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6"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9" d="100"/>
          <a:sy n="79" d="100"/>
        </p:scale>
        <p:origin x="-38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2668539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834518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5198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2949892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27447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1276888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6694824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2561762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383007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485F106-6549-43D5-B7D6-9B8CB28C370B}" type="datetimeFigureOut">
              <a:rPr lang="ru-RU" smtClean="0"/>
              <a:t>2013-10-11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235187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485F106-6549-43D5-B7D6-9B8CB28C370B}" type="datetimeFigureOut">
              <a:rPr lang="ru-RU" smtClean="0"/>
              <a:t>2013-10-11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991527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485F106-6549-43D5-B7D6-9B8CB28C370B}" type="datetimeFigureOut">
              <a:rPr lang="ru-RU" smtClean="0"/>
              <a:t>2013-10-11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3684613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485F106-6549-43D5-B7D6-9B8CB28C370B}" type="datetimeFigureOut">
              <a:rPr lang="ru-RU" smtClean="0"/>
              <a:t>2013-10-11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3967723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85F106-6549-43D5-B7D6-9B8CB28C370B}" type="datetimeFigureOut">
              <a:rPr lang="ru-RU" smtClean="0"/>
              <a:t>2013-10-11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2291278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485F106-6549-43D5-B7D6-9B8CB28C370B}" type="datetimeFigureOut">
              <a:rPr lang="ru-RU" smtClean="0"/>
              <a:t>2013-10-11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4078191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485F106-6549-43D5-B7D6-9B8CB28C370B}" type="datetimeFigureOut">
              <a:rPr lang="ru-RU" smtClean="0"/>
              <a:t>2013-10-11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BA7043F-7C82-40AB-AB20-0C6337DFD898}" type="slidenum">
              <a:rPr lang="ru-RU" smtClean="0"/>
              <a:t>‹#›</a:t>
            </a:fld>
            <a:endParaRPr lang="ru-RU"/>
          </a:p>
        </p:txBody>
      </p:sp>
    </p:spTree>
    <p:extLst>
      <p:ext uri="{BB962C8B-B14F-4D97-AF65-F5344CB8AC3E}">
        <p14:creationId xmlns:p14="http://schemas.microsoft.com/office/powerpoint/2010/main" val="3852013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485F106-6549-43D5-B7D6-9B8CB28C370B}" type="datetimeFigureOut">
              <a:rPr lang="ru-RU" smtClean="0"/>
              <a:t>2013-10-11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BA7043F-7C82-40AB-AB20-0C6337DFD898}" type="slidenum">
              <a:rPr lang="ru-RU" smtClean="0"/>
              <a:t>‹#›</a:t>
            </a:fld>
            <a:endParaRPr lang="ru-RU"/>
          </a:p>
        </p:txBody>
      </p:sp>
    </p:spTree>
    <p:extLst>
      <p:ext uri="{BB962C8B-B14F-4D97-AF65-F5344CB8AC3E}">
        <p14:creationId xmlns:p14="http://schemas.microsoft.com/office/powerpoint/2010/main" val="22060613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77334" y="609600"/>
            <a:ext cx="8596668" cy="4936958"/>
          </a:xfrm>
        </p:spPr>
        <p:txBody>
          <a:bodyPr/>
          <a:lstStyle/>
          <a:p>
            <a:pPr algn="ctr"/>
            <a:r>
              <a:rPr lang="en-US" dirty="0" smtClean="0"/>
              <a:t/>
            </a:r>
            <a:br>
              <a:rPr lang="en-US" dirty="0" smtClean="0"/>
            </a:br>
            <a:r>
              <a:rPr lang="en-US" dirty="0"/>
              <a:t/>
            </a:r>
            <a:br>
              <a:rPr lang="en-US" dirty="0"/>
            </a:br>
            <a:r>
              <a:rPr lang="en-US" dirty="0" smtClean="0"/>
              <a:t>Lucas Cranach – der</a:t>
            </a:r>
            <a:br>
              <a:rPr lang="en-US" dirty="0" smtClean="0"/>
            </a:br>
            <a:r>
              <a:rPr lang="en-US" dirty="0" err="1" smtClean="0"/>
              <a:t>bekannteste</a:t>
            </a:r>
            <a:r>
              <a:rPr lang="en-US" dirty="0" smtClean="0"/>
              <a:t> deutsche </a:t>
            </a:r>
            <a:r>
              <a:rPr lang="en-US" dirty="0" err="1" smtClean="0"/>
              <a:t>Maler</a:t>
            </a:r>
            <a:r>
              <a:rPr lang="en-US" dirty="0" smtClean="0"/>
              <a:t/>
            </a:r>
            <a:br>
              <a:rPr lang="en-US" dirty="0" smtClean="0"/>
            </a:br>
            <a:r>
              <a:rPr lang="ru-RU" dirty="0" smtClean="0"/>
              <a:t>                       </a:t>
            </a:r>
            <a:r>
              <a:rPr lang="ru-RU" sz="2800" dirty="0" smtClean="0"/>
              <a:t>выполнила</a:t>
            </a:r>
            <a:br>
              <a:rPr lang="ru-RU" sz="2800" dirty="0" smtClean="0"/>
            </a:br>
            <a:r>
              <a:rPr lang="ru-RU" sz="2800" dirty="0" smtClean="0"/>
              <a:t>                           Васильева Валерия Николаевна</a:t>
            </a:r>
            <a:br>
              <a:rPr lang="ru-RU" sz="2800" dirty="0" smtClean="0"/>
            </a:br>
            <a:r>
              <a:rPr lang="ru-RU" sz="2800" dirty="0" smtClean="0"/>
              <a:t>                         МАОУ «СОШ № 26 с углублённым</a:t>
            </a:r>
            <a:br>
              <a:rPr lang="ru-RU" sz="2800" dirty="0" smtClean="0"/>
            </a:br>
            <a:r>
              <a:rPr lang="ru-RU" sz="2800" dirty="0" smtClean="0"/>
              <a:t>                      изучением химии и биологии»</a:t>
            </a:r>
            <a:br>
              <a:rPr lang="ru-RU" sz="2800" dirty="0" smtClean="0"/>
            </a:br>
            <a:r>
              <a:rPr lang="ru-RU" sz="2800" dirty="0" smtClean="0"/>
              <a:t>                   г. Великий Новгород</a:t>
            </a:r>
            <a:endParaRPr lang="ru-RU" sz="2800" dirty="0"/>
          </a:p>
        </p:txBody>
      </p:sp>
    </p:spTree>
    <p:extLst>
      <p:ext uri="{BB962C8B-B14F-4D97-AF65-F5344CB8AC3E}">
        <p14:creationId xmlns:p14="http://schemas.microsoft.com/office/powerpoint/2010/main" val="3970798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stretch>
            <a:fillRect/>
          </a:stretch>
        </p:blipFill>
        <p:spPr>
          <a:xfrm>
            <a:off x="1244600" y="2590800"/>
            <a:ext cx="2819400" cy="3289299"/>
          </a:xfrm>
          <a:prstGeom prst="rect">
            <a:avLst/>
          </a:prstGeom>
        </p:spPr>
      </p:pic>
      <p:sp>
        <p:nvSpPr>
          <p:cNvPr id="4" name="Объект 3"/>
          <p:cNvSpPr>
            <a:spLocks noGrp="1"/>
          </p:cNvSpPr>
          <p:nvPr>
            <p:ph sz="half" idx="2"/>
          </p:nvPr>
        </p:nvSpPr>
        <p:spPr/>
        <p:txBody>
          <a:bodyPr/>
          <a:lstStyle/>
          <a:p>
            <a:endParaRPr lang="en-US" dirty="0" smtClean="0"/>
          </a:p>
          <a:p>
            <a:endParaRPr lang="en-US" dirty="0"/>
          </a:p>
          <a:p>
            <a:r>
              <a:rPr lang="en-US" dirty="0" smtClean="0"/>
              <a:t>Madonna </a:t>
            </a:r>
            <a:r>
              <a:rPr lang="en-US" dirty="0" err="1"/>
              <a:t>unter</a:t>
            </a:r>
            <a:r>
              <a:rPr lang="en-US" dirty="0"/>
              <a:t> den </a:t>
            </a:r>
            <a:r>
              <a:rPr lang="en-US" dirty="0" err="1" smtClean="0"/>
              <a:t>Tannen</a:t>
            </a:r>
            <a:endParaRPr lang="ru-RU" dirty="0" smtClean="0"/>
          </a:p>
          <a:p>
            <a:r>
              <a:rPr lang="en-US" dirty="0" smtClean="0"/>
              <a:t>Breslau, um 1510</a:t>
            </a:r>
            <a:endParaRPr lang="ru-RU" dirty="0"/>
          </a:p>
        </p:txBody>
      </p:sp>
    </p:spTree>
    <p:extLst>
      <p:ext uri="{BB962C8B-B14F-4D97-AF65-F5344CB8AC3E}">
        <p14:creationId xmlns:p14="http://schemas.microsoft.com/office/powerpoint/2010/main" val="2336757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stretch>
            <a:fillRect/>
          </a:stretch>
        </p:blipFill>
        <p:spPr>
          <a:xfrm>
            <a:off x="677334" y="2463800"/>
            <a:ext cx="3539066" cy="2552700"/>
          </a:xfrm>
          <a:prstGeom prst="rect">
            <a:avLst/>
          </a:prstGeom>
        </p:spPr>
      </p:pic>
      <p:sp>
        <p:nvSpPr>
          <p:cNvPr id="4" name="Объект 3"/>
          <p:cNvSpPr>
            <a:spLocks noGrp="1"/>
          </p:cNvSpPr>
          <p:nvPr>
            <p:ph sz="half" idx="2"/>
          </p:nvPr>
        </p:nvSpPr>
        <p:spPr/>
        <p:txBody>
          <a:bodyPr/>
          <a:lstStyle/>
          <a:p>
            <a:endParaRPr lang="en-US" dirty="0" smtClean="0"/>
          </a:p>
          <a:p>
            <a:endParaRPr lang="en-US" dirty="0"/>
          </a:p>
          <a:p>
            <a:r>
              <a:rPr lang="en-US" dirty="0" err="1" smtClean="0"/>
              <a:t>Christus</a:t>
            </a:r>
            <a:r>
              <a:rPr lang="en-US" dirty="0" smtClean="0"/>
              <a:t> </a:t>
            </a:r>
            <a:r>
              <a:rPr lang="en-US" dirty="0"/>
              <a:t>und </a:t>
            </a:r>
            <a:r>
              <a:rPr lang="en-US" dirty="0" smtClean="0"/>
              <a:t>Maria,</a:t>
            </a:r>
          </a:p>
          <a:p>
            <a:r>
              <a:rPr lang="en-US" dirty="0" smtClean="0"/>
              <a:t>Gotha, 1515/1520</a:t>
            </a:r>
            <a:endParaRPr lang="en-US" dirty="0"/>
          </a:p>
          <a:p>
            <a:endParaRPr lang="ru-RU" dirty="0"/>
          </a:p>
        </p:txBody>
      </p:sp>
    </p:spTree>
    <p:extLst>
      <p:ext uri="{BB962C8B-B14F-4D97-AF65-F5344CB8AC3E}">
        <p14:creationId xmlns:p14="http://schemas.microsoft.com/office/powerpoint/2010/main" val="3370147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939800"/>
          </a:xfrm>
        </p:spPr>
        <p:txBody>
          <a:bodyPr/>
          <a:lstStyle/>
          <a:p>
            <a:pPr algn="ctr"/>
            <a:r>
              <a:rPr lang="en-US" dirty="0" err="1" smtClean="0"/>
              <a:t>Gedenkstätten</a:t>
            </a:r>
            <a:endParaRPr lang="ru-RU" dirty="0"/>
          </a:p>
        </p:txBody>
      </p:sp>
      <p:sp>
        <p:nvSpPr>
          <p:cNvPr id="3" name="Объект 2"/>
          <p:cNvSpPr>
            <a:spLocks noGrp="1"/>
          </p:cNvSpPr>
          <p:nvPr>
            <p:ph sz="half" idx="1"/>
          </p:nvPr>
        </p:nvSpPr>
        <p:spPr>
          <a:xfrm>
            <a:off x="677334" y="1320800"/>
            <a:ext cx="4184035" cy="4720561"/>
          </a:xfrm>
        </p:spPr>
        <p:txBody>
          <a:bodyPr>
            <a:normAutofit/>
          </a:bodyPr>
          <a:lstStyle/>
          <a:p>
            <a:r>
              <a:rPr lang="de-DE" dirty="0"/>
              <a:t>Einweihung des Cranachdenkmals in Wittenberg am 27. November </a:t>
            </a:r>
            <a:r>
              <a:rPr lang="de-DE" dirty="0" smtClean="0"/>
              <a:t>2005</a:t>
            </a:r>
          </a:p>
          <a:p>
            <a:endParaRPr lang="ru-RU" dirty="0"/>
          </a:p>
        </p:txBody>
      </p:sp>
      <p:sp>
        <p:nvSpPr>
          <p:cNvPr id="4" name="Объект 3"/>
          <p:cNvSpPr>
            <a:spLocks noGrp="1"/>
          </p:cNvSpPr>
          <p:nvPr>
            <p:ph sz="half" idx="2"/>
          </p:nvPr>
        </p:nvSpPr>
        <p:spPr>
          <a:xfrm>
            <a:off x="5089970" y="1549401"/>
            <a:ext cx="4701730" cy="4491962"/>
          </a:xfrm>
        </p:spPr>
        <p:txBody>
          <a:bodyPr>
            <a:normAutofit/>
          </a:bodyPr>
          <a:lstStyle/>
          <a:p>
            <a:r>
              <a:rPr lang="de-DE" dirty="0"/>
              <a:t>Cranach-Denkmal im Cranachhof der Lutherstadt Wittenberg</a:t>
            </a:r>
          </a:p>
          <a:p>
            <a:r>
              <a:rPr lang="de-DE" dirty="0"/>
              <a:t>Gedenktafel im Cranachhof der Lutherstadt Wittenberg</a:t>
            </a:r>
          </a:p>
          <a:p>
            <a:r>
              <a:rPr lang="de-DE" dirty="0"/>
              <a:t>Relief-Medaillon in der Schlosskirche Wittenberg</a:t>
            </a:r>
          </a:p>
          <a:p>
            <a:r>
              <a:rPr lang="de-DE" dirty="0"/>
              <a:t>Denkmal in der Zwickauer Marienkirche geschaffen 1890/91</a:t>
            </a:r>
          </a:p>
          <a:p>
            <a:r>
              <a:rPr lang="de-DE" dirty="0"/>
              <a:t>Denkmalsbüste in Weimar geschaffen von Adolph </a:t>
            </a:r>
            <a:r>
              <a:rPr lang="de-DE" dirty="0" err="1"/>
              <a:t>Donndorf</a:t>
            </a:r>
            <a:r>
              <a:rPr lang="de-DE" dirty="0"/>
              <a:t> 1886</a:t>
            </a:r>
          </a:p>
          <a:p>
            <a:r>
              <a:rPr lang="de-DE" dirty="0"/>
              <a:t>Büste in der Ruhmeshalle in München</a:t>
            </a:r>
          </a:p>
          <a:p>
            <a:r>
              <a:rPr lang="de-DE" dirty="0"/>
              <a:t>Halbfigur in Kronach</a:t>
            </a:r>
            <a:endParaRPr lang="ru-RU" dirty="0"/>
          </a:p>
        </p:txBody>
      </p:sp>
      <p:pic>
        <p:nvPicPr>
          <p:cNvPr id="5" name="Рисунок 4"/>
          <p:cNvPicPr>
            <a:picLocks noChangeAspect="1"/>
          </p:cNvPicPr>
          <p:nvPr/>
        </p:nvPicPr>
        <p:blipFill>
          <a:blip r:embed="rId2"/>
          <a:stretch>
            <a:fillRect/>
          </a:stretch>
        </p:blipFill>
        <p:spPr>
          <a:xfrm>
            <a:off x="1536700" y="2476500"/>
            <a:ext cx="2425699" cy="3340100"/>
          </a:xfrm>
          <a:prstGeom prst="rect">
            <a:avLst/>
          </a:prstGeom>
        </p:spPr>
      </p:pic>
    </p:spTree>
    <p:extLst>
      <p:ext uri="{BB962C8B-B14F-4D97-AF65-F5344CB8AC3E}">
        <p14:creationId xmlns:p14="http://schemas.microsoft.com/office/powerpoint/2010/main" val="1263428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a:t>Benennung</a:t>
            </a:r>
            <a:r>
              <a:rPr lang="en-US" dirty="0"/>
              <a:t> von </a:t>
            </a:r>
            <a:r>
              <a:rPr lang="en-US" dirty="0" err="1"/>
              <a:t>Schulen</a:t>
            </a:r>
            <a:endParaRPr lang="ru-RU" dirty="0"/>
          </a:p>
        </p:txBody>
      </p:sp>
      <p:sp>
        <p:nvSpPr>
          <p:cNvPr id="3" name="Объект 2"/>
          <p:cNvSpPr>
            <a:spLocks noGrp="1"/>
          </p:cNvSpPr>
          <p:nvPr>
            <p:ph sz="half" idx="1"/>
          </p:nvPr>
        </p:nvSpPr>
        <p:spPr>
          <a:xfrm>
            <a:off x="677334" y="1739900"/>
            <a:ext cx="4184035" cy="4301461"/>
          </a:xfrm>
        </p:spPr>
        <p:txBody>
          <a:bodyPr/>
          <a:lstStyle/>
          <a:p>
            <a:r>
              <a:rPr lang="de-DE" dirty="0"/>
              <a:t>Nach Lucas Cranach sind unter anderem Grundschulen in seiner Geburtsstadt Kronach und seinen Wirkungsorten Weimar und Lutherstadt Wittenberg (Gymnasium) sowie eine Gemeinschaftsgrundschule am Südrand der Stadt Essen benannt.</a:t>
            </a:r>
            <a:endParaRPr lang="ru-RU" dirty="0"/>
          </a:p>
        </p:txBody>
      </p:sp>
      <p:pic>
        <p:nvPicPr>
          <p:cNvPr id="5" name="Объект 4"/>
          <p:cNvPicPr>
            <a:picLocks noGrp="1" noChangeAspect="1"/>
          </p:cNvPicPr>
          <p:nvPr>
            <p:ph sz="half" idx="2"/>
          </p:nvPr>
        </p:nvPicPr>
        <p:blipFill>
          <a:blip r:embed="rId2"/>
          <a:stretch>
            <a:fillRect/>
          </a:stretch>
        </p:blipFill>
        <p:spPr>
          <a:xfrm>
            <a:off x="6261101" y="2298700"/>
            <a:ext cx="2057400" cy="2895599"/>
          </a:xfrm>
          <a:prstGeom prst="rect">
            <a:avLst/>
          </a:prstGeom>
        </p:spPr>
      </p:pic>
    </p:spTree>
    <p:extLst>
      <p:ext uri="{BB962C8B-B14F-4D97-AF65-F5344CB8AC3E}">
        <p14:creationId xmlns:p14="http://schemas.microsoft.com/office/powerpoint/2010/main" val="1637905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en-US" sz="4800" dirty="0" smtClean="0"/>
              <a:t>Lucas Cranach</a:t>
            </a:r>
            <a:endParaRPr lang="ru-RU" sz="4800" dirty="0"/>
          </a:p>
        </p:txBody>
      </p:sp>
      <p:sp>
        <p:nvSpPr>
          <p:cNvPr id="6" name="Объект 5"/>
          <p:cNvSpPr>
            <a:spLocks noGrp="1"/>
          </p:cNvSpPr>
          <p:nvPr>
            <p:ph sz="half" idx="2"/>
          </p:nvPr>
        </p:nvSpPr>
        <p:spPr>
          <a:xfrm>
            <a:off x="4961465" y="1741819"/>
            <a:ext cx="4727403" cy="4301462"/>
          </a:xfrm>
        </p:spPr>
        <p:txBody>
          <a:bodyPr>
            <a:normAutofit fontScale="92500" lnSpcReduction="10000"/>
          </a:bodyPr>
          <a:lstStyle/>
          <a:p>
            <a:r>
              <a:rPr lang="de-DE" dirty="0"/>
              <a:t>Lucas Cranach der Ältere (* um 1472 in Kronach, Oberfranken; † 16. Oktober 1553 in Weimar) war einer der bedeutendsten deutschen Maler und Grafiker der Renaissance. Er war ab 1505 Hofmaler am kursächsischen Hof unter Friedrich dem Weisen, Johann dem Beständigen und Johann Friedrich dem Großmütigen. Neben zahlreichen Altarwerken und allegorischen Gemälden fertigten er und seine Werkstatt vor allem auch eine große Zahl an Porträts seiner Dienstherren sowie der Reformatoren Martin Luther und Philipp Melanchthon. Die Cranach-Werkstatt, die mutmaßlich rund 5000 Gemälde verlassen haben, wurde von seinem gleichnamigen Sohn Lucas Cranach d. J. fortgeführt.</a:t>
            </a:r>
            <a:endParaRPr lang="ru-RU" dirty="0"/>
          </a:p>
        </p:txBody>
      </p:sp>
      <p:pic>
        <p:nvPicPr>
          <p:cNvPr id="10" name="Объект 9"/>
          <p:cNvPicPr>
            <a:picLocks noGrp="1" noChangeAspect="1"/>
          </p:cNvPicPr>
          <p:nvPr>
            <p:ph sz="half" idx="1"/>
          </p:nvPr>
        </p:nvPicPr>
        <p:blipFill>
          <a:blip r:embed="rId2"/>
          <a:stretch>
            <a:fillRect/>
          </a:stretch>
        </p:blipFill>
        <p:spPr>
          <a:xfrm>
            <a:off x="1092200" y="1841500"/>
            <a:ext cx="3454399" cy="4013200"/>
          </a:xfrm>
          <a:prstGeom prst="rect">
            <a:avLst/>
          </a:prstGeom>
        </p:spPr>
      </p:pic>
    </p:spTree>
    <p:extLst>
      <p:ext uri="{BB962C8B-B14F-4D97-AF65-F5344CB8AC3E}">
        <p14:creationId xmlns:p14="http://schemas.microsoft.com/office/powerpoint/2010/main" val="2230295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stretch>
            <a:fillRect/>
          </a:stretch>
        </p:blipFill>
        <p:spPr>
          <a:xfrm>
            <a:off x="1143000" y="2160589"/>
            <a:ext cx="3086100" cy="3529011"/>
          </a:xfrm>
          <a:prstGeom prst="rect">
            <a:avLst/>
          </a:prstGeom>
        </p:spPr>
      </p:pic>
      <p:sp>
        <p:nvSpPr>
          <p:cNvPr id="4" name="Объект 3"/>
          <p:cNvSpPr>
            <a:spLocks noGrp="1"/>
          </p:cNvSpPr>
          <p:nvPr>
            <p:ph sz="half" idx="2"/>
          </p:nvPr>
        </p:nvSpPr>
        <p:spPr/>
        <p:txBody>
          <a:bodyPr/>
          <a:lstStyle/>
          <a:p>
            <a:r>
              <a:rPr lang="de-DE" dirty="0"/>
              <a:t>Der Chronist Mathias </a:t>
            </a:r>
            <a:r>
              <a:rPr lang="de-DE" dirty="0" err="1"/>
              <a:t>Gunderam</a:t>
            </a:r>
            <a:r>
              <a:rPr lang="de-DE" dirty="0"/>
              <a:t> berichtete 1556, dass Cranach am 4. Oktober 1472 in Kronach geboren sei und bei seinem Vater, dem wohlhabenden </a:t>
            </a:r>
            <a:r>
              <a:rPr lang="de-DE" dirty="0" err="1"/>
              <a:t>Kronacher</a:t>
            </a:r>
            <a:r>
              <a:rPr lang="de-DE" dirty="0"/>
              <a:t> Bürger Hans Maler, die erste künstlerische Ausbildung erhalten habe. Urkundliche Belege zur Herkunft Cranachs und zu seinem Geburtsdatum gibt es nicht</a:t>
            </a:r>
            <a:endParaRPr lang="ru-RU" dirty="0"/>
          </a:p>
        </p:txBody>
      </p:sp>
    </p:spTree>
    <p:extLst>
      <p:ext uri="{BB962C8B-B14F-4D97-AF65-F5344CB8AC3E}">
        <p14:creationId xmlns:p14="http://schemas.microsoft.com/office/powerpoint/2010/main" val="1554585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stretch>
            <a:fillRect/>
          </a:stretch>
        </p:blipFill>
        <p:spPr>
          <a:xfrm>
            <a:off x="558800" y="2413000"/>
            <a:ext cx="4013200" cy="2857500"/>
          </a:xfrm>
          <a:prstGeom prst="rect">
            <a:avLst/>
          </a:prstGeom>
        </p:spPr>
      </p:pic>
      <p:sp>
        <p:nvSpPr>
          <p:cNvPr id="4" name="Объект 3"/>
          <p:cNvSpPr>
            <a:spLocks noGrp="1"/>
          </p:cNvSpPr>
          <p:nvPr>
            <p:ph sz="half" idx="2"/>
          </p:nvPr>
        </p:nvSpPr>
        <p:spPr>
          <a:xfrm>
            <a:off x="5089970" y="2160589"/>
            <a:ext cx="4714430" cy="3880773"/>
          </a:xfrm>
        </p:spPr>
        <p:txBody>
          <a:bodyPr/>
          <a:lstStyle/>
          <a:p>
            <a:endParaRPr lang="de-DE" dirty="0" smtClean="0"/>
          </a:p>
          <a:p>
            <a:endParaRPr lang="de-DE" dirty="0"/>
          </a:p>
          <a:p>
            <a:r>
              <a:rPr lang="de-DE" sz="3200" dirty="0" smtClean="0"/>
              <a:t>Gedenktafel </a:t>
            </a:r>
            <a:r>
              <a:rPr lang="de-DE" sz="3200" dirty="0"/>
              <a:t>am Haus </a:t>
            </a:r>
            <a:r>
              <a:rPr lang="de-DE" sz="3200" dirty="0" err="1"/>
              <a:t>Schloßstraße</a:t>
            </a:r>
            <a:r>
              <a:rPr lang="de-DE" sz="3200" dirty="0"/>
              <a:t> 1</a:t>
            </a:r>
          </a:p>
          <a:p>
            <a:r>
              <a:rPr lang="de-DE" sz="3200" dirty="0"/>
              <a:t> in der Lutherstadt Wittenberg</a:t>
            </a:r>
            <a:endParaRPr lang="ru-RU" sz="3200" dirty="0"/>
          </a:p>
        </p:txBody>
      </p:sp>
    </p:spTree>
    <p:extLst>
      <p:ext uri="{BB962C8B-B14F-4D97-AF65-F5344CB8AC3E}">
        <p14:creationId xmlns:p14="http://schemas.microsoft.com/office/powerpoint/2010/main" val="28385407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419100"/>
          </a:xfrm>
        </p:spPr>
        <p:txBody>
          <a:bodyPr>
            <a:normAutofit fontScale="90000"/>
          </a:bodyPr>
          <a:lstStyle/>
          <a:p>
            <a:endParaRPr lang="ru-RU" dirty="0"/>
          </a:p>
        </p:txBody>
      </p:sp>
      <p:sp>
        <p:nvSpPr>
          <p:cNvPr id="4" name="Объект 3"/>
          <p:cNvSpPr>
            <a:spLocks noGrp="1"/>
          </p:cNvSpPr>
          <p:nvPr>
            <p:ph sz="half" idx="2"/>
          </p:nvPr>
        </p:nvSpPr>
        <p:spPr>
          <a:xfrm>
            <a:off x="5089970" y="1371601"/>
            <a:ext cx="4184034" cy="4669762"/>
          </a:xfrm>
        </p:spPr>
        <p:txBody>
          <a:bodyPr>
            <a:normAutofit fontScale="92500" lnSpcReduction="10000"/>
          </a:bodyPr>
          <a:lstStyle/>
          <a:p>
            <a:r>
              <a:rPr lang="de-DE" dirty="0" smtClean="0"/>
              <a:t>Nach der ersten </a:t>
            </a:r>
            <a:r>
              <a:rPr lang="de-DE" dirty="0"/>
              <a:t>künstlerischen Ausbildung dürfte Lucas als Geselle auf Wanderschaft gegangen sein. 1501 kam er nach Wien und blieb dort bis 1504. Die aus dieser Zeit erhaltenen Gemälde zeigen deutliche Einflüsse der Donauschule. In Wien knüpfte er erste Kontakte zu führenden Humanisten. Bereits gegen Ende seines Wiener Aufenthalts signierte Cranach seine Bilder mit Lucas Cranach („Lucas [aus] Kronach“).</a:t>
            </a:r>
          </a:p>
          <a:p>
            <a:endParaRPr lang="de-DE" dirty="0"/>
          </a:p>
          <a:p>
            <a:r>
              <a:rPr lang="de-DE" dirty="0"/>
              <a:t>1505 bekam er in Wittenberg eine Anstellung als Hofmaler bei Kurfürst Friedrich dem Weisen von </a:t>
            </a:r>
            <a:r>
              <a:rPr lang="de-DE" dirty="0" smtClean="0"/>
              <a:t>Sachsen</a:t>
            </a:r>
            <a:endParaRPr lang="ru-RU" dirty="0"/>
          </a:p>
        </p:txBody>
      </p:sp>
      <p:sp>
        <p:nvSpPr>
          <p:cNvPr id="6" name="Объект 5"/>
          <p:cNvSpPr>
            <a:spLocks noGrp="1"/>
          </p:cNvSpPr>
          <p:nvPr>
            <p:ph sz="half" idx="1"/>
          </p:nvPr>
        </p:nvSpPr>
        <p:spPr>
          <a:xfrm>
            <a:off x="677334" y="1511300"/>
            <a:ext cx="4184035" cy="4530061"/>
          </a:xfrm>
        </p:spPr>
        <p:txBody>
          <a:bodyPr/>
          <a:lstStyle/>
          <a:p>
            <a:r>
              <a:rPr lang="en-US" dirty="0" err="1"/>
              <a:t>Cranachhaus</a:t>
            </a:r>
            <a:r>
              <a:rPr lang="en-US" dirty="0"/>
              <a:t> in </a:t>
            </a:r>
            <a:r>
              <a:rPr lang="en-US" dirty="0" smtClean="0"/>
              <a:t>Weimar</a:t>
            </a:r>
          </a:p>
          <a:p>
            <a:endParaRPr lang="ru-RU" dirty="0"/>
          </a:p>
        </p:txBody>
      </p:sp>
      <p:pic>
        <p:nvPicPr>
          <p:cNvPr id="7" name="Рисунок 6"/>
          <p:cNvPicPr>
            <a:picLocks noChangeAspect="1"/>
          </p:cNvPicPr>
          <p:nvPr/>
        </p:nvPicPr>
        <p:blipFill>
          <a:blip r:embed="rId2"/>
          <a:stretch>
            <a:fillRect/>
          </a:stretch>
        </p:blipFill>
        <p:spPr>
          <a:xfrm>
            <a:off x="1219200" y="2108200"/>
            <a:ext cx="3111500" cy="3416300"/>
          </a:xfrm>
          <a:prstGeom prst="rect">
            <a:avLst/>
          </a:prstGeom>
        </p:spPr>
      </p:pic>
    </p:spTree>
    <p:extLst>
      <p:ext uri="{BB962C8B-B14F-4D97-AF65-F5344CB8AC3E}">
        <p14:creationId xmlns:p14="http://schemas.microsoft.com/office/powerpoint/2010/main" val="3674439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half" idx="1"/>
          </p:nvPr>
        </p:nvSpPr>
        <p:spPr/>
        <p:txBody>
          <a:bodyPr/>
          <a:lstStyle/>
          <a:p>
            <a:r>
              <a:rPr lang="en-US" dirty="0" smtClean="0"/>
              <a:t>    </a:t>
            </a:r>
            <a:r>
              <a:rPr lang="en-US" dirty="0" err="1" smtClean="0"/>
              <a:t>Sein</a:t>
            </a:r>
            <a:r>
              <a:rPr lang="en-US" dirty="0" smtClean="0"/>
              <a:t> Grab in Weimar</a:t>
            </a:r>
          </a:p>
          <a:p>
            <a:endParaRPr lang="ru-RU" dirty="0"/>
          </a:p>
        </p:txBody>
      </p:sp>
      <p:sp>
        <p:nvSpPr>
          <p:cNvPr id="4" name="Объект 3"/>
          <p:cNvSpPr>
            <a:spLocks noGrp="1"/>
          </p:cNvSpPr>
          <p:nvPr>
            <p:ph sz="half" idx="2"/>
          </p:nvPr>
        </p:nvSpPr>
        <p:spPr/>
        <p:txBody>
          <a:bodyPr/>
          <a:lstStyle/>
          <a:p>
            <a:r>
              <a:rPr lang="de-DE" dirty="0"/>
              <a:t>Wahrscheinlich 1512 heiratete Cranach Barbara </a:t>
            </a:r>
            <a:r>
              <a:rPr lang="de-DE" dirty="0" err="1" smtClean="0"/>
              <a:t>Brengebier</a:t>
            </a:r>
            <a:r>
              <a:rPr lang="de-DE" dirty="0" smtClean="0"/>
              <a:t> </a:t>
            </a:r>
            <a:r>
              <a:rPr lang="de-DE" dirty="0"/>
              <a:t>(† 25. Dezember 1540), eine Tochter von Jobst </a:t>
            </a:r>
            <a:r>
              <a:rPr lang="de-DE" dirty="0" err="1"/>
              <a:t>Brengebier</a:t>
            </a:r>
            <a:r>
              <a:rPr lang="de-DE" dirty="0"/>
              <a:t>, dem Bürgermeister von Gotha. Vom selben Jahr an betrieb er auch </a:t>
            </a:r>
            <a:r>
              <a:rPr lang="de-DE" dirty="0" smtClean="0"/>
              <a:t>einen </a:t>
            </a:r>
            <a:r>
              <a:rPr lang="de-DE" dirty="0"/>
              <a:t>Weinausschank. Cranach hatte mit seiner Frau Barbara fünf Kinder:</a:t>
            </a:r>
            <a:endParaRPr lang="de-DE" dirty="0" smtClean="0"/>
          </a:p>
          <a:p>
            <a:r>
              <a:rPr lang="de-DE" dirty="0"/>
              <a:t>1524 traf er Albrecht Dürer in Nürnberg; bei dieser Gelegenheit fertigte Dürer ein Silberstiftporträt Cranachs an. </a:t>
            </a:r>
            <a:endParaRPr lang="ru-RU" dirty="0"/>
          </a:p>
        </p:txBody>
      </p:sp>
      <p:pic>
        <p:nvPicPr>
          <p:cNvPr id="6" name="Рисунок 5"/>
          <p:cNvPicPr>
            <a:picLocks noChangeAspect="1"/>
          </p:cNvPicPr>
          <p:nvPr/>
        </p:nvPicPr>
        <p:blipFill>
          <a:blip r:embed="rId2"/>
          <a:stretch>
            <a:fillRect/>
          </a:stretch>
        </p:blipFill>
        <p:spPr>
          <a:xfrm>
            <a:off x="1155700" y="2717800"/>
            <a:ext cx="2730499" cy="3073399"/>
          </a:xfrm>
          <a:prstGeom prst="rect">
            <a:avLst/>
          </a:prstGeom>
        </p:spPr>
      </p:pic>
    </p:spTree>
    <p:extLst>
      <p:ext uri="{BB962C8B-B14F-4D97-AF65-F5344CB8AC3E}">
        <p14:creationId xmlns:p14="http://schemas.microsoft.com/office/powerpoint/2010/main" val="513015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850900"/>
          </a:xfrm>
        </p:spPr>
        <p:txBody>
          <a:bodyPr>
            <a:normAutofit/>
          </a:bodyPr>
          <a:lstStyle/>
          <a:p>
            <a:pPr algn="ctr"/>
            <a:r>
              <a:rPr lang="en-US" sz="4800" dirty="0" err="1"/>
              <a:t>Leistung</a:t>
            </a:r>
            <a:endParaRPr lang="ru-RU" sz="4800" dirty="0"/>
          </a:p>
        </p:txBody>
      </p:sp>
      <p:sp>
        <p:nvSpPr>
          <p:cNvPr id="3" name="Объект 2"/>
          <p:cNvSpPr>
            <a:spLocks noGrp="1"/>
          </p:cNvSpPr>
          <p:nvPr>
            <p:ph sz="half" idx="1"/>
          </p:nvPr>
        </p:nvSpPr>
        <p:spPr>
          <a:xfrm>
            <a:off x="677334" y="1549400"/>
            <a:ext cx="4184035" cy="4491961"/>
          </a:xfrm>
        </p:spPr>
        <p:txBody>
          <a:bodyPr>
            <a:normAutofit fontScale="92500" lnSpcReduction="10000"/>
          </a:bodyPr>
          <a:lstStyle/>
          <a:p>
            <a:r>
              <a:rPr lang="de-DE" dirty="0"/>
              <a:t>Lucas Cranach zählt zu den bedeutendsten bildenden Künstlern des frühen 16. Jahrhunderts in Deutschland. In vielen seiner Werke findet sich der indirekte Einfluss seines großen Nürnberger Kollegen. Doch suchte Cranach weniger als Dürer die Auseinandersetzung mit klassisch-italienischen Formen, sondern verblieb innerhalb nordalpiner Gestaltung: Er wechselte von den Neuerungen der Donauschule zu niederdeutschen Traditionen. Besonders bekannt wurde Cranach mit seinen weltlichen und allegorischen Aktdarstellungen, die in der deutschen Malerei völlig neu waren.</a:t>
            </a:r>
            <a:endParaRPr lang="ru-RU" dirty="0"/>
          </a:p>
        </p:txBody>
      </p:sp>
      <p:sp>
        <p:nvSpPr>
          <p:cNvPr id="4" name="Объект 3"/>
          <p:cNvSpPr>
            <a:spLocks noGrp="1"/>
          </p:cNvSpPr>
          <p:nvPr>
            <p:ph sz="half" idx="2"/>
          </p:nvPr>
        </p:nvSpPr>
        <p:spPr>
          <a:xfrm>
            <a:off x="5547170" y="1549400"/>
            <a:ext cx="4184034" cy="4491961"/>
          </a:xfrm>
        </p:spPr>
        <p:txBody>
          <a:bodyPr>
            <a:normAutofit fontScale="92500" lnSpcReduction="10000"/>
          </a:bodyPr>
          <a:lstStyle/>
          <a:p>
            <a:r>
              <a:rPr lang="en-US" dirty="0" err="1" smtClean="0"/>
              <a:t>Kreuzigung</a:t>
            </a:r>
            <a:r>
              <a:rPr lang="en-US" dirty="0" smtClean="0"/>
              <a:t> </a:t>
            </a:r>
            <a:r>
              <a:rPr lang="en-US" dirty="0"/>
              <a:t>Christi (1503</a:t>
            </a:r>
            <a:r>
              <a:rPr lang="en-US" dirty="0" smtClean="0"/>
              <a:t>)</a:t>
            </a:r>
          </a:p>
          <a:p>
            <a:endParaRPr lang="ru-RU" dirty="0"/>
          </a:p>
        </p:txBody>
      </p:sp>
      <p:pic>
        <p:nvPicPr>
          <p:cNvPr id="6" name="Рисунок 5"/>
          <p:cNvPicPr>
            <a:picLocks noChangeAspect="1"/>
          </p:cNvPicPr>
          <p:nvPr/>
        </p:nvPicPr>
        <p:blipFill>
          <a:blip r:embed="rId2"/>
          <a:stretch>
            <a:fillRect/>
          </a:stretch>
        </p:blipFill>
        <p:spPr>
          <a:xfrm>
            <a:off x="5956300" y="1981200"/>
            <a:ext cx="3317702" cy="3898899"/>
          </a:xfrm>
          <a:prstGeom prst="rect">
            <a:avLst/>
          </a:prstGeom>
        </p:spPr>
      </p:pic>
    </p:spTree>
    <p:extLst>
      <p:ext uri="{BB962C8B-B14F-4D97-AF65-F5344CB8AC3E}">
        <p14:creationId xmlns:p14="http://schemas.microsoft.com/office/powerpoint/2010/main" val="3289746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292100"/>
          </a:xfrm>
        </p:spPr>
        <p:txBody>
          <a:bodyPr>
            <a:normAutofit fontScale="90000"/>
          </a:bodyPr>
          <a:lstStyle/>
          <a:p>
            <a:endParaRPr lang="ru-RU" dirty="0"/>
          </a:p>
        </p:txBody>
      </p:sp>
      <p:sp>
        <p:nvSpPr>
          <p:cNvPr id="3" name="Объект 2"/>
          <p:cNvSpPr>
            <a:spLocks noGrp="1"/>
          </p:cNvSpPr>
          <p:nvPr>
            <p:ph sz="half" idx="1"/>
          </p:nvPr>
        </p:nvSpPr>
        <p:spPr>
          <a:xfrm>
            <a:off x="677334" y="1473200"/>
            <a:ext cx="4184035" cy="4568161"/>
          </a:xfrm>
        </p:spPr>
        <p:txBody>
          <a:bodyPr>
            <a:normAutofit fontScale="92500" lnSpcReduction="20000"/>
          </a:bodyPr>
          <a:lstStyle/>
          <a:p>
            <a:r>
              <a:rPr lang="de-DE" dirty="0"/>
              <a:t>Für den Konflikt zwischen </a:t>
            </a:r>
            <a:r>
              <a:rPr lang="de-DE" dirty="0" err="1"/>
              <a:t>altgläubigen</a:t>
            </a:r>
            <a:r>
              <a:rPr lang="de-DE" dirty="0"/>
              <a:t> Katholiken und reformatorischen Protestanten stehen der Kardinal Albrecht von Brandenburg und Martin Luther – dazwischen der Künstler Lucas Cranach. Dieser machte aus seiner Sympathie für Luther und die Reformation kein Geheimnis, und obwohl Cranachs Grafiken an der Verbreitung reformatorischen Gedankengutes entscheidenden Anteil hatten (1522 erschien Luthers Bibelübersetzung mit den Illustrationen Cranachs), arbeitete er immer auch – mit Erfolg – für katholische Auftraggeber, besonders für Albrecht von Brandenburg oder den </a:t>
            </a:r>
            <a:r>
              <a:rPr lang="de-DE" dirty="0" err="1"/>
              <a:t>albertinischen</a:t>
            </a:r>
            <a:r>
              <a:rPr lang="de-DE" dirty="0"/>
              <a:t> Herzog Georg den Bärtigen.</a:t>
            </a:r>
            <a:endParaRPr lang="ru-RU" dirty="0"/>
          </a:p>
        </p:txBody>
      </p:sp>
      <p:sp>
        <p:nvSpPr>
          <p:cNvPr id="4" name="Объект 3"/>
          <p:cNvSpPr>
            <a:spLocks noGrp="1"/>
          </p:cNvSpPr>
          <p:nvPr>
            <p:ph sz="half" idx="2"/>
          </p:nvPr>
        </p:nvSpPr>
        <p:spPr>
          <a:xfrm>
            <a:off x="5089970" y="1371601"/>
            <a:ext cx="4184034" cy="4669762"/>
          </a:xfrm>
        </p:spPr>
        <p:txBody>
          <a:bodyPr>
            <a:normAutofit fontScale="92500" lnSpcReduction="20000"/>
          </a:bodyPr>
          <a:lstStyle/>
          <a:p>
            <a:r>
              <a:rPr lang="en-US" dirty="0" err="1"/>
              <a:t>Rekonstruktion</a:t>
            </a:r>
            <a:r>
              <a:rPr lang="en-US" dirty="0"/>
              <a:t> des </a:t>
            </a:r>
            <a:r>
              <a:rPr lang="en-US" dirty="0" err="1" smtClean="0"/>
              <a:t>Magdalenenaltars</a:t>
            </a:r>
            <a:r>
              <a:rPr lang="en-US" dirty="0"/>
              <a:t>, </a:t>
            </a:r>
            <a:r>
              <a:rPr lang="en-US" dirty="0" err="1" smtClean="0"/>
              <a:t>Festtagsseite</a:t>
            </a:r>
            <a:endParaRPr lang="en-US" dirty="0" smtClean="0"/>
          </a:p>
          <a:p>
            <a:endParaRPr lang="ru-RU" dirty="0"/>
          </a:p>
        </p:txBody>
      </p:sp>
      <p:pic>
        <p:nvPicPr>
          <p:cNvPr id="5" name="Рисунок 4"/>
          <p:cNvPicPr>
            <a:picLocks noChangeAspect="1"/>
          </p:cNvPicPr>
          <p:nvPr/>
        </p:nvPicPr>
        <p:blipFill>
          <a:blip r:embed="rId2"/>
          <a:stretch>
            <a:fillRect/>
          </a:stretch>
        </p:blipFill>
        <p:spPr>
          <a:xfrm>
            <a:off x="5981700" y="2055482"/>
            <a:ext cx="3124200" cy="3302000"/>
          </a:xfrm>
          <a:prstGeom prst="rect">
            <a:avLst/>
          </a:prstGeom>
        </p:spPr>
      </p:pic>
    </p:spTree>
    <p:extLst>
      <p:ext uri="{BB962C8B-B14F-4D97-AF65-F5344CB8AC3E}">
        <p14:creationId xmlns:p14="http://schemas.microsoft.com/office/powerpoint/2010/main" val="3120871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77800"/>
          </a:xfrm>
        </p:spPr>
        <p:txBody>
          <a:bodyPr>
            <a:normAutofit fontScale="90000"/>
          </a:bodyPr>
          <a:lstStyle/>
          <a:p>
            <a:endParaRPr lang="ru-RU" dirty="0"/>
          </a:p>
        </p:txBody>
      </p:sp>
      <p:sp>
        <p:nvSpPr>
          <p:cNvPr id="3" name="Объект 2"/>
          <p:cNvSpPr>
            <a:spLocks noGrp="1"/>
          </p:cNvSpPr>
          <p:nvPr>
            <p:ph sz="half" idx="1"/>
          </p:nvPr>
        </p:nvSpPr>
        <p:spPr>
          <a:xfrm>
            <a:off x="677334" y="1473200"/>
            <a:ext cx="4184035" cy="4568161"/>
          </a:xfrm>
        </p:spPr>
        <p:txBody>
          <a:bodyPr/>
          <a:lstStyle/>
          <a:p>
            <a:r>
              <a:rPr lang="de-DE" dirty="0"/>
              <a:t>Das Schaffen des älteren Cranach erstreckt sich über einen Zeitraum von mehr als fünf Jahrzehnten. Nach neuester Forschung ist das Bildnis eines jungen Mannes (abgebildet auf dem früheren Zehnmarkschein), das früher Albrecht Dürer zugeschrieben wurde, als eines der frühesten Werke von Lucas Cranach aus der Zeit kurz vor 1500 anzusehen. Als letztes Werk gilt das Altarbild für die Stadtkirche Weimar, das vom älteren Cranach wohl 1552 begonnen und von seinem Sohn Lucas d. J. 1555 vollendet wurde.</a:t>
            </a:r>
            <a:endParaRPr lang="ru-RU" dirty="0"/>
          </a:p>
        </p:txBody>
      </p:sp>
      <p:sp>
        <p:nvSpPr>
          <p:cNvPr id="4" name="Объект 3"/>
          <p:cNvSpPr>
            <a:spLocks noGrp="1"/>
          </p:cNvSpPr>
          <p:nvPr>
            <p:ph sz="half" idx="2"/>
          </p:nvPr>
        </p:nvSpPr>
        <p:spPr>
          <a:xfrm>
            <a:off x="5089970" y="1320801"/>
            <a:ext cx="4184034" cy="4720562"/>
          </a:xfrm>
        </p:spPr>
        <p:txBody>
          <a:bodyPr/>
          <a:lstStyle/>
          <a:p>
            <a:r>
              <a:rPr lang="de-DE" dirty="0"/>
              <a:t>Ehegattenbildnisse eines Gelehrten und seiner </a:t>
            </a:r>
            <a:r>
              <a:rPr lang="de-DE" smtClean="0"/>
              <a:t>Frau.</a:t>
            </a:r>
          </a:p>
          <a:p>
            <a:r>
              <a:rPr lang="de-DE" smtClean="0"/>
              <a:t>Nürnberg </a:t>
            </a:r>
            <a:r>
              <a:rPr lang="de-DE" dirty="0"/>
              <a:t>und Gemäldegalerie in </a:t>
            </a:r>
            <a:r>
              <a:rPr lang="de-DE" dirty="0" smtClean="0"/>
              <a:t>Berlin, 1503</a:t>
            </a:r>
          </a:p>
          <a:p>
            <a:endParaRPr lang="ru-RU" dirty="0"/>
          </a:p>
        </p:txBody>
      </p:sp>
      <p:pic>
        <p:nvPicPr>
          <p:cNvPr id="5" name="Рисунок 4"/>
          <p:cNvPicPr>
            <a:picLocks noChangeAspect="1"/>
          </p:cNvPicPr>
          <p:nvPr/>
        </p:nvPicPr>
        <p:blipFill>
          <a:blip r:embed="rId2"/>
          <a:stretch>
            <a:fillRect/>
          </a:stretch>
        </p:blipFill>
        <p:spPr>
          <a:xfrm>
            <a:off x="5562600" y="2957512"/>
            <a:ext cx="1460500" cy="2173288"/>
          </a:xfrm>
          <a:prstGeom prst="rect">
            <a:avLst/>
          </a:prstGeom>
        </p:spPr>
      </p:pic>
      <p:pic>
        <p:nvPicPr>
          <p:cNvPr id="7" name="Рисунок 6"/>
          <p:cNvPicPr>
            <a:picLocks noChangeAspect="1"/>
          </p:cNvPicPr>
          <p:nvPr/>
        </p:nvPicPr>
        <p:blipFill>
          <a:blip r:embed="rId3"/>
          <a:stretch>
            <a:fillRect/>
          </a:stretch>
        </p:blipFill>
        <p:spPr>
          <a:xfrm>
            <a:off x="7391400" y="2957512"/>
            <a:ext cx="1409700" cy="2173288"/>
          </a:xfrm>
          <a:prstGeom prst="rect">
            <a:avLst/>
          </a:prstGeom>
        </p:spPr>
      </p:pic>
    </p:spTree>
    <p:extLst>
      <p:ext uri="{BB962C8B-B14F-4D97-AF65-F5344CB8AC3E}">
        <p14:creationId xmlns:p14="http://schemas.microsoft.com/office/powerpoint/2010/main" val="1918148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TotalTime>
  <Words>695</Words>
  <Application>Microsoft Office PowerPoint</Application>
  <PresentationFormat>Произвольный</PresentationFormat>
  <Paragraphs>42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Грань</vt:lpstr>
      <vt:lpstr>  Lucas Cranach – der bekannteste deutsche Maler                        выполнила                            Васильева Валерия Николаевна                          МАОУ «СОШ № 26 с углублённым                       изучением химии и биологии»                    г. Великий Новгород</vt:lpstr>
      <vt:lpstr>Lucas Cranach</vt:lpstr>
      <vt:lpstr>Презентация PowerPoint</vt:lpstr>
      <vt:lpstr>Презентация PowerPoint</vt:lpstr>
      <vt:lpstr>Презентация PowerPoint</vt:lpstr>
      <vt:lpstr>Презентация PowerPoint</vt:lpstr>
      <vt:lpstr>Leistung</vt:lpstr>
      <vt:lpstr>Презентация PowerPoint</vt:lpstr>
      <vt:lpstr>Презентация PowerPoint</vt:lpstr>
      <vt:lpstr>Презентация PowerPoint</vt:lpstr>
      <vt:lpstr>Презентация PowerPoint</vt:lpstr>
      <vt:lpstr>Gedenkstätten</vt:lpstr>
      <vt:lpstr>Benennung von Schulen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Lucas Cranach</dc:title>
  <dc:creator>Lera</dc:creator>
  <cp:lastModifiedBy>Lera</cp:lastModifiedBy>
  <cp:revision>6</cp:revision>
  <dcterms:created xsi:type="dcterms:W3CDTF">2013-09-27T04:38:47Z</dcterms:created>
  <dcterms:modified xsi:type="dcterms:W3CDTF">2013-10-11T12:42:40Z</dcterms:modified>
</cp:coreProperties>
</file>