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033C64CC-2CBE-46B8-9FB0-CE1560D0C86C}"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33C64CC-2CBE-46B8-9FB0-CE1560D0C86C}"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33C64CC-2CBE-46B8-9FB0-CE1560D0C86C}"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33C64CC-2CBE-46B8-9FB0-CE1560D0C86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E1950DF-A601-4308-A489-6C08A838E34E}" type="datetimeFigureOut">
              <a:rPr lang="ru-RU" smtClean="0"/>
              <a:t>2013-10-11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33C64CC-2CBE-46B8-9FB0-CE1560D0C86C}"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E1950DF-A601-4308-A489-6C08A838E34E}" type="datetimeFigureOut">
              <a:rPr lang="ru-RU" smtClean="0"/>
              <a:t>2013-10-11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33C64CC-2CBE-46B8-9FB0-CE1560D0C86C}"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548680"/>
            <a:ext cx="8229600" cy="5832648"/>
          </a:xfrm>
        </p:spPr>
        <p:txBody>
          <a:bodyPr>
            <a:normAutofit fontScale="90000"/>
          </a:bodyPr>
          <a:lstStyle/>
          <a:p>
            <a:r>
              <a:rPr lang="ru-RU" sz="4400" dirty="0" smtClean="0"/>
              <a:t/>
            </a:r>
            <a:br>
              <a:rPr lang="ru-RU" sz="4400" dirty="0" smtClean="0"/>
            </a:br>
            <a:r>
              <a:rPr lang="ru-RU" sz="4400" dirty="0"/>
              <a:t/>
            </a:r>
            <a:br>
              <a:rPr lang="ru-RU" sz="4400" dirty="0"/>
            </a:br>
            <a:r>
              <a:rPr lang="ru-RU" sz="4400" dirty="0" smtClean="0"/>
              <a:t/>
            </a:r>
            <a:br>
              <a:rPr lang="ru-RU" sz="4400" dirty="0" smtClean="0"/>
            </a:br>
            <a:r>
              <a:rPr lang="ru-RU" sz="4400" dirty="0"/>
              <a:t/>
            </a:r>
            <a:br>
              <a:rPr lang="ru-RU" sz="4400" dirty="0"/>
            </a:br>
            <a:r>
              <a:rPr lang="en-US" sz="4400" dirty="0" err="1" smtClean="0"/>
              <a:t>Neuschwanstein</a:t>
            </a:r>
            <a:r>
              <a:rPr lang="en-US" sz="4400" dirty="0" smtClean="0"/>
              <a:t> – das </a:t>
            </a:r>
            <a:r>
              <a:rPr lang="en-US" sz="4400" dirty="0" err="1" smtClean="0"/>
              <a:t>sch</a:t>
            </a:r>
            <a:r>
              <a:rPr lang="ru-RU" sz="4400" dirty="0" smtClean="0">
                <a:latin typeface="Times New Roman"/>
                <a:cs typeface="Times New Roman"/>
              </a:rPr>
              <a:t>ӧ</a:t>
            </a:r>
            <a:r>
              <a:rPr lang="en-US" sz="4400" dirty="0" err="1" smtClean="0">
                <a:latin typeface="Times New Roman"/>
                <a:cs typeface="Times New Roman"/>
              </a:rPr>
              <a:t>nste</a:t>
            </a:r>
            <a:r>
              <a:rPr lang="en-US" sz="4400" dirty="0" smtClean="0">
                <a:latin typeface="Times New Roman"/>
                <a:cs typeface="Times New Roman"/>
              </a:rPr>
              <a:t> </a:t>
            </a:r>
            <a:br>
              <a:rPr lang="en-US" sz="4400" dirty="0" smtClean="0">
                <a:latin typeface="Times New Roman"/>
                <a:cs typeface="Times New Roman"/>
              </a:rPr>
            </a:br>
            <a:r>
              <a:rPr lang="en-US" sz="4400" dirty="0" err="1" smtClean="0">
                <a:latin typeface="Times New Roman"/>
                <a:cs typeface="Times New Roman"/>
              </a:rPr>
              <a:t>Schloss</a:t>
            </a:r>
            <a:r>
              <a:rPr lang="en-US" sz="4400" dirty="0" smtClean="0">
                <a:latin typeface="Times New Roman"/>
                <a:cs typeface="Times New Roman"/>
              </a:rPr>
              <a:t> in Deutschland (</a:t>
            </a:r>
            <a:r>
              <a:rPr lang="en-US" sz="4400" dirty="0" err="1" smtClean="0">
                <a:latin typeface="Times New Roman"/>
                <a:cs typeface="Times New Roman"/>
              </a:rPr>
              <a:t>Teil</a:t>
            </a:r>
            <a:r>
              <a:rPr lang="en-US" sz="4400" dirty="0" smtClean="0">
                <a:latin typeface="Times New Roman"/>
                <a:cs typeface="Times New Roman"/>
              </a:rPr>
              <a:t> </a:t>
            </a:r>
            <a:r>
              <a:rPr lang="ru-RU" sz="4400" dirty="0" smtClean="0">
                <a:latin typeface="Times New Roman"/>
                <a:cs typeface="Times New Roman"/>
              </a:rPr>
              <a:t>2</a:t>
            </a:r>
            <a:r>
              <a:rPr lang="en-US" sz="4400" dirty="0" smtClean="0">
                <a:latin typeface="Times New Roman"/>
                <a:cs typeface="Times New Roman"/>
              </a:rPr>
              <a:t>)</a:t>
            </a:r>
            <a:br>
              <a:rPr lang="en-US" sz="4400" dirty="0" smtClean="0">
                <a:latin typeface="Times New Roman"/>
                <a:cs typeface="Times New Roman"/>
              </a:rPr>
            </a:br>
            <a:r>
              <a:rPr lang="ru-RU" dirty="0" smtClean="0">
                <a:latin typeface="Times New Roman"/>
                <a:cs typeface="Times New Roman"/>
              </a:rPr>
              <a:t>                                       </a:t>
            </a:r>
            <a:br>
              <a:rPr lang="ru-RU" dirty="0" smtClean="0">
                <a:latin typeface="Times New Roman"/>
                <a:cs typeface="Times New Roman"/>
              </a:rPr>
            </a:br>
            <a:r>
              <a:rPr lang="ru-RU" dirty="0" smtClean="0">
                <a:latin typeface="Times New Roman"/>
                <a:cs typeface="Times New Roman"/>
              </a:rPr>
              <a:t>  </a:t>
            </a:r>
            <a:r>
              <a:rPr lang="ru-RU" sz="2000" dirty="0" smtClean="0">
                <a:latin typeface="Times New Roman"/>
                <a:cs typeface="Times New Roman"/>
              </a:rPr>
              <a:t>выполнила </a:t>
            </a:r>
            <a:br>
              <a:rPr lang="ru-RU" sz="2000" dirty="0" smtClean="0">
                <a:latin typeface="Times New Roman"/>
                <a:cs typeface="Times New Roman"/>
              </a:rPr>
            </a:br>
            <a:r>
              <a:rPr lang="ru-RU" sz="2000" dirty="0" smtClean="0">
                <a:latin typeface="Times New Roman"/>
                <a:cs typeface="Times New Roman"/>
              </a:rPr>
              <a:t>                                                                  Васильева Валерия Николаевна,</a:t>
            </a:r>
            <a:br>
              <a:rPr lang="ru-RU" sz="2000" dirty="0" smtClean="0">
                <a:latin typeface="Times New Roman"/>
                <a:cs typeface="Times New Roman"/>
              </a:rPr>
            </a:br>
            <a:r>
              <a:rPr lang="ru-RU" sz="2000" dirty="0" smtClean="0">
                <a:latin typeface="Times New Roman"/>
                <a:cs typeface="Times New Roman"/>
              </a:rPr>
              <a:t>                                                        учитель немецкого языка,</a:t>
            </a:r>
            <a:br>
              <a:rPr lang="ru-RU" sz="2000" dirty="0" smtClean="0">
                <a:latin typeface="Times New Roman"/>
                <a:cs typeface="Times New Roman"/>
              </a:rPr>
            </a:br>
            <a:r>
              <a:rPr lang="ru-RU" sz="2000" dirty="0" smtClean="0">
                <a:latin typeface="Times New Roman"/>
                <a:cs typeface="Times New Roman"/>
              </a:rPr>
              <a:t>                                             МАОУ «СОШ № 26 с углублённым изучением</a:t>
            </a:r>
            <a:br>
              <a:rPr lang="ru-RU" sz="2000" dirty="0" smtClean="0">
                <a:latin typeface="Times New Roman"/>
                <a:cs typeface="Times New Roman"/>
              </a:rPr>
            </a:br>
            <a:r>
              <a:rPr lang="ru-RU" sz="2000" dirty="0" smtClean="0">
                <a:latin typeface="Times New Roman"/>
                <a:cs typeface="Times New Roman"/>
              </a:rPr>
              <a:t>                                                      химии и биологии», г. Великий Новгород</a:t>
            </a:r>
            <a:br>
              <a:rPr lang="ru-RU" sz="2000" dirty="0" smtClean="0">
                <a:latin typeface="Times New Roman"/>
                <a:cs typeface="Times New Roman"/>
              </a:rPr>
            </a:br>
            <a:r>
              <a:rPr lang="en-US" dirty="0" smtClean="0"/>
              <a:t/>
            </a:r>
            <a:br>
              <a:rPr lang="en-US" dirty="0" smtClean="0"/>
            </a:br>
            <a:endParaRPr lang="ru-RU" dirty="0"/>
          </a:p>
        </p:txBody>
      </p:sp>
    </p:spTree>
    <p:extLst>
      <p:ext uri="{BB962C8B-B14F-4D97-AF65-F5344CB8AC3E}">
        <p14:creationId xmlns:p14="http://schemas.microsoft.com/office/powerpoint/2010/main" val="3809365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14363"/>
            <a:ext cx="7620000" cy="562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2"/>
          <p:cNvSpPr>
            <a:spLocks noGrp="1"/>
          </p:cNvSpPr>
          <p:nvPr>
            <p:ph type="title" idx="4294967295"/>
          </p:nvPr>
        </p:nvSpPr>
        <p:spPr>
          <a:xfrm>
            <a:off x="0" y="0"/>
            <a:ext cx="6348413" cy="614363"/>
          </a:xfrm>
        </p:spPr>
        <p:txBody>
          <a:bodyPr>
            <a:normAutofit fontScale="90000"/>
          </a:bodyPr>
          <a:lstStyle/>
          <a:p>
            <a:pPr algn="ctr"/>
            <a:r>
              <a:rPr lang="en-US" dirty="0" smtClean="0"/>
              <a:t>               Der S</a:t>
            </a:r>
            <a:r>
              <a:rPr lang="ru-RU" dirty="0" smtClean="0">
                <a:latin typeface="Calibri Light" panose="020F0302020204030204" pitchFamily="34" charset="0"/>
              </a:rPr>
              <a:t>ӓ</a:t>
            </a:r>
            <a:r>
              <a:rPr lang="en-US" dirty="0" err="1" smtClean="0">
                <a:latin typeface="Calibri Light" panose="020F0302020204030204" pitchFamily="34" charset="0"/>
              </a:rPr>
              <a:t>ngersaal</a:t>
            </a:r>
            <a:endParaRPr lang="ru-RU" dirty="0"/>
          </a:p>
        </p:txBody>
      </p:sp>
    </p:spTree>
    <p:extLst>
      <p:ext uri="{BB962C8B-B14F-4D97-AF65-F5344CB8AC3E}">
        <p14:creationId xmlns:p14="http://schemas.microsoft.com/office/powerpoint/2010/main" val="2710377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8" y="609600"/>
            <a:ext cx="7778825" cy="5555704"/>
          </a:xfrm>
        </p:spPr>
        <p:txBody>
          <a:bodyPr>
            <a:noAutofit/>
          </a:bodyPr>
          <a:lstStyle/>
          <a:p>
            <a:r>
              <a:rPr lang="de-DE" sz="2800" dirty="0"/>
              <a:t>Der 20 mal 12 </a:t>
            </a:r>
            <a:r>
              <a:rPr lang="de-DE" sz="2800" dirty="0" smtClean="0"/>
              <a:t>Meter </a:t>
            </a:r>
            <a:r>
              <a:rPr lang="de-DE" sz="2800" dirty="0"/>
              <a:t>große Thronsaal befindet sich im nach Westen ausgerichteten Trakt des Palas und belegt dort mit 13 </a:t>
            </a:r>
            <a:r>
              <a:rPr lang="de-DE" sz="2800" dirty="0" smtClean="0"/>
              <a:t>Metern </a:t>
            </a:r>
            <a:r>
              <a:rPr lang="de-DE" sz="2800" dirty="0"/>
              <a:t>Höhe das dritte und vierte Obergeschoss. Er wurde nach dem Vorbild der Allerheiligen-Hofkirche in der Münchner Residenz gestaltet und von Julius Hofmann entworfen. Der zweigeschossige, zweitgrößte Saal des Schlosses wird an drei Seiten von farbigen Arkadenstellungen umgeben und endet in einer Apsis, die den – nie fertiggestellten – Thron Ludwigs aufnehmen sollte. </a:t>
            </a:r>
            <a:endParaRPr lang="ru-RU" sz="2800" dirty="0"/>
          </a:p>
        </p:txBody>
      </p:sp>
    </p:spTree>
    <p:extLst>
      <p:ext uri="{BB962C8B-B14F-4D97-AF65-F5344CB8AC3E}">
        <p14:creationId xmlns:p14="http://schemas.microsoft.com/office/powerpoint/2010/main" val="3018689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09600" y="609600"/>
            <a:ext cx="6347714" cy="731168"/>
          </a:xfrm>
        </p:spPr>
        <p:txBody>
          <a:bodyPr>
            <a:normAutofit fontScale="90000"/>
          </a:bodyPr>
          <a:lstStyle/>
          <a:p>
            <a:pPr algn="ctr"/>
            <a:r>
              <a:rPr lang="en-US" dirty="0" smtClean="0"/>
              <a:t>Die </a:t>
            </a:r>
            <a:r>
              <a:rPr lang="en-US" dirty="0" err="1" smtClean="0"/>
              <a:t>Baugeschichte</a:t>
            </a:r>
            <a:endParaRPr lang="ru-RU" dirty="0"/>
          </a:p>
        </p:txBody>
      </p:sp>
      <p:sp>
        <p:nvSpPr>
          <p:cNvPr id="4" name="Объект 3"/>
          <p:cNvSpPr>
            <a:spLocks noGrp="1"/>
          </p:cNvSpPr>
          <p:nvPr>
            <p:ph sz="half" idx="1"/>
          </p:nvPr>
        </p:nvSpPr>
        <p:spPr/>
        <p:txBody>
          <a:bodyPr>
            <a:normAutofit fontScale="62500" lnSpcReduction="20000"/>
          </a:bodyPr>
          <a:lstStyle/>
          <a:p>
            <a:endParaRPr lang="ru-RU" dirty="0"/>
          </a:p>
        </p:txBody>
      </p:sp>
      <p:sp>
        <p:nvSpPr>
          <p:cNvPr id="5" name="Объект 4"/>
          <p:cNvSpPr>
            <a:spLocks noGrp="1"/>
          </p:cNvSpPr>
          <p:nvPr>
            <p:ph sz="half" idx="2"/>
          </p:nvPr>
        </p:nvSpPr>
        <p:spPr>
          <a:xfrm>
            <a:off x="3869204" y="1484784"/>
            <a:ext cx="3088110" cy="4556579"/>
          </a:xfrm>
        </p:spPr>
        <p:txBody>
          <a:bodyPr>
            <a:normAutofit fontScale="62500" lnSpcReduction="20000"/>
          </a:bodyPr>
          <a:lstStyle/>
          <a:p>
            <a:r>
              <a:rPr lang="de-DE" dirty="0"/>
              <a:t>Die Ruinen der Burg </a:t>
            </a:r>
            <a:r>
              <a:rPr lang="de-DE" dirty="0" err="1"/>
              <a:t>Vorderhohenschwangau</a:t>
            </a:r>
            <a:r>
              <a:rPr lang="de-DE" dirty="0"/>
              <a:t> und der </a:t>
            </a:r>
            <a:r>
              <a:rPr lang="de-DE" dirty="0" err="1"/>
              <a:t>Sylphenturm</a:t>
            </a:r>
            <a:r>
              <a:rPr lang="de-DE" dirty="0"/>
              <a:t> wurden 1868 komplett abgebrochen, die Reste des alten Bergfrieds </a:t>
            </a:r>
            <a:r>
              <a:rPr lang="de-DE" dirty="0" smtClean="0"/>
              <a:t>gesprengt.  </a:t>
            </a:r>
            <a:r>
              <a:rPr lang="de-DE" dirty="0"/>
              <a:t>Die Bauarbeiten am Torhaus begannen im Februar 1869, die Grundsteinlegung für den Palas erfolgte am 5. September 1869</a:t>
            </a:r>
            <a:r>
              <a:rPr lang="de-DE" dirty="0" smtClean="0"/>
              <a:t>. </a:t>
            </a:r>
            <a:r>
              <a:rPr lang="de-DE" dirty="0"/>
              <a:t>In den Jahren 1869 bis 1873 wurde der Torbau fertiggestellt und vollständig eingerichtet, so dass Ludwig hier zeitweilig wohnen und die Bauarbeiten beobachten konnte.</a:t>
            </a:r>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693" y="2420888"/>
            <a:ext cx="2817540" cy="2448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4010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6347714" cy="648072"/>
          </a:xfrm>
        </p:spPr>
        <p:txBody>
          <a:bodyPr>
            <a:normAutofit fontScale="90000"/>
          </a:bodyPr>
          <a:lstStyle/>
          <a:p>
            <a:endParaRPr lang="ru-RU" dirty="0"/>
          </a:p>
        </p:txBody>
      </p:sp>
      <p:sp>
        <p:nvSpPr>
          <p:cNvPr id="4" name="Объект 3"/>
          <p:cNvSpPr>
            <a:spLocks noGrp="1"/>
          </p:cNvSpPr>
          <p:nvPr>
            <p:ph sz="half" idx="2"/>
          </p:nvPr>
        </p:nvSpPr>
        <p:spPr>
          <a:xfrm>
            <a:off x="3275856" y="1484784"/>
            <a:ext cx="4392488" cy="5184576"/>
          </a:xfrm>
        </p:spPr>
        <p:txBody>
          <a:bodyPr>
            <a:normAutofit fontScale="77500" lnSpcReduction="20000"/>
          </a:bodyPr>
          <a:lstStyle/>
          <a:p>
            <a:r>
              <a:rPr lang="de-DE" dirty="0"/>
              <a:t>Das Schloss wurde in konventioneller Backsteinbauweise errichtet und später mit anderen Gesteinsarten verkleidet. Für die Fenster, die Gewölbebogenrippen, Säulen und Kapitelle wurde </a:t>
            </a:r>
            <a:r>
              <a:rPr lang="de-DE" dirty="0" err="1"/>
              <a:t>Untersberger</a:t>
            </a:r>
            <a:r>
              <a:rPr lang="de-DE" dirty="0"/>
              <a:t> Marmor aus der Gegend von Salzburg verwendet. Für den nachträglich in die Pläne eingearbeiteten Thronsaal musste ein Stahlgerüst eingezogen werden. Um den Transport der Baumaterialien zu erleichtern, wurde ein Gerüst errichtet und ein Dampfkran aufgestellt, der das Material zur Baustelle heraufzog</a:t>
            </a:r>
            <a:endParaRPr lang="ru-RU" dirty="0"/>
          </a:p>
        </p:txBody>
      </p:sp>
      <p:pic>
        <p:nvPicPr>
          <p:cNvPr id="5" name="Picture 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11560" y="2132856"/>
            <a:ext cx="266429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9258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09599" y="609600"/>
            <a:ext cx="6347714" cy="5267672"/>
          </a:xfrm>
        </p:spPr>
        <p:txBody>
          <a:bodyPr>
            <a:normAutofit fontScale="90000"/>
          </a:bodyPr>
          <a:lstStyle/>
          <a:p>
            <a:r>
              <a:rPr lang="de-DE"/>
              <a:t>Statistiken aus den beiden Jahren 1879/1880 belegen eine immense Menge an Baumaterialien: 465 Tonnen Salzburger Marmor, 1550 Tonnen Sandstein, 400.000 Ziegelsteine und 2050 Kubikmeter Holz für das Baugerüst.</a:t>
            </a:r>
            <a:endParaRPr lang="ru-RU" dirty="0"/>
          </a:p>
        </p:txBody>
      </p:sp>
    </p:spTree>
    <p:extLst>
      <p:ext uri="{BB962C8B-B14F-4D97-AF65-F5344CB8AC3E}">
        <p14:creationId xmlns:p14="http://schemas.microsoft.com/office/powerpoint/2010/main" val="245969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609600" y="609600"/>
            <a:ext cx="6347714" cy="299120"/>
          </a:xfrm>
        </p:spPr>
        <p:txBody>
          <a:bodyPr>
            <a:normAutofit fontScale="90000"/>
          </a:bodyPr>
          <a:lstStyle/>
          <a:p>
            <a:endParaRPr lang="ru-RU" dirty="0"/>
          </a:p>
        </p:txBody>
      </p:sp>
      <p:pic>
        <p:nvPicPr>
          <p:cNvPr id="5" name="Объект 4"/>
          <p:cNvPicPr>
            <a:picLocks noGrp="1" noChangeAspect="1"/>
          </p:cNvPicPr>
          <p:nvPr>
            <p:ph sz="half" idx="1"/>
          </p:nvPr>
        </p:nvPicPr>
        <p:blipFill>
          <a:blip r:embed="rId2"/>
          <a:stretch>
            <a:fillRect/>
          </a:stretch>
        </p:blipFill>
        <p:spPr>
          <a:xfrm>
            <a:off x="609600" y="1700808"/>
            <a:ext cx="2954288" cy="4176464"/>
          </a:xfrm>
          <a:prstGeom prst="rect">
            <a:avLst/>
          </a:prstGeom>
        </p:spPr>
      </p:pic>
      <p:sp>
        <p:nvSpPr>
          <p:cNvPr id="4" name="Объект 3"/>
          <p:cNvSpPr>
            <a:spLocks noGrp="1"/>
          </p:cNvSpPr>
          <p:nvPr>
            <p:ph sz="half" idx="2"/>
          </p:nvPr>
        </p:nvSpPr>
        <p:spPr/>
        <p:txBody>
          <a:bodyPr>
            <a:normAutofit/>
          </a:bodyPr>
          <a:lstStyle/>
          <a:p>
            <a:r>
              <a:rPr lang="de-DE" sz="3200" dirty="0" smtClean="0"/>
              <a:t>Neuschwan-</a:t>
            </a:r>
          </a:p>
          <a:p>
            <a:r>
              <a:rPr lang="de-DE" sz="3200" dirty="0" smtClean="0"/>
              <a:t>stein </a:t>
            </a:r>
            <a:r>
              <a:rPr lang="de-DE" sz="3200" dirty="0"/>
              <a:t>1886 beim Tod Ludwigs II., </a:t>
            </a:r>
            <a:endParaRPr lang="ru-RU" sz="3200" dirty="0"/>
          </a:p>
        </p:txBody>
      </p:sp>
    </p:spTree>
    <p:extLst>
      <p:ext uri="{BB962C8B-B14F-4D97-AF65-F5344CB8AC3E}">
        <p14:creationId xmlns:p14="http://schemas.microsoft.com/office/powerpoint/2010/main" val="3937757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66750"/>
            <a:ext cx="7620000"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9751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5674960"/>
          </a:xfrm>
        </p:spPr>
        <p:txBody>
          <a:bodyPr>
            <a:noAutofit/>
          </a:bodyPr>
          <a:lstStyle/>
          <a:p>
            <a:r>
              <a:rPr lang="de-DE" sz="2400" dirty="0"/>
              <a:t>In das 19. Jahrhundert fiel die Zeit der Burgenromantik. Dem Schloss </a:t>
            </a:r>
            <a:r>
              <a:rPr lang="de-DE" sz="2400" dirty="0" err="1"/>
              <a:t>Neuschwanstein</a:t>
            </a:r>
            <a:r>
              <a:rPr lang="de-DE" sz="2400" dirty="0"/>
              <a:t> verwandte Projekte wurden in den deutschen Teilstaaten bereits mit dem benachbarten Schloss </a:t>
            </a:r>
            <a:r>
              <a:rPr lang="de-DE" sz="2400" dirty="0" err="1"/>
              <a:t>Hohenschwangau</a:t>
            </a:r>
            <a:r>
              <a:rPr lang="de-DE" sz="2400" dirty="0"/>
              <a:t>, dem Schloss Lichtenstein, der Burg Hohenzollern oder den zahlreichen Werken der Rheinromantik, wie dem Schloss </a:t>
            </a:r>
            <a:r>
              <a:rPr lang="de-DE" sz="2400" dirty="0" err="1"/>
              <a:t>Stolzenfels</a:t>
            </a:r>
            <a:r>
              <a:rPr lang="de-DE" sz="2400" dirty="0"/>
              <a:t>, </a:t>
            </a:r>
            <a:r>
              <a:rPr lang="de-DE" sz="2400" dirty="0" smtClean="0"/>
              <a:t>realisiert. </a:t>
            </a:r>
            <a:r>
              <a:rPr lang="de-DE" sz="2400" dirty="0"/>
              <a:t>Ein weiteres von Ludwig II. geplantes, </a:t>
            </a:r>
            <a:r>
              <a:rPr lang="de-DE" sz="2400" dirty="0" err="1"/>
              <a:t>Neuschwanstein</a:t>
            </a:r>
            <a:r>
              <a:rPr lang="de-DE" sz="2400" dirty="0"/>
              <a:t> ähnliches Projekt – die Burg Falkenstein – kam aufgrund des Geldmangels nicht über den Planungszustand hinaus</a:t>
            </a:r>
            <a:r>
              <a:rPr lang="de-DE" sz="2400" dirty="0" smtClean="0"/>
              <a:t>.</a:t>
            </a:r>
            <a:endParaRPr lang="ru-RU" sz="2400" dirty="0"/>
          </a:p>
        </p:txBody>
      </p:sp>
    </p:spTree>
    <p:extLst>
      <p:ext uri="{BB962C8B-B14F-4D97-AF65-F5344CB8AC3E}">
        <p14:creationId xmlns:p14="http://schemas.microsoft.com/office/powerpoint/2010/main" val="1847157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609600"/>
            <a:ext cx="6347714" cy="5267672"/>
          </a:xfrm>
        </p:spPr>
        <p:txBody>
          <a:bodyPr/>
          <a:lstStyle/>
          <a:p>
            <a:r>
              <a:rPr lang="de-DE"/>
              <a:t>Der Palas beherbergt in seinen unteren Stockwerken Wirtschaftsräume und Dienerzimmer sowie die Räume der heutigen Schlossverwaltung. </a:t>
            </a:r>
            <a:endParaRPr lang="ru-RU" dirty="0"/>
          </a:p>
        </p:txBody>
      </p:sp>
    </p:spTree>
    <p:extLst>
      <p:ext uri="{BB962C8B-B14F-4D97-AF65-F5344CB8AC3E}">
        <p14:creationId xmlns:p14="http://schemas.microsoft.com/office/powerpoint/2010/main" val="3651937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609600"/>
            <a:ext cx="6347714" cy="5987752"/>
          </a:xfrm>
        </p:spPr>
        <p:txBody>
          <a:bodyPr>
            <a:noAutofit/>
          </a:bodyPr>
          <a:lstStyle/>
          <a:p>
            <a:r>
              <a:rPr lang="de-DE" sz="2800" dirty="0"/>
              <a:t>Die beiden größten Räume des Schlosses sind der Thron- und der Sängersaal. Der größte Raum des Schlosses ist der 27 mal 10 </a:t>
            </a:r>
            <a:r>
              <a:rPr lang="de-DE" sz="2800" dirty="0" smtClean="0"/>
              <a:t>Meter messende </a:t>
            </a:r>
            <a:r>
              <a:rPr lang="de-DE" sz="2800" dirty="0"/>
              <a:t>Sängersaal, der sich im nach Osten gerichteten Trakt des Palas im vierten Obergeschoss über der Wohnung des Königs befindet. Der </a:t>
            </a:r>
            <a:r>
              <a:rPr lang="de-DE" sz="2800" dirty="0" err="1"/>
              <a:t>Neuschwansteiner</a:t>
            </a:r>
            <a:r>
              <a:rPr lang="de-DE" sz="2800" dirty="0"/>
              <a:t> Sängersaal vereinigt in sich die Vorbilder des Sänger- und des Festsaals der Wartburg und war eines der Lieblingsprojekte des Königs für sein Schloss</a:t>
            </a:r>
            <a:r>
              <a:rPr lang="de-DE" sz="2800" dirty="0" smtClean="0"/>
              <a:t>.</a:t>
            </a:r>
            <a:endParaRPr lang="ru-RU" sz="2800" dirty="0"/>
          </a:p>
        </p:txBody>
      </p:sp>
    </p:spTree>
    <p:extLst>
      <p:ext uri="{BB962C8B-B14F-4D97-AF65-F5344CB8AC3E}">
        <p14:creationId xmlns:p14="http://schemas.microsoft.com/office/powerpoint/2010/main" val="20816456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TotalTime>
  <Words>428</Words>
  <Application>Microsoft Office PowerPoint</Application>
  <PresentationFormat>Экран (4:3)</PresentationFormat>
  <Paragraphs>12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Солнцестояние</vt:lpstr>
      <vt:lpstr>    Neuschwanstein – das schӧnste  Schloss in Deutschland (Teil 2)                                           выполнила                                                                    Васильева Валерия Николаевна,                                                         учитель немецкого языка,                                              МАОУ «СОШ № 26 с углублённым изучением                                                       химии и биологии», г. Великий Новгород  </vt:lpstr>
      <vt:lpstr>Die Baugeschichte</vt:lpstr>
      <vt:lpstr>Презентация PowerPoint</vt:lpstr>
      <vt:lpstr>Statistiken aus den beiden Jahren 1879/1880 belegen eine immense Menge an Baumaterialien: 465 Tonnen Salzburger Marmor, 1550 Tonnen Sandstein, 400.000 Ziegelsteine und 2050 Kubikmeter Holz für das Baugerüst.</vt:lpstr>
      <vt:lpstr>Презентация PowerPoint</vt:lpstr>
      <vt:lpstr>Презентация PowerPoint</vt:lpstr>
      <vt:lpstr>In das 19. Jahrhundert fiel die Zeit der Burgenromantik. Dem Schloss Neuschwanstein verwandte Projekte wurden in den deutschen Teilstaaten bereits mit dem benachbarten Schloss Hohenschwangau, dem Schloss Lichtenstein, der Burg Hohenzollern oder den zahlreichen Werken der Rheinromantik, wie dem Schloss Stolzenfels, realisiert. Ein weiteres von Ludwig II. geplantes, Neuschwanstein ähnliches Projekt – die Burg Falkenstein – kam aufgrund des Geldmangels nicht über den Planungszustand hinaus.</vt:lpstr>
      <vt:lpstr>Der Palas beherbergt in seinen unteren Stockwerken Wirtschaftsräume und Dienerzimmer sowie die Räume der heutigen Schlossverwaltung. </vt:lpstr>
      <vt:lpstr>Die beiden größten Räume des Schlosses sind der Thron- und der Sängersaal. Der größte Raum des Schlosses ist der 27 mal 10 Meter messende Sängersaal, der sich im nach Osten gerichteten Trakt des Palas im vierten Obergeschoss über der Wohnung des Königs befindet. Der Neuschwansteiner Sängersaal vereinigt in sich die Vorbilder des Sänger- und des Festsaals der Wartburg und war eines der Lieblingsprojekte des Königs für sein Schloss.</vt:lpstr>
      <vt:lpstr>               Der Sӓngersaal</vt:lpstr>
      <vt:lpstr>Der 20 mal 12 Meter große Thronsaal befindet sich im nach Westen ausgerichteten Trakt des Palas und belegt dort mit 13 Metern Höhe das dritte und vierte Obergeschoss. Er wurde nach dem Vorbild der Allerheiligen-Hofkirche in der Münchner Residenz gestaltet und von Julius Hofmann entworfen. Der zweigeschossige, zweitgrößte Saal des Schlosses wird an drei Seiten von farbigen Arkadenstellungen umgeben und endet in einer Apsis, die den – nie fertiggestellten – Thron Ludwigs aufnehmen sollte.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Neuschwanstein – das schӧnste  Schloss in Deutschland (Teil 2)                                           выполнила                                                                    Васильева Валерия Николаевна,                                                         учитель немецкого языка,                                              МАОУ «СОШ № 26 с углублённым изучением                                                       химии и биологии», г. Великий Новгород  </dc:title>
  <dc:creator>Lera</dc:creator>
  <cp:lastModifiedBy>Lera</cp:lastModifiedBy>
  <cp:revision>2</cp:revision>
  <dcterms:created xsi:type="dcterms:W3CDTF">2013-10-11T13:02:43Z</dcterms:created>
  <dcterms:modified xsi:type="dcterms:W3CDTF">2013-10-11T13:11:04Z</dcterms:modified>
</cp:coreProperties>
</file>