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9" r:id="rId14"/>
    <p:sldId id="272" r:id="rId15"/>
    <p:sldId id="268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79095255978026E-2"/>
          <c:y val="6.2816482417869343E-2"/>
          <c:w val="0.79360158941778292"/>
          <c:h val="0.7424014868747006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2"/>
          <c:cat>
            <c:strRef>
              <c:f>Лист1!$A$2:$A$5</c:f>
              <c:strCache>
                <c:ptCount val="4"/>
                <c:pt idx="0">
                  <c:v>уд. результат, 71,5%</c:v>
                </c:pt>
                <c:pt idx="1">
                  <c:v>неуд. результат, 28,5%</c:v>
                </c:pt>
                <c:pt idx="3">
                  <c:v>2011 - 2012 уч.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71.5</c:v>
                </c:pt>
                <c:pt idx="1">
                  <c:v>28.5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334474721131724E-2"/>
          <c:y val="5.3037749017129737E-2"/>
          <c:w val="0.8562895851593747"/>
          <c:h val="0.911447434393205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15</a:t>
                    </a:r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 </a:t>
                    </a:r>
                  </a:p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хор.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40375761308598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85</a:t>
                    </a:r>
                    <a:endParaRPr lang="ru-RU" b="1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уд.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хор.результат15%</c:v>
                </c:pt>
                <c:pt idx="1">
                  <c:v>уд.результат85%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41056"/>
        <c:axId val="4546944"/>
      </c:barChart>
      <c:catAx>
        <c:axId val="4541056"/>
        <c:scaling>
          <c:orientation val="minMax"/>
        </c:scaling>
        <c:delete val="1"/>
        <c:axPos val="b"/>
        <c:majorTickMark val="out"/>
        <c:minorTickMark val="none"/>
        <c:tickLblPos val="none"/>
        <c:crossAx val="4546944"/>
        <c:crosses val="autoZero"/>
        <c:auto val="1"/>
        <c:lblAlgn val="ctr"/>
        <c:lblOffset val="100"/>
        <c:noMultiLvlLbl val="0"/>
      </c:catAx>
      <c:valAx>
        <c:axId val="4546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41056"/>
        <c:crosses val="autoZero"/>
        <c:crossBetween val="between"/>
      </c:valAx>
    </c:plotArea>
    <c:legend>
      <c:legendPos val="b"/>
      <c:legendEntry>
        <c:idx val="0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уд.результат29%</c:v>
                </c:pt>
                <c:pt idx="1">
                  <c:v>неуд.результат71%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хор.результат43%</c:v>
                </c:pt>
                <c:pt idx="1">
                  <c:v>уд.результат57%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уд.результат29%</c:v>
                </c:pt>
                <c:pt idx="1">
                  <c:v>неуд.результат71%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хор.результат71%</c:v>
                </c:pt>
                <c:pt idx="1">
                  <c:v>уд.результат29%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хор. результат 71%</c:v>
                </c:pt>
                <c:pt idx="1">
                  <c:v>уд. реультат 29%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</c:v>
                </c:pt>
                <c:pt idx="1">
                  <c:v>29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5833333333333462E-2"/>
          <c:y val="3.4042432905703204E-2"/>
          <c:w val="0.91666666666666652"/>
          <c:h val="0.752386503698368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уд.результат 57%</c:v>
                </c:pt>
                <c:pt idx="1">
                  <c:v>неуд. Результат 43%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43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хор. результат 71%</c:v>
                </c:pt>
                <c:pt idx="1">
                  <c:v>уд. Результат 29%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</c:v>
                </c:pt>
                <c:pt idx="1">
                  <c:v>29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уд. результат 85%</c:v>
                </c:pt>
                <c:pt idx="1">
                  <c:v>неуд. результат 15%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85</c:v>
                </c:pt>
                <c:pt idx="1">
                  <c:v>15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хор. результат 15%</c:v>
                </c:pt>
                <c:pt idx="1">
                  <c:v>уд. результат 85%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уд.результат57%</c:v>
                </c:pt>
                <c:pt idx="1">
                  <c:v>неуд.результат43%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43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хор.результат15%</c:v>
                </c:pt>
                <c:pt idx="1">
                  <c:v>уд.результат85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18057557719096"/>
          <c:y val="5.4759621045090676E-2"/>
          <c:w val="0.91272365488396934"/>
          <c:h val="0.9103598325021107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6281256874155514E-3"/>
                  <c:y val="-0.244862017836287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29</a:t>
                    </a:r>
                    <a:endParaRPr lang="ru-RU" b="1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уд.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020490398715628E-3"/>
                  <c:y val="-0.459535567720155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71</a:t>
                    </a:r>
                    <a:endParaRPr lang="ru-RU" b="1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неуд. 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уд.результат29%</c:v>
                </c:pt>
                <c:pt idx="1">
                  <c:v>неуд.результат71%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</c:v>
                </c:pt>
                <c:pt idx="1">
                  <c:v>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7008384"/>
        <c:axId val="87009920"/>
      </c:barChart>
      <c:catAx>
        <c:axId val="87008384"/>
        <c:scaling>
          <c:orientation val="minMax"/>
        </c:scaling>
        <c:delete val="1"/>
        <c:axPos val="b"/>
        <c:majorTickMark val="out"/>
        <c:minorTickMark val="none"/>
        <c:tickLblPos val="none"/>
        <c:crossAx val="87009920"/>
        <c:crosses val="autoZero"/>
        <c:auto val="1"/>
        <c:lblAlgn val="ctr"/>
        <c:lblOffset val="100"/>
        <c:noMultiLvlLbl val="0"/>
      </c:catAx>
      <c:valAx>
        <c:axId val="87009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7008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8597C32-0FA5-46AD-841A-6DF3290AD94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B92426-C188-4C82-838F-22A2D876C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F:\DCIM\102_FUJI\DSCF2311.AV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581274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Умные пальчики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3). Пространственная координация движений рук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4282" y="1643050"/>
          <a:ext cx="4143404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857752" y="1643050"/>
          <a:ext cx="4071966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 rot="10800000" flipV="1">
            <a:off x="1285852" y="621508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6000760" y="621508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Тренировка пальцев рук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714488"/>
            <a:ext cx="7042121" cy="392909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F22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00562" cy="2857496"/>
          </a:xfrm>
          <a:prstGeom prst="rect">
            <a:avLst/>
          </a:prstGeom>
          <a:effectLst/>
        </p:spPr>
      </p:pic>
      <p:pic>
        <p:nvPicPr>
          <p:cNvPr id="4" name="Рисунок 3" descr="DSCF22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14620"/>
            <a:ext cx="4927126" cy="4143380"/>
          </a:xfrm>
          <a:prstGeom prst="rect">
            <a:avLst/>
          </a:prstGeom>
        </p:spPr>
      </p:pic>
      <p:pic>
        <p:nvPicPr>
          <p:cNvPr id="5" name="Рисунок 4" descr="DSCF22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0"/>
            <a:ext cx="4714876" cy="3536157"/>
          </a:xfrm>
          <a:prstGeom prst="rect">
            <a:avLst/>
          </a:prstGeom>
        </p:spPr>
      </p:pic>
      <p:pic>
        <p:nvPicPr>
          <p:cNvPr id="6" name="Рисунок 5" descr="DSCF22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3357562"/>
            <a:ext cx="4357686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Пальчиковые игры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142984"/>
            <a:ext cx="6286544" cy="54900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F22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857678"/>
            <a:ext cx="5334005" cy="4000504"/>
          </a:xfrm>
          <a:prstGeom prst="rect">
            <a:avLst/>
          </a:prstGeom>
        </p:spPr>
      </p:pic>
      <p:pic>
        <p:nvPicPr>
          <p:cNvPr id="3" name="Рисунок 2" descr="DSCF22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5078762" cy="3809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857232"/>
            <a:ext cx="4500594" cy="4942241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Спектакль рук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F23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3857620" cy="2893215"/>
          </a:xfrm>
          <a:prstGeom prst="rect">
            <a:avLst/>
          </a:prstGeom>
        </p:spPr>
      </p:pic>
      <p:pic>
        <p:nvPicPr>
          <p:cNvPr id="4" name="Рисунок 3" descr="DSCF23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839636"/>
            <a:ext cx="5357818" cy="4018363"/>
          </a:xfrm>
          <a:prstGeom prst="rect">
            <a:avLst/>
          </a:prstGeom>
        </p:spPr>
      </p:pic>
      <p:pic>
        <p:nvPicPr>
          <p:cNvPr id="5" name="Рисунок 4" descr="DSCF23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14620"/>
            <a:ext cx="3857620" cy="4143380"/>
          </a:xfrm>
          <a:prstGeom prst="rect">
            <a:avLst/>
          </a:prstGeom>
        </p:spPr>
      </p:pic>
      <p:pic>
        <p:nvPicPr>
          <p:cNvPr id="6" name="Рисунок 5" descr="DSCF233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86182" y="0"/>
            <a:ext cx="5357818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5400000">
            <a:off x="4079081" y="-2436039"/>
            <a:ext cx="914400" cy="5786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Спектакль. сказка      «Колобок»</a:t>
            </a:r>
            <a:endParaRPr lang="ru-RU" dirty="0"/>
          </a:p>
        </p:txBody>
      </p:sp>
      <p:pic>
        <p:nvPicPr>
          <p:cNvPr id="8" name="DSCF2311.AVI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285860"/>
            <a:ext cx="6643702" cy="5398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16"/>
            <a:ext cx="9144000" cy="2428892"/>
          </a:xfrm>
        </p:spPr>
        <p:txBody>
          <a:bodyPr>
            <a:noAutofit/>
          </a:bodyPr>
          <a:lstStyle/>
          <a:p>
            <a:pPr algn="l"/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ребёнка понимания необходимости развития моторных функций («Как я могу помочь себе и что для этого надо сделать?») 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активизировать высшую психическую деятельность через развитие пальцев рук ребенка;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сформировать возможность одновременного воспроизведения двигательных и артикуляционных процессов с помощью пальчиковых игр, инсценировок, теневых игр;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развивать у детей коммуникативные  навыки;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сформировать стремление добиваться результата, доводить начатое до конца.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8"/>
          </a:xfrm>
        </p:spPr>
        <p:txBody>
          <a:bodyPr>
            <a:noAutofit/>
          </a:bodyPr>
          <a:lstStyle/>
          <a:p>
            <a:pPr algn="l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План работы: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обследовать моторные функции ребенка;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тренировка  пальцев рук («Гимнастика мозга» по методике п.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Дениссона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массаж кистей рук;)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3.пальчиковые игры (изображение фигур, инсценировки);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подведение итогов (теневая игра)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оборудование;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распределение ролей;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представление.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Обследования моторных функций детей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Состояние общей моторики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85720" y="1643050"/>
          <a:ext cx="4143404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 rot="10800000" flipV="1">
            <a:off x="1000100" y="621508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857752" y="1643050"/>
          <a:ext cx="3857652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 rot="10800000" flipV="1">
            <a:off x="5572132" y="6143644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2012– 2013уч.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Статическая координация движений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4282" y="1285860"/>
          <a:ext cx="4286280" cy="4103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 rot="10800000" flipV="1">
            <a:off x="1428728" y="550070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572000" y="1285860"/>
          <a:ext cx="4357718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 rot="10800000" flipV="1">
            <a:off x="5572132" y="5572140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2012 – 2013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Координация движений рук и ног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428596" y="1285860"/>
          <a:ext cx="3905256" cy="417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 rot="10800000" flipV="1">
            <a:off x="1357290" y="550070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786314" y="1285860"/>
          <a:ext cx="4048132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 rot="10800000" flipV="1">
            <a:off x="5857884" y="550070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2012 – 2013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Обследование мелкой моторики рук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71472" y="1357298"/>
          <a:ext cx="369094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929190" y="1357298"/>
          <a:ext cx="371477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 rot="10800000" flipV="1">
            <a:off x="1428728" y="561375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715008" y="5572140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2012 – 2013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Обследования межполушарной дисфункции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1).Реципрокная координация рук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5720" y="2143116"/>
          <a:ext cx="4143404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714876" y="2143116"/>
          <a:ext cx="3929090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rot="10800000" flipV="1">
            <a:off x="714348" y="6000768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5929322" y="6000768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2012– 2013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2). Динамическая координация рук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00034" y="1214422"/>
          <a:ext cx="385765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714876" y="1214422"/>
          <a:ext cx="385765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 rot="10800000" flipV="1">
            <a:off x="1428728" y="5786454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 – 2012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572132" y="5786454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2012 – 2013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919</TotalTime>
  <Words>153</Words>
  <Application>Microsoft Office PowerPoint</Application>
  <PresentationFormat>Экран (4:3)</PresentationFormat>
  <Paragraphs>36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Умные пальчики</vt:lpstr>
      <vt:lpstr>Цель : формирование у ребёнка понимания необходимости развития моторных функций («Как я могу помочь себе и что для этого надо сделать?»)  Задачи:  1. активизировать высшую психическую деятельность через развитие пальцев рук ребенка; 2. сформировать возможность одновременного воспроизведения двигательных и артикуляционных процессов с помощью пальчиковых игр, инсценировок, теневых игр; 3. развивать у детей коммуникативные  навыки; 4. сформировать стремление добиваться результата, доводить начатое до конца.</vt:lpstr>
      <vt:lpstr>План работы:  1. обследовать моторные функции ребенка; 2. тренировка  пальцев рук («Гимнастика мозга» по методике п. Дениссона; массаж кистей рук;) 3.пальчиковые игры (изображение фигур, инсценировки); 4. подведение итогов (теневая игра) а) оборудование; б) распределение ролей; в) представление.</vt:lpstr>
      <vt:lpstr>Обследования моторных функций детей 1. Состояние общей моторики </vt:lpstr>
      <vt:lpstr>2. Статическая координация движений </vt:lpstr>
      <vt:lpstr>3. Координация движений рук и ног</vt:lpstr>
      <vt:lpstr>4. Обследование мелкой моторики рук</vt:lpstr>
      <vt:lpstr>5. Обследования межполушарной дисфункции 1).Реципрокная координация рук </vt:lpstr>
      <vt:lpstr>2). Динамическая координация рук</vt:lpstr>
      <vt:lpstr>3). Пространственная координация движений рук</vt:lpstr>
      <vt:lpstr>Тренировка пальцев рук</vt:lpstr>
      <vt:lpstr>Презентация PowerPoint</vt:lpstr>
      <vt:lpstr>Пальчиковые игры</vt:lpstr>
      <vt:lpstr>Презентация PowerPoint</vt:lpstr>
      <vt:lpstr>Спектакль рук</vt:lpstr>
      <vt:lpstr>Презентация PowerPoint</vt:lpstr>
      <vt:lpstr>Спектакль. сказка      «Колобок»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Умные пальчики</dc:title>
  <dc:creator>1</dc:creator>
  <cp:lastModifiedBy>User</cp:lastModifiedBy>
  <cp:revision>72</cp:revision>
  <dcterms:created xsi:type="dcterms:W3CDTF">2013-05-02T03:24:01Z</dcterms:created>
  <dcterms:modified xsi:type="dcterms:W3CDTF">2013-10-11T14:14:21Z</dcterms:modified>
</cp:coreProperties>
</file>