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AF366D-8943-4957-934D-CF729632C673}" type="datetimeFigureOut">
              <a:rPr lang="ru-RU" smtClean="0"/>
              <a:t>19.05.2013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7B484B1-AD4A-4E5F-8E92-97DA2487988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" Target="slide4.xml"/><Relationship Id="rId7" Type="http://schemas.openxmlformats.org/officeDocument/2006/relationships/image" Target="../media/image1.jpeg"/><Relationship Id="rId12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5.jpeg"/><Relationship Id="rId5" Type="http://schemas.openxmlformats.org/officeDocument/2006/relationships/slide" Target="slide6.xml"/><Relationship Id="rId10" Type="http://schemas.openxmlformats.org/officeDocument/2006/relationships/image" Target="../media/image4.jpeg"/><Relationship Id="rId4" Type="http://schemas.openxmlformats.org/officeDocument/2006/relationships/slide" Target="slide9.xm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44824"/>
            <a:ext cx="4559424" cy="16003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«Способы и методы борьбы с насекомыми»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573016"/>
            <a:ext cx="4419600" cy="1227584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Автор:</a:t>
            </a:r>
          </a:p>
          <a:p>
            <a:pPr algn="r"/>
            <a:r>
              <a:rPr lang="ru-RU" dirty="0" err="1" smtClean="0"/>
              <a:t>Омелёхина</a:t>
            </a:r>
            <a:r>
              <a:rPr lang="ru-RU" dirty="0" smtClean="0"/>
              <a:t> Елизавета</a:t>
            </a:r>
          </a:p>
          <a:p>
            <a:pPr algn="r"/>
            <a:r>
              <a:rPr lang="ru-RU" dirty="0" smtClean="0"/>
              <a:t>11в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251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Вред, наносимый бытовыми насекомыми.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К заболеваниям, переносящимся бытовыми насекомыми, относят:</a:t>
            </a:r>
          </a:p>
          <a:p>
            <a:r>
              <a:rPr lang="ru-RU" dirty="0" smtClean="0"/>
              <a:t>Полиомиелит</a:t>
            </a:r>
          </a:p>
          <a:p>
            <a:r>
              <a:rPr lang="ru-RU" dirty="0" smtClean="0"/>
              <a:t>Тиф</a:t>
            </a:r>
          </a:p>
          <a:p>
            <a:r>
              <a:rPr lang="ru-RU" dirty="0" smtClean="0"/>
              <a:t>Энцефалит</a:t>
            </a:r>
          </a:p>
          <a:p>
            <a:r>
              <a:rPr lang="ru-RU" dirty="0" smtClean="0"/>
              <a:t>Дизентерия</a:t>
            </a:r>
          </a:p>
          <a:p>
            <a:r>
              <a:rPr lang="ru-RU" dirty="0" smtClean="0"/>
              <a:t>Малярия</a:t>
            </a:r>
          </a:p>
          <a:p>
            <a:r>
              <a:rPr lang="ru-RU" dirty="0" smtClean="0"/>
              <a:t>Лихорадки</a:t>
            </a:r>
          </a:p>
          <a:p>
            <a:r>
              <a:rPr lang="ru-RU" dirty="0" smtClean="0"/>
              <a:t>Бешенство и др.</a:t>
            </a:r>
          </a:p>
          <a:p>
            <a:pPr marL="0" indent="0">
              <a:buNone/>
            </a:pPr>
            <a:r>
              <a:rPr lang="ru-RU" dirty="0" smtClean="0"/>
              <a:t>Таким образом, можно сделать вывод, что вред, который причиняют безобидные на первый взгляд насекомые, порой бывает огромен. Данные заболевания зачастую приводят к летальному исходу.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1357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992888" cy="19350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Будьте бдительны!</a:t>
            </a:r>
            <a:br>
              <a:rPr lang="ru-RU" sz="4800" dirty="0" smtClean="0"/>
            </a:b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601961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692696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Химические способы борьбы с бытовыми насекомыми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628800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Репеллент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7864" y="1628800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Инсектицид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1628800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Фумигатор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2789312"/>
            <a:ext cx="2520280" cy="3880048"/>
          </a:xfrm>
          <a:prstGeom prst="roundRect">
            <a:avLst>
              <a:gd name="adj" fmla="val 51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Не </a:t>
            </a:r>
            <a:r>
              <a:rPr lang="ru-RU" sz="1600" dirty="0"/>
              <a:t>предназначены для уничтожения насекомых, а только для их </a:t>
            </a:r>
            <a:r>
              <a:rPr lang="ru-RU" sz="1600" dirty="0" smtClean="0"/>
              <a:t>отпугивания</a:t>
            </a:r>
          </a:p>
          <a:p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Делятся </a:t>
            </a:r>
            <a:r>
              <a:rPr lang="ru-RU" sz="1600" dirty="0"/>
              <a:t>на </a:t>
            </a:r>
            <a:r>
              <a:rPr lang="ru-RU" sz="1600" dirty="0" err="1" smtClean="0"/>
              <a:t>ольфакторные</a:t>
            </a:r>
            <a:r>
              <a:rPr lang="ru-RU" sz="1600" dirty="0" smtClean="0"/>
              <a:t> и контактные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 err="1"/>
              <a:t>Д</a:t>
            </a:r>
            <a:r>
              <a:rPr lang="ru-RU" sz="1600" dirty="0" err="1" smtClean="0"/>
              <a:t>иэтилтолуамид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 smtClean="0"/>
              <a:t>Бензоилпиперидин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/>
              <a:t>О</a:t>
            </a:r>
            <a:r>
              <a:rPr lang="ru-RU" sz="1600" dirty="0" err="1" smtClean="0"/>
              <a:t>ксамат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/>
              <a:t>Р</a:t>
            </a:r>
            <a:r>
              <a:rPr lang="ru-RU" sz="1600" dirty="0" err="1" smtClean="0"/>
              <a:t>ебемид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/>
              <a:t>К</a:t>
            </a:r>
            <a:r>
              <a:rPr lang="ru-RU" sz="1600" dirty="0" err="1" smtClean="0"/>
              <a:t>арбоксид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2789312"/>
            <a:ext cx="2520280" cy="3880048"/>
          </a:xfrm>
          <a:prstGeom prst="roundRect">
            <a:avLst>
              <a:gd name="adj" fmla="val 84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Предназначены для </a:t>
            </a:r>
            <a:r>
              <a:rPr lang="ru-RU" sz="1600" dirty="0"/>
              <a:t>уничтожения вредных </a:t>
            </a:r>
            <a:r>
              <a:rPr lang="ru-RU" sz="1600" dirty="0" smtClean="0"/>
              <a:t>насекомых</a:t>
            </a:r>
          </a:p>
          <a:p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П</a:t>
            </a:r>
            <a:r>
              <a:rPr lang="ru-RU" sz="1600" dirty="0" smtClean="0"/>
              <a:t>риродные </a:t>
            </a:r>
            <a:r>
              <a:rPr lang="ru-RU" sz="1600" dirty="0" err="1" smtClean="0"/>
              <a:t>пиретрины</a:t>
            </a:r>
            <a:r>
              <a:rPr lang="ru-RU" sz="1600" dirty="0" smtClean="0"/>
              <a:t> и синтетические </a:t>
            </a:r>
            <a:r>
              <a:rPr lang="ru-RU" sz="1600" dirty="0" err="1" smtClean="0"/>
              <a:t>пиретроиды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 smtClean="0"/>
              <a:t>Циперметрин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 smtClean="0"/>
              <a:t>Дельтаметрин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 smtClean="0"/>
              <a:t>Цигалотрин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 smtClean="0"/>
              <a:t>Эсбиотрин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2789312"/>
            <a:ext cx="2520280" cy="3880048"/>
          </a:xfrm>
          <a:prstGeom prst="roundRect">
            <a:avLst>
              <a:gd name="adj" fmla="val 106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Предназначены для уничтожения насекомых путём </a:t>
            </a:r>
            <a:r>
              <a:rPr lang="ru-RU" sz="1600" dirty="0"/>
              <a:t>отравления их ядовитыми парами или газами (</a:t>
            </a:r>
            <a:r>
              <a:rPr lang="ru-RU" sz="1600" dirty="0" err="1" smtClean="0"/>
              <a:t>фумига́нтами</a:t>
            </a:r>
            <a:r>
              <a:rPr lang="ru-RU" sz="16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err="1" smtClean="0"/>
              <a:t>Фосфин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бромистый метил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Хлорпикрин (!)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Дихлорэтан (!)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5567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Бытовые насекомые-вредители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5553356"/>
            <a:ext cx="2088232" cy="535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2" action="ppaction://hlinksldjump"/>
              </a:rPr>
              <a:t>Клещи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6961" y="3068960"/>
            <a:ext cx="2088232" cy="535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3" action="ppaction://hlinksldjump"/>
              </a:rPr>
              <a:t>Комары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61756" y="5553356"/>
            <a:ext cx="2088232" cy="535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4" action="ppaction://hlinksldjump"/>
              </a:rPr>
              <a:t>Мухи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63888" y="3068960"/>
            <a:ext cx="2088232" cy="535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5" action="ppaction://hlinksldjump"/>
              </a:rPr>
              <a:t>Моль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60232" y="3068960"/>
            <a:ext cx="2088232" cy="535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6" action="ppaction://hlinksldjump"/>
              </a:rPr>
              <a:t>Тараканы</a:t>
            </a:r>
            <a:endParaRPr lang="ru-RU" sz="2400" dirty="0"/>
          </a:p>
        </p:txBody>
      </p:sp>
      <p:pic>
        <p:nvPicPr>
          <p:cNvPr id="2050" name="Picture 2" descr="Самка комара, пьющая кровь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25" y="1499498"/>
            <a:ext cx="1943503" cy="154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ineola.bisselliella.721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758" y="1499498"/>
            <a:ext cx="2048362" cy="154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0.gstatic.com/images?q=tbn:ANd9GcR68oJalyQlbPMJZHaTwo9ar69gq35WKH7eBSmrsMEVxGY9lkIOs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819" y="1499498"/>
            <a:ext cx="2047645" cy="153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ermatophagoides pteronyssinu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10462"/>
            <a:ext cx="2088232" cy="160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Мухи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662" y="3910463"/>
            <a:ext cx="2064326" cy="160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лыбающееся лицо 8">
            <a:hlinkClick r:id="rId12" action="ppaction://hlinksldjump"/>
          </p:cNvPr>
          <p:cNvSpPr/>
          <p:nvPr/>
        </p:nvSpPr>
        <p:spPr>
          <a:xfrm>
            <a:off x="8100392" y="5949280"/>
            <a:ext cx="720080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576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014" y="1571196"/>
            <a:ext cx="3538736" cy="142617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Комары и мошки</a:t>
            </a:r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95863" y="1781766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Экологические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95863" y="2456892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Физические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95863" y="3150039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Народные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95863" y="3837830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Биологические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95863" y="4518070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Химические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8967" y="5198347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Технические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8967" y="5901392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Ультрафиолет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3419" y="3150039"/>
            <a:ext cx="2880320" cy="20161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Способы борьбы с комарами</a:t>
            </a:r>
            <a:endParaRPr lang="ru-RU" sz="2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3567755" y="2249430"/>
            <a:ext cx="576064" cy="108012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567755" y="5166142"/>
            <a:ext cx="576064" cy="1059286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567755" y="2969510"/>
            <a:ext cx="576064" cy="72008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567755" y="4842106"/>
            <a:ext cx="576064" cy="68027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567755" y="3474075"/>
            <a:ext cx="576064" cy="575555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567755" y="4518070"/>
            <a:ext cx="576064" cy="324036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567755" y="4265654"/>
            <a:ext cx="576064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upload.wikimedia.org/wikipedia/commons/thumb/7/7e/Anopheles_stephensi.jpeg/250px-Anopheles_stephens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966" y="260648"/>
            <a:ext cx="1947258" cy="128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ru/thumb/2/2d/%D0%9A%D0%BE%D0%BC%D0%B0%D1%80.jpg/270px-%D0%9A%D0%BE%D0%BC%D0%B0%D1%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676" y="262607"/>
            <a:ext cx="1732364" cy="128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aws1.fmanager.net/Image/ru%20makaleler/sivrisinek-yumurtalarinin-ozellikleri_591x2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135" y="277452"/>
            <a:ext cx="2776358" cy="126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pload.wikimedia.org/wikipedia/commons/thumb/f/f3/Mosquito_on_Flower.JPG/250px-Mosquito_on_Flow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03" y="296537"/>
            <a:ext cx="1699062" cy="127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3656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Примеры средств борьбы с комарами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66928" cy="49971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Репеллент для защиты от комаров</a:t>
            </a:r>
          </a:p>
          <a:p>
            <a:pPr marL="0" indent="0">
              <a:buNone/>
            </a:pPr>
            <a:r>
              <a:rPr lang="ru-RU" sz="2400" dirty="0" smtClean="0"/>
              <a:t>«</a:t>
            </a:r>
            <a:r>
              <a:rPr lang="en-US" sz="2400" dirty="0" err="1" smtClean="0"/>
              <a:t>Gardex</a:t>
            </a:r>
            <a:r>
              <a:rPr lang="ru-RU" sz="2400" dirty="0" smtClean="0"/>
              <a:t>»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Состав:</a:t>
            </a:r>
          </a:p>
          <a:p>
            <a:pPr marL="0" indent="0">
              <a:buNone/>
            </a:pPr>
            <a:r>
              <a:rPr lang="ru-RU" sz="2400" dirty="0" smtClean="0"/>
              <a:t>Ароматические вещества и эфирные масла</a:t>
            </a:r>
          </a:p>
          <a:p>
            <a:pPr marL="0" indent="0">
              <a:buNone/>
            </a:pPr>
            <a:r>
              <a:rPr lang="ru-RU" sz="2400" dirty="0" smtClean="0"/>
              <a:t>Фенил-этиловый спирт – </a:t>
            </a:r>
            <a:r>
              <a:rPr lang="ru-RU" sz="2400" b="1" dirty="0" smtClean="0"/>
              <a:t>заменитель розового масла</a:t>
            </a:r>
          </a:p>
          <a:p>
            <a:pPr marL="0" indent="0">
              <a:buNone/>
            </a:pPr>
            <a:r>
              <a:rPr lang="ru-RU" sz="2400" dirty="0" smtClean="0"/>
              <a:t>Альфа </a:t>
            </a:r>
            <a:r>
              <a:rPr lang="ru-RU" sz="2400" dirty="0" err="1" smtClean="0"/>
              <a:t>ионон</a:t>
            </a:r>
            <a:r>
              <a:rPr lang="ru-RU" sz="2400" dirty="0" smtClean="0"/>
              <a:t> – </a:t>
            </a:r>
            <a:r>
              <a:rPr lang="ru-RU" sz="2400" b="1" dirty="0" smtClean="0"/>
              <a:t>заменитель фиалкового масла</a:t>
            </a:r>
          </a:p>
          <a:p>
            <a:pPr marL="0" indent="0">
              <a:buNone/>
            </a:pPr>
            <a:r>
              <a:rPr lang="ru-RU" sz="2400" dirty="0" err="1" smtClean="0"/>
              <a:t>Карбопол</a:t>
            </a:r>
            <a:r>
              <a:rPr lang="ru-RU" sz="2400" dirty="0" smtClean="0"/>
              <a:t> - </a:t>
            </a:r>
            <a:r>
              <a:rPr lang="ru-RU" sz="2400" b="1" dirty="0" smtClean="0"/>
              <a:t>загуститель</a:t>
            </a:r>
          </a:p>
          <a:p>
            <a:pPr marL="0" indent="0">
              <a:buNone/>
            </a:pPr>
            <a:r>
              <a:rPr lang="ru-RU" sz="2400" dirty="0" err="1" smtClean="0"/>
              <a:t>Триэтаноламин</a:t>
            </a:r>
            <a:r>
              <a:rPr lang="ru-RU" sz="2400" dirty="0" smtClean="0"/>
              <a:t> - </a:t>
            </a:r>
            <a:r>
              <a:rPr lang="ru-RU" sz="2400" b="1" dirty="0" smtClean="0"/>
              <a:t>растворитель</a:t>
            </a:r>
          </a:p>
          <a:p>
            <a:pPr marL="0" indent="0">
              <a:buNone/>
            </a:pPr>
            <a:r>
              <a:rPr lang="ru-RU" sz="2400" dirty="0" smtClean="0"/>
              <a:t>Масло растительное – </a:t>
            </a:r>
            <a:r>
              <a:rPr lang="ru-RU" sz="2400" b="1" dirty="0" smtClean="0"/>
              <a:t>естественный</a:t>
            </a:r>
            <a:r>
              <a:rPr lang="ru-RU" sz="2400" dirty="0" smtClean="0"/>
              <a:t> </a:t>
            </a:r>
            <a:r>
              <a:rPr lang="ru-RU" sz="2400" b="1" dirty="0" smtClean="0"/>
              <a:t>жир</a:t>
            </a:r>
          </a:p>
          <a:p>
            <a:pPr marL="0" indent="0">
              <a:buNone/>
            </a:pPr>
            <a:r>
              <a:rPr lang="ru-RU" sz="2400" dirty="0" smtClean="0"/>
              <a:t>Глицерин - </a:t>
            </a:r>
            <a:r>
              <a:rPr lang="ru-RU" sz="2400" b="1" dirty="0" smtClean="0"/>
              <a:t>загуститель</a:t>
            </a:r>
          </a:p>
          <a:p>
            <a:pPr marL="0" indent="0">
              <a:buNone/>
            </a:pPr>
            <a:r>
              <a:rPr lang="ru-RU" sz="2400" dirty="0" smtClean="0"/>
              <a:t>Этанол</a:t>
            </a:r>
          </a:p>
          <a:p>
            <a:pPr marL="0" indent="0">
              <a:buNone/>
            </a:pPr>
            <a:r>
              <a:rPr lang="ru-RU" sz="2400" dirty="0" smtClean="0"/>
              <a:t>Консервант</a:t>
            </a:r>
          </a:p>
          <a:p>
            <a:pPr marL="0" indent="0">
              <a:buNone/>
            </a:pPr>
            <a:r>
              <a:rPr lang="ru-RU" sz="2400" dirty="0" smtClean="0"/>
              <a:t>Вода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868144" y="1600200"/>
            <a:ext cx="2818656" cy="49971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Пластины для фумигатора</a:t>
            </a:r>
          </a:p>
          <a:p>
            <a:pPr marL="0" indent="0">
              <a:buNone/>
            </a:pPr>
            <a:r>
              <a:rPr lang="ru-RU" sz="2400" dirty="0" smtClean="0"/>
              <a:t>«</a:t>
            </a:r>
            <a:r>
              <a:rPr lang="en-US" sz="2400" dirty="0" smtClean="0"/>
              <a:t>Flop</a:t>
            </a:r>
            <a:r>
              <a:rPr lang="ru-RU" sz="2400" dirty="0" smtClean="0"/>
              <a:t>»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Состав:</a:t>
            </a:r>
          </a:p>
          <a:p>
            <a:pPr marL="0" indent="0">
              <a:buNone/>
            </a:pPr>
            <a:r>
              <a:rPr lang="ru-RU" sz="2400" dirty="0" err="1" smtClean="0"/>
              <a:t>Эсбиотрин</a:t>
            </a:r>
            <a:r>
              <a:rPr lang="ru-RU" sz="2400" dirty="0" smtClean="0"/>
              <a:t> - </a:t>
            </a:r>
            <a:r>
              <a:rPr lang="ru-RU" sz="2100" b="1" dirty="0"/>
              <a:t>инсектицид</a:t>
            </a:r>
            <a:endParaRPr lang="ru-RU" sz="2100" b="1" dirty="0" smtClean="0"/>
          </a:p>
          <a:p>
            <a:pPr marL="0" indent="0">
              <a:buNone/>
            </a:pPr>
            <a:r>
              <a:rPr lang="ru-RU" sz="2400" dirty="0" smtClean="0"/>
              <a:t>Стабилизатор</a:t>
            </a:r>
          </a:p>
          <a:p>
            <a:pPr marL="0" indent="0">
              <a:buNone/>
            </a:pPr>
            <a:r>
              <a:rPr lang="ru-RU" sz="2400" dirty="0" smtClean="0"/>
              <a:t>Растворитель</a:t>
            </a:r>
          </a:p>
          <a:p>
            <a:pPr marL="0" indent="0">
              <a:buNone/>
            </a:pPr>
            <a:r>
              <a:rPr lang="ru-RU" sz="2400" dirty="0" smtClean="0"/>
              <a:t>Краситель</a:t>
            </a:r>
          </a:p>
          <a:p>
            <a:pPr marL="0" indent="0">
              <a:buNone/>
            </a:pPr>
            <a:r>
              <a:rPr lang="ru-RU" sz="2400" dirty="0" smtClean="0"/>
              <a:t>Вода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0" name="Улыбающееся лицо 9">
            <a:hlinkClick r:id="rId2" action="ppaction://hlinksldjump"/>
          </p:cNvPr>
          <p:cNvSpPr/>
          <p:nvPr/>
        </p:nvSpPr>
        <p:spPr>
          <a:xfrm>
            <a:off x="8189765" y="5877272"/>
            <a:ext cx="720080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413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/>
          <a:lstStyle/>
          <a:p>
            <a:r>
              <a:rPr lang="ru-RU" dirty="0" smtClean="0"/>
              <a:t>Борьба с молью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708920"/>
            <a:ext cx="6131024" cy="34172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Средства бля борьбы с молью по происхождению подразделяются на два вида: химические и биологические.</a:t>
            </a:r>
          </a:p>
          <a:p>
            <a:pPr marL="0" indent="0">
              <a:buNone/>
            </a:pPr>
            <a:r>
              <a:rPr lang="ru-RU" dirty="0" smtClean="0"/>
              <a:t>Биологические: </a:t>
            </a:r>
            <a:r>
              <a:rPr lang="ru-RU" dirty="0"/>
              <a:t>лаванда, хвоя, лимон, </a:t>
            </a:r>
            <a:r>
              <a:rPr lang="ru-RU" dirty="0" smtClean="0"/>
              <a:t>эвкалипт (газообразные).</a:t>
            </a:r>
          </a:p>
          <a:p>
            <a:pPr marL="0" indent="0">
              <a:buNone/>
            </a:pPr>
            <a:r>
              <a:rPr lang="ru-RU" dirty="0" smtClean="0"/>
              <a:t>Химические: </a:t>
            </a:r>
            <a:r>
              <a:rPr lang="ru-RU" dirty="0" err="1" smtClean="0"/>
              <a:t>вапотрин</a:t>
            </a:r>
            <a:r>
              <a:rPr lang="ru-RU" dirty="0" smtClean="0"/>
              <a:t> (внутреннее), </a:t>
            </a:r>
            <a:r>
              <a:rPr lang="ru-RU" dirty="0" err="1" smtClean="0"/>
              <a:t>хлорпирифос</a:t>
            </a:r>
            <a:r>
              <a:rPr lang="ru-RU" dirty="0" smtClean="0"/>
              <a:t> (контактное), </a:t>
            </a:r>
            <a:r>
              <a:rPr lang="ru-RU" dirty="0" err="1" smtClean="0"/>
              <a:t>перметрин</a:t>
            </a:r>
            <a:r>
              <a:rPr lang="ru-RU" dirty="0" smtClean="0"/>
              <a:t> (контактное; также используется для борьбы с вшами), </a:t>
            </a:r>
            <a:r>
              <a:rPr lang="ru-RU" dirty="0" err="1" smtClean="0"/>
              <a:t>циперметрин</a:t>
            </a:r>
            <a:r>
              <a:rPr lang="ru-RU" dirty="0" smtClean="0"/>
              <a:t> (газообразное).</a:t>
            </a:r>
            <a:endParaRPr lang="ru-RU" dirty="0"/>
          </a:p>
        </p:txBody>
      </p:sp>
      <p:sp>
        <p:nvSpPr>
          <p:cNvPr id="4" name="AutoShape 2" descr="data:image/jpeg;base64,/9j/4AAQSkZJRgABAQAAAQABAAD/2wCEAAkGBhQSERQUExMWFRUWGBcYFxgXFRcXGBYXFxgVFRcXGBUXHCYeGBojHBcWHy8gIycpLCwsFx4xNTAqNSYrLCkBCQoKDgwOGg8PGiwkHB8qLCwsLCwsLCksLCksLCwsLCwsLCwsKSkpLCksLCwsLCwpLCksLCwsKSwsLCwsLCwsLP/AABEIALQBGAMBIgACEQEDEQH/xAAcAAACAwEBAQEAAAAAAAAAAAAEBQIDBgABBwj/xAA+EAABAwIEAwYFAwIFAgcAAAABAAIRAyEEEjFBBVFhInGBkaHwBhOxwdEUMuFC8RUjUmJyksIHM1OCorLi/8QAGQEAAwEBAQAAAAAAAAAAAAAAAQIDAAQF/8QAIREAAgICAgMBAQEAAAAAAAAAAAECESExAxITQVEycWH/2gAMAwEAAhEDEQA/APqYrXVVXEoUVlFrS5eM5nqKB6ZKIpUYVlGgpPKAbB6jlZSUEQymlCdkXoapZVTVqwtQtnVXwl2JxCtfWlCVWylZWKBn1iVAAlXfKReGwkpErKtpIhhsIjf00BF0qAClUCso0c7lbF5dC79Qq8Y+Err4yEjKJWMKuKQGJxQhK8RjzzQprkpWVUC6vVkqDSqCpsdCUrVIKY1XNbCE+cvRXTIRl9avCX1a+ZeYqqVDDU+adIBbToqam58IN1W6YBOqqxqApOqKl9UCT4IoJKpWiUpxvEIUcbjvWUkr1pRobRdW4kSh/mTdQLFU50J0T/peXhDVnhVvqXKhUBTJAbs9cvFKgw3HMH07Q9R6rkwp+gWsvCPw9NAPqQf/AGu89R9CiqFeGjnA+i5ok5XQY8gId5lVurSp0gi3YiVEqVFFNaq2qTnLLAHkk8oHEFX1HIWo9BsaKBKgVJKscZKkKKnVlk6PKFOSmVClCow9JHRAVEqIylZ4XwhMZjIC9xVeAs7xPHpZMeELZRxLi6SVccSo4h8lDIRR2JJForSrWVZ7vr/CDAkpjRw8hKxj1plScFaKP0UX2WoSyAC8JAUc66ZhOkKyDrqykIUhTUXvTiWV16/MoUvU3CULiqoaFqGRJ+KS7HYwxA8e+SoB5JJ2H12/PgoVWdmO736pjAuNnK3x+jT90vBN+8fdPOKYeC1v+xp8SAP+1LqeHn0+6bQN5BZMT1he18OQ5vIxH0TOnwwu7I8J5kwPQuKLwvDsxLCDLSCO6Bv3/RazGcdQvf3N1a6iPQfQJhj8AWszG1yB13H3QRBtO4t6rWaiqjYzyIK5T+UVy1mo+2Y9xbmJ0BA8wR/3o2iyw7glXxFXtqYL6Wn+17Af/sPJNcJXa42Kk1kh6sLp0VeGr1gUoRUSTkQIUS66m9UF0yi0ZHlV6XuqowoMt0CSsFUVt1RdK6pZSko6jShGKBJl1Ji8rvXPqwg6+JTMRKxTxfEEDxH1CzeNrp5xE5hvqNO9JXcPdUBAAtJ180lZOuDSQpq4leYV0unlP0TvD/CDiCXWO25PNFUPhaC4k2iAenl6qiRnyIR4WhN01ZYJtT4QwDs+/d0P/hpNtI0tZJ1B5LF7K0yeQA8fZUHPTilwPs62n0CGHCyXxpzTOAqmgLD4aXtO0ju1uupYU2nU37pJhaLBcMDAJ2O/vmrhwsTvtfuMp1HBN8mTN1MMRM7f2QlTRavH8KlkDcz+YSh/DozdPJBwaGjNNCBztY92CArYJ9Q2G0rWUcC0Aaa38PsvflNAPU+/fUoUP3MseGkCI0Enx09BHmqnYUOMaXhaDHVQGnuSYVO0D3IFIu0G8V4WTUeQNWsA8R+YCGxXw6WNJaJm/wByAm2D4gDA6z4ck4a8ObGyfDI24mYwPCTl7Q3ttEDTu1N/9ScNwggv6AR4EX7p9EVVc1o7VuR9L89Uve7MHBpgTb370W0C3IzfxcBlptGxPrEHroVVgeFh7RoSI85JjyKP4rgW1RmcYjruvOHRTywe+dVrH0i2l8PsJmDEWXJ1hKoPmuWEcmDcWx5L8oP7XOnv1Dbb2ATj4eqkv5dOmvgsfSbUdWLi4xP/AFFogd9o8lsOB0XgB+WNL7H+UKtjTaUTWtqKxrkvpYlEVcSIhoJPvmqKOTkYVF1F2GkFL6OOeCczCTvG3nHoixxERJBA7t+SpSexWmil7Itugsp8UaOIMJJB11UKuHBeHNMgg2vCm4IpGX0hh2K6pWgLhRcLZT4CUDjGv5HyUZJxHVSZDEYqdFUymTr7GqhgwS7mBqExmy0I3ljSdYQuOFsYurcNhWtk2nu5kWVznx093VeIr2EJ6QLbK8RioPNCYriEHVVvMunWNeioxNE6gT05C/5KUZJFuGqFwnn7HijKFaSPBL6LI35efcvalWASTHisFj1rh2Sdzt3qVMAudA0t4e5WfpcR0HUfdNMLj4MW96KiaJyixhTdJIPvqrgy4j6qjC180aXsi/0xaRyO6dEWUYpu0pO+qDIOnPnyCZcRJEDn/Ye+iWPwbyLMcY2A/CDkPFCk4nUgnuOm4lA4qsRf056I3/A64c55puya3EHpbXbkl+OwzuR325kKUtnRCgTG4v8Ay/fes/TxDhrumXEa5ADIudvNAVsI4RaISlkHcLqHOJOy01DFQNVl+GmHC3etBE+CyFmMn4cvY43IGvId5S+qQwQLlEnieWh8o7uzT4flLm4whzZALZv3JmrJRwLcc4wADvoqfmlpk7/ZN+PGlnBpEG1+n8pOH+PJbRRO0PMJiJuDqvUpw2KyuhcsK4jfB0A6q86DMYkW1MRvotNh6+Wi4anbcXHT6rMsxJEbGf7dSnFLtsg6WmJ0vCeOWTmvoVhKucST+3WN94undKs0huUO2JB1H0ndIG1g1vP3COo1Xm5BGbnqnWCUlYW8OBJJME2gCwsLc/5RNNoMAkOb1m3KR5oJmIDrE98Jzw3CMaJEzAF9wNFRNMnLABQ4AP1BxAqVBNMU/lAt+VIM/MiJzRbVOaLQ23sKZcF45o3TEG2zN/H+BxVWgxuDc5rs4c7I7K6ALAGQImCR0RXwVwrEUcMG4p+d5JdBcXloMdkuOt5PSYTf5ysFYBYzuqKxwxkyGxPL8ILGlrDEI2tjwLBI8ZiwQ7xvMqc6rBTjUryJsfjBnIB996uwYL3BvMpNi3du5M7WTDh+NcxwIPvdc3s7axg0FT4fE6zOtjbyUHfDZkkEet+9MsBxLORPJDcZ4+GAtabqnVbOXtyXRlcbRNIkOO8W093SLiGLBdAvyH2XcW4wXOdJ35W6JcKgeQ4ab+Ckd8Y0rD6eKu0Gbfj+U4oViY2Gqy9TExUAHSB5yntHE6TryRBLI1pY8tMLRYbjfZEiY1WBfObXwKPHEgGxNt0U2iU4Jm1pNp1iHP1H7RoB4b+Kc02hjei+X4fjEEEabc1sG/EA+QHEGAInm7kqwmlk5uTheKDsfj2sBLiLbc1ksbxtlQ9psgbaT4pJxHjznON5mUkbxB2a8QpSdnTx8NI23CMPhq2JaRQyvbBEvzN15HfWEP8AGnDy1+YtAzcull78DUs2J+aTZrDba63GJwNLECXAOCLj2WCcp+Pk/wAPklanlYwAQ6TcDVFU8O63aJO46rZ8d+E2ZXPZII0AShnDhSptDr1JJPjpZBRa2V8qksCPGttt+ECMWG9ki223im1TBPdnPokmMwxMwJ5dOaI0cgb3gucRt5KFN/SFB1OInQqJqDNET7shRSy7EVLCLwuUX4fI0XN/cLk3UXsaDidaHlsftsSL3RdDF9giDB3NhF5F03xPCDUflewG5Jczs8xGUzJtGqNwvDW0hHyQ4nUF5Md2YJlGtM53yWsoR4XHdvsDQQZHjy7rJy2u5/7rfx7nyUhgmtnLTyucbQWxM946+sclza7Q+KjosNSB/dOS7WUjDuzjI2e9MaeIqNMZSPGyvw2UOGUg9xG2umvcjcVUAB58rIJW8BlP/CmnjiBLrRqrBxFvPwVDcQ11i2bgW+vp9VY/hjR2o11vz96qlNEXJEqXE2zaOf2vyQGL4xmBc24E3HTQeOiY0OHtEtyiD9OUK5/DWbtB8ErbCpR2YDA4nHfPDnh9Sm+2WwDBu8Tbs9SJ05LV4fh2YVGEybuzbXMADpZE1ME5n/lGJOh0/KoNWrSFTO2c4s5sQwAaOk3vJkc0vZMfPozjsNle8EyeUW8PD6KoVIgCQr30nucSYgiJ3FwZ8wfJQ+Z3SALKTOlBvD8cO12tJSvi2LzS6dB0vyQuJfDswFjrfSde5QxNZpYRIJi0a7HZZ5QUknZnMSxrnAOq5XO/pF+uqnhqDmAyNdCV4+gTUEiHa2vCJcZEb7IFirDgmpJEWMW7rz5ounjhmgTbUwl+Jcad3GY18fupUcQzLmnXnz7lmLocYqq0wbiNOp6qh9QxYXP0QFDF5n3NuqPrNIcJMWt/BWMVUydY8eq0GOxTv0IaN3XjVKy4xAEk8k6oYt36cs+QSRoYGu/VYSRicaHNykyLXlUMr9lxF+fvmr+L060kGk6D99ISulRxF2/KdveNgmURu9B1P4iewZGOIB1vyK0XC/8AxCqUgGCD3rDU8A43uicJwxxdaSdVq+Aw9o+jt+PXOHaIja2niq6fEjUJMz1KI+HfhanlDnu200v3L2l8NxWfcimTyPmj1l7J3BaBqNcl+TN2jvtdU4zAaAmCPVbJ/BsLla3s5h+0zeeaAxfA2GS6pJF4HJGhO6MFxDDiSItFj1QGEoRUuDO06GE/xRHai+sDax3BTHhXCG1TmdytGlkKH8lGfrYSrUacrC4RYfVcttwPEgkscMok35ibLk2iPlfwcVqAmIuRM9TFvT0UaTC5pJvqAOv3/hMP0hOpm3squqyOyzx6Si2RiAYfDAuAcettOfggcfw8fqqb8siHCwsRsmzWEAhsQOd5MGbbIcY5ofDiWECbacjNpFr+KGxnZDieMax9JhAlxIaMmYyxpcbgdkRNyR6oEcQptOSrTbL5ILQAWsEDUD3PRNK+JpOJOYFwkCWxytJ5w3vgLJ8Qr/MrukWAa0iT2YJJA/0zunYLdGmocPZUj5dSo0a6yInrOsSi3Ymo0wQ1zY6g+OoVXCntZTaSYLodHTl90XjHBokc580oHrJVh8eSAMhEdRbvmExbjJ1a4eX5S/5Zk7g3Ppur8PS6mRtKNsCigp2IbF5HgUPUc1wJnMB4j070S1iFr0KbGue4ADUmPVJYVS0CFtOIMRN5gX/hZPiGFa6pLXAaiBrCccV4wyi4ZGs7QDpibaSFLBfEDc2UBoH/ABj12+yZ1JHRGTiJKOEZkdJE2Ea89z7uOqXD4fc9wmrlDZJZlIzf6dBYW6jv1X0M8QYdgd7aqzBnUyIJ5achPRFRpCPldnzbH8BcWjI9tokwR9QSPyD0QXEeHOotBdUYTIsHXE7gH3dfU6tSTAECRtaZ/uh+M4RjjlqtD2O1BAMeOo2TOAVytVZ8vr8La9pFQktcAbGDpe/WF5X+E2PotdSflBOjyARtIO47uY5p5hq+GpOb8oOqEuhrQ3MTBIuDa1vJbelwhlRlMvYJMONgOZi3gpfkpPkVHyCnw7IcgcHEcr+oT7B/DuJr5P6WzY623W/xXBaLYeGAXE2v5bhFUGBpENhp0O0+91lGyUuf4Z/CfBj2Ze2NRIiZHVOKPB32/wAyG7gNbf0TX5nLZRNSAT6JkkvQvkkLMXwqkBJGYC0uPgULiOF0K0sGYSAbOcB0Iv6pvXIcC1wtBnqSIj6rqDQLhsWA7g0QB75ofwyb9mEPwA1rz+4t8yVqOFfD7KYltNrepEkpk5piZ98kTRfICo40rQz5JdShlLaFZTp8wrmtXEhI5OyXZsGfSGsC3qkQxWMbXLhSa+kbWdlc3vB1WhDV68AAqrpoNglbAtuflNJOum4VD8YKYAbTExsNEVUBveG+qXVa9yP2tFr7lJ1MiqrxG2gkHWFyHfRJAtYnXouRoYe/PnUk9Bt4qFTlaImB91mHcdBjtls6++/6pnhsY0NEVARMX8xbfkgqRuuSzGVnuHYHfuGx6HQ270E+WEOdqWmwMuMkbE7QDHd3ImnxAAkkSDYgfUlXuqMfUIN4EQTYCGz9R6KiSseqeBTjnh8tdDbWMWEfVvQ9QklfEhzwTMAj5g5xIBn+obT0K1PGMG0jMWwJtqJi8nlEeKS8OwGZodBDpc0yLEZcxt4fRJONLBo5jbHWFxIJJOgFu7onFJksg3B85S/BYRjWskGQAfABMWVCdBHK/wBUiJyaOp079QfRSLRm5c4UJh0meR/PVTy7c/onRKy8OkIDi2EbVovpv/a6xvtIO3cmAPJAOwry6S4kTppb7qXsb0BY7g1MnM7kBO0COfPmh/8AA6cdknWSI1tFz3WhOm1gRcRrYDyUXVgIm5cezy7yqpWxU23SBKPDmTdxA05TFp8kfVysAa0dwCl8qbOAuqKr8ocN7AHe8QqUh0qJ0QORgb8zufPdTOHZaRqCfHXT3uhsNV7IbMnQzsAr3VA2XW9/zZJJ5NVqwKnwxsOcGNDnwSQ0CRMwfWUbgh9oEjaRIUWVA0id2gneCOf56KynlzEjlE+JJU5YbBkm+mIIk36oCmTlI/0H+dEbmk6aaIHFuy5+qCBJUW4EkuLtnX99ERiHGwA1N1Th6sAACbL3EYhoAlxH/FNQyyT+Ve9z9FwqiYJQjqrdQ0+JjTooDibW/wBI890KGDBlM669UZSA5JfQxmYTIE8kYyr1HkqU2hH8LS9DVHnuHVWvqDQlUVQCbmRst1+GR5Tqxq/RWGodm681VSpSCQ0A7IhtJ25WSrZmCVLugmTMgBeP4fmJLvAbJjSpAaKTksp+ka8iPFgNe0CdLjZci8UZfAbeNVyFDpmVxXAG3AAsdzAjv10JHcRySTF4BwLsjiTvJ0IM7X5+RWt+VNR2bQaEbETrvH2KD4lhrGQTc5XCAdLzz09OqNejpjPGTI0eIV2EkEmYkTYHl5g+qto/EBL8zmgujMQ2RImRaNbD11hHY5hDcrYEgSToLQBzjYIPh3CHOeexAs7NNyI08wY6gyLpE2PKSTot4p8eODD2CSeRs1pg+fLlzN4t4L/4j0j2XsczWLTFiEq45g8kwJtmFoy3O+vh1Ky+FaM5Pj3X0Td20Bwi0fZafHKbi0teIc0C+0JphsYHEAX6zovnPCMFmGU3Lfpr78U7wbntAAEXvHLYe9ipqRzS4smyxFYBst281UzHtuZv9UkqVKgpnY8vfkh2cRPYGUEndOnaJyhTNRh60i3dKvc7ZJOF48ft6mL6lMaz4kz4c0stjJF5AY0j+JKodjJjNYeg2vySdwNSrLjAjQzY7QvH1KbajWteb6i5CZSaY0YpDqnUOa57I0/kqvEVRd0WkDy/lCf4bLY+YY1j3shzVyth7jEwDv0VO9glSJ4zFFjyWx2iAeZXuGZne5rjeR3EfuLR75IN2A+a9sP0vrsjWYCqauYkCBFo81Ny9GisDCgSHuAHZtveY079OhXVMW0WkDx2QuFwz6YdneACbb+u3cl/6ynmzNpl7iYl3lYcktNsKpDR3FQ61O5GvKEkqYmo8mREu0nkmZol/QjWF6zCmQC2QN4VFFCSyD/LfZueTuArhw6oY7cDkAjaODDTIgd+6MpttdGToyYjfwUgQ55N9Tqq6PD2D+qY0Tt7AUDiMGNrKLkyqIZ2MF3CEUzilMtkuACz3EjkbJvfRKMc8vaRcE8kVJmcYmsfxhjnfuAH1VlHi7cwh4cNLL53icM7SSETw4Fth4HqnU2ScD6hSxrHWBE8l5UxFxHisNh6bhUaQXdbot+LqVH2JAbaeaS0nY0YWaqhjBJBKMDwVgzWr3DZJG6vwePxDB27ydk0mnkrLhTyma97e3tELxY2vx+qKhgGw816m7KiPjY0dTzOMDTkdfNCY1kZmjvObabwN/fVN8QW/LLst+iTOLHscS92bQiY5aDr+EyaorFoUU8MDAeYlwbAE2ucwGpiwG1iisNgpJAnL/TBkDQO15EQZ5TuqsPTh+aRDBlI17TrWPIWE8ymOExBa0NAAF52jx2Amx5Qh1foaecmZ+J2guLc2XK2AdiCRvykHyhZPC4eKrQY7REweV1qOPuIqdqHQMw0uAYI/wCVxPglmEpsqVuy0DtEDut+SkapF1Sjk0/D6GWlGrnXPT3+U6wdAuDSNj5R7juKW0JBJEQYkTe2n5T2gXANcAOo6aJIo5JTySxjQGFu+Wfx+D4Jdh6cZZE30PI6n3um+I/af9J05mdR9lQMGA4DaPpqmSJzZ5w3CuE5WgtLtdCBufe6aswgHXqpYKiWsG+/dJRDiFpI3YV1eGlzwRZsQYQw4D/mTJjXvT10DWyqqVQB7lZI3cH/AExgt6WPel9fCgsykyfx19EY1pLiCCeU6K8U4tl2/uj1FfIL8JgmtALT2gN/qmOFpySZ5b9IVb6RJAIHnbmiW0g20LdQeTB7iKbSO1cHZJThi18/LE7CU0fV7WoG0eq9ZRc6PUnVPFJC92U4CTmJEDmjKDhEKIoxIBtKiey4lPQbI4uuA4AhSp2NzrovX0ZkxcqrD0I/df7JJVQ6Re5gVLmeKIJQuLxGUSoDpizi2Cztjks89jiS0AW3TevLpzEhK3Uznyg66xyTVSNfZnuE4WJOc5nRpsAi8FwZrmkjWbdFVTwBDxk1g67pjggWS0gTqB13haORpYVHtLhhaQZ7RtHJTfhXUri43nmiKIyuZJvcnn/ZeY3EBxjX8q3X6aGCunVDWyRJN7KTGCq0kWI071VReyDJv9FEUjqCQdlNxQnkyD8QwZs42jX8rxMMwq04J7Q1XiKr2M2CsruaBmu3WdY9j7IJ7mNdnzSAC4AQZd/x3jXyRmJqf+mLATGsjQwO4+qRObLxu0mRpa0362JQWB40y/htRpdmgEgiL8+vMEjpJ6IuhXa03ibyIjWQLeGhttsg6ODaw3dDWgkch/Mbmxk8lZUrte4jKYI7UiDAsQeUE3B0JkWVVJFE7bFPGw15JZLmRPdtbn38rbJN8Pgl7Y0brtGsz72TziGNAlrAROpPK5JPXXyclDKvyiGjcZn876DyUZO8IZSxTNVhqbHOkk7CRrPJabC4JoAF7bLN8McQ0ACTY6b87LU/NDQHOPfG6VWc8kizFtHZbFte4AIelhzqbzpzj8rv1wN4Jk6clOhioHXQdOqskczYxzBvIIGvi7wLDmdT3BcK+sy47nbwVNPDuc8EmxQqss1t6LmvBiZ7t5VvynH9ojaSradIDbbXmotxMmxtutZqrZOlhzHadJU3UgupPmeij8+/Q2CObMkevw7fWVB+FFr3VwS2o4ud12goZNgLZh2tNm31V5cq22gKyEEvbGPAyBCCfiwJJFjafujKx5JPiHRLTcHRNF4CkGMxcWce481JtffZJmVg9uR1nCyJw+JAAaddFORVIZuqLx10OKomAo4mvAUxqFvEsPmDiSAUvwLQxzZN3TKsq4vPGYWlePo0wZ+6f1TMoq8DjDhsg+qjVqDPLReIBjRAYFzHGxJjyTXBWLzFrLRXXJm8lTqV7m4bdLaFQZiJ009JvvqPNXcTx4DHQYc6QDMR3naEkZiHEz8tsN2L6NgXBzmgaRDQ2dYXQn9C3ixviKwaSAZJ1sep+x8jyRmFrhzRHKDPNZ3O4NBdTYXQBnzUi0v+XlkjT+pxju5FWUXN+XBaIAcD26Oa+aCXTqAQI01SyjaOZvIzwtQQSLw65iJBJH1B8lyowNYOhrWgAuLjlgiSS6JbYxMLkrxsaOUV4+qcwgxl0i3gRoUJi8OLO3cwuPeG7ea5cl9DwK6dMCbSQNTcmGudf/p/+TuaNa7su6GB0ESPLTuXq5NFDsT41128iWyNtf8A8z4lZ7E1Cazj/vcPAaLlyV/oz/Jv+BCWgncBMHPmqQdBELlySGwzL6Le1PMFTdRGYDaPouXKq2c09BOFub9bbKWLsBFrrly0thgdh6pzROyrr04J10Xq5OtiyCqAgeCpNwOl/FcuRjtmDIshqdENdYar1cp3lmRIHtEK8C/guXJn+TMS8Qxbs0TvCB4oYbO68XJfhWAvru7Afo611e2qcrX7rlyQqNKZtKW8YxBa2xXLlNbGQqY4loubypubDOfevVyozEuHiASOnqm9DEEUz1K5ciTYuxgu0dQmFZsNMcv4XLkvJsovyK6bc1zciIRYHaf/AMQVy5EjLQXwCgAyYuvFy5JPYY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images.dmir.ru/dmir/images/shuba-norkovaya-naturalnaya-iz-kusochkov-143729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536975" cy="227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50678" y="4797152"/>
            <a:ext cx="1879377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Газообразные (удушающие)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0375" y="3202423"/>
            <a:ext cx="1879377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Внешние (контактные)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0373" y="1628800"/>
            <a:ext cx="1879377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Внутренние (кишечные)</a:t>
            </a:r>
            <a:endParaRPr lang="ru-RU" dirty="0"/>
          </a:p>
        </p:txBody>
      </p:sp>
      <p:sp>
        <p:nvSpPr>
          <p:cNvPr id="12" name="Улыбающееся лицо 11">
            <a:hlinkClick r:id="rId3" action="ppaction://hlinksldjump"/>
          </p:cNvPr>
          <p:cNvSpPr/>
          <p:nvPr/>
        </p:nvSpPr>
        <p:spPr>
          <a:xfrm>
            <a:off x="8189765" y="5877272"/>
            <a:ext cx="720080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082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 тараканами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5630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Лучший яд от тараканов – </a:t>
            </a:r>
            <a:r>
              <a:rPr lang="ru-RU" b="1" dirty="0" smtClean="0"/>
              <a:t>борная кислота</a:t>
            </a:r>
            <a:r>
              <a:rPr lang="ru-RU" dirty="0" smtClean="0"/>
              <a:t>. Она вызывает сильнейший зуд на теле насекомых, что заставляет их надолго покинуть место обитания.</a:t>
            </a:r>
          </a:p>
          <a:p>
            <a:pPr marL="0" indent="0">
              <a:buNone/>
            </a:pPr>
            <a:r>
              <a:rPr lang="ru-RU" b="1" dirty="0" err="1" smtClean="0"/>
              <a:t>Карбофос</a:t>
            </a:r>
            <a:r>
              <a:rPr lang="ru-RU" dirty="0" smtClean="0"/>
              <a:t> и </a:t>
            </a:r>
            <a:r>
              <a:rPr lang="ru-RU" b="1" dirty="0" err="1" smtClean="0"/>
              <a:t>дихлофос</a:t>
            </a:r>
            <a:r>
              <a:rPr lang="ru-RU" dirty="0" smtClean="0"/>
              <a:t> – известные, но ушедшие в историю яды от тараканов. Вытеснены более современными инсектицидами, такими, как </a:t>
            </a:r>
            <a:r>
              <a:rPr lang="ru-RU" b="1" dirty="0" err="1" smtClean="0"/>
              <a:t>циперметрин</a:t>
            </a:r>
            <a:r>
              <a:rPr lang="ru-RU" dirty="0" smtClean="0"/>
              <a:t>, универсальное средство против бытовых насекомых.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://www.ua.all.biz/img/ua/catalog/3705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00808"/>
            <a:ext cx="190500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prom.md/8818_w640_h640_alphacypermethrin100ge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344" y="3501008"/>
            <a:ext cx="1919912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лыбающееся лицо 5">
            <a:hlinkClick r:id="rId4" action="ppaction://hlinksldjump"/>
          </p:cNvPr>
          <p:cNvSpPr/>
          <p:nvPr/>
        </p:nvSpPr>
        <p:spPr>
          <a:xfrm>
            <a:off x="8189765" y="6093295"/>
            <a:ext cx="720080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791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 клещами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10270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Клещей привлекает запах такого биологического выделения млекопитающих, как пот.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2590800"/>
            <a:ext cx="30963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Физические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60032" y="2590800"/>
            <a:ext cx="30963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Химические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3814936"/>
            <a:ext cx="3096344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Одежда, не позволяющая проникнуть непосредственно к кожному покрову человека, исключающая его проникновение.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3984848"/>
            <a:ext cx="3096344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Инсектициды, внешние (контактные) и внутренние (кишечные)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5122" name="Picture 2" descr="http://mpmo.ru/content/2012/05/%D0%BA%D0%BB%D0%B5%D1%89-%D0%B2-%D0%BA%D0%BE%D0%B6%D0%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92" y="260648"/>
            <a:ext cx="185027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mikozanet.ru/wp-content/uploads/2013/05/chto-delat-esli-ukusil-kleshh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10849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лыбающееся лицо 9">
            <a:hlinkClick r:id="rId4" action="ppaction://hlinksldjump"/>
          </p:cNvPr>
          <p:cNvSpPr/>
          <p:nvPr/>
        </p:nvSpPr>
        <p:spPr>
          <a:xfrm>
            <a:off x="8189765" y="5877272"/>
            <a:ext cx="720080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882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 мухами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672" y="184482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Преобладающим способом защиты от мух является механический. Различные виды липучек, липкий слой которых создан на основе смолы деревьев, являются наиболее эффективными.</a:t>
            </a:r>
          </a:p>
          <a:p>
            <a:pPr marL="0" indent="0">
              <a:buNone/>
            </a:pPr>
            <a:r>
              <a:rPr lang="ru-RU" dirty="0" smtClean="0"/>
              <a:t>Также в борьбе с мухами используют различного рода инсектициды. Как правило это контактные инсектициды. Наиболее известными являются формалин, </a:t>
            </a:r>
            <a:r>
              <a:rPr lang="ru-RU" dirty="0" err="1" smtClean="0"/>
              <a:t>циперметрин</a:t>
            </a:r>
            <a:r>
              <a:rPr lang="ru-RU" dirty="0" smtClean="0"/>
              <a:t> и уксусная кислота. </a:t>
            </a:r>
            <a:endParaRPr lang="ru-RU" dirty="0"/>
          </a:p>
        </p:txBody>
      </p:sp>
      <p:pic>
        <p:nvPicPr>
          <p:cNvPr id="6146" name="Picture 2" descr="http://chiz.lg.ua/upload_img/articles/orgn/21_1297962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4722"/>
            <a:ext cx="218904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factroom.ru/wp-content/uploads/2013/03/dph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22716"/>
            <a:ext cx="2056040" cy="137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лыбающееся лицо 5">
            <a:hlinkClick r:id="rId4" action="ppaction://hlinksldjump"/>
          </p:cNvPr>
          <p:cNvSpPr/>
          <p:nvPr/>
        </p:nvSpPr>
        <p:spPr>
          <a:xfrm>
            <a:off x="8189765" y="5877272"/>
            <a:ext cx="720080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423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435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«Способы и методы борьбы с насекомыми»</vt:lpstr>
      <vt:lpstr>Химические способы борьбы с бытовыми насекомыми</vt:lpstr>
      <vt:lpstr>Бытовые насекомые-вредители</vt:lpstr>
      <vt:lpstr>Комары и мошки</vt:lpstr>
      <vt:lpstr>Примеры средств борьбы с комарами</vt:lpstr>
      <vt:lpstr>Борьба с молью</vt:lpstr>
      <vt:lpstr>Борьба с тараканами</vt:lpstr>
      <vt:lpstr>Борьба с клещами</vt:lpstr>
      <vt:lpstr>Борьба с мухами</vt:lpstr>
      <vt:lpstr>Вред, наносимый бытовыми насекомыми. </vt:lpstr>
      <vt:lpstr>Будьте бдительны!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«Способы и методы борьбы с насекомыми»</dc:title>
  <dc:creator>Lizzy</dc:creator>
  <cp:lastModifiedBy>Lizzy</cp:lastModifiedBy>
  <cp:revision>13</cp:revision>
  <dcterms:created xsi:type="dcterms:W3CDTF">2013-05-19T17:01:08Z</dcterms:created>
  <dcterms:modified xsi:type="dcterms:W3CDTF">2013-05-19T19:14:29Z</dcterms:modified>
</cp:coreProperties>
</file>