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62" r:id="rId5"/>
    <p:sldId id="258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D2FA9ED-F2FE-4682-AEF4-F241A5DCB082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3E0F4D1-8DC6-4D10-969A-CD10739E3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FA9ED-F2FE-4682-AEF4-F241A5DCB082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E0F4D1-8DC6-4D10-969A-CD10739E3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FA9ED-F2FE-4682-AEF4-F241A5DCB082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E0F4D1-8DC6-4D10-969A-CD10739E3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FA9ED-F2FE-4682-AEF4-F241A5DCB082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E0F4D1-8DC6-4D10-969A-CD10739E3D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FA9ED-F2FE-4682-AEF4-F241A5DCB082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E0F4D1-8DC6-4D10-969A-CD10739E3D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FA9ED-F2FE-4682-AEF4-F241A5DCB082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E0F4D1-8DC6-4D10-969A-CD10739E3D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FA9ED-F2FE-4682-AEF4-F241A5DCB082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E0F4D1-8DC6-4D10-969A-CD10739E3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FA9ED-F2FE-4682-AEF4-F241A5DCB082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E0F4D1-8DC6-4D10-969A-CD10739E3D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FA9ED-F2FE-4682-AEF4-F241A5DCB082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E0F4D1-8DC6-4D10-969A-CD10739E3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D2FA9ED-F2FE-4682-AEF4-F241A5DCB082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E0F4D1-8DC6-4D10-969A-CD10739E3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D2FA9ED-F2FE-4682-AEF4-F241A5DCB082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3E0F4D1-8DC6-4D10-969A-CD10739E3D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D2FA9ED-F2FE-4682-AEF4-F241A5DCB082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3E0F4D1-8DC6-4D10-969A-CD10739E3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3%D0%B5%D0%BE%D1%82%D0%B5%D1%80%D0%BC%D0%B0%D0%BB%D1%8C%D0%BD%D1%8B%D0%B9_%D0%B8%D1%81%D1%82%D0%BE%D1%87%D0%BD%D0%B8%D0%BA" TargetMode="External"/><Relationship Id="rId3" Type="http://schemas.openxmlformats.org/officeDocument/2006/relationships/hyperlink" Target="http://ru.wikipedia.org/wiki/%D0%9F%D0%BE%D0%BB%D1%83%D0%BE%D1%81%D1%82%D1%80%D0%BE%D0%B2_%D0%9A%D0%B0%D0%BC%D1%87%D0%B0%D1%82%D0%BA%D0%B0" TargetMode="External"/><Relationship Id="rId7" Type="http://schemas.openxmlformats.org/officeDocument/2006/relationships/hyperlink" Target="http://ru.wikipedia.org/wiki/%D0%93%D0%B5%D0%B9%D0%B7%D0%B5%D1%80" TargetMode="External"/><Relationship Id="rId12" Type="http://schemas.openxmlformats.org/officeDocument/2006/relationships/hyperlink" Target="http://ru.wikipedia.org/wiki/%D0%91%D0%B8%D0%BE%D1%80%D0%B0%D0%B7%D0%BD%D0%BE%D0%BE%D0%B1%D1%80%D0%B0%D0%B7%D0%B8%D0%B5" TargetMode="External"/><Relationship Id="rId2" Type="http://schemas.openxmlformats.org/officeDocument/2006/relationships/hyperlink" Target="http://ru.wikipedia.org/wiki/%D0%95%D0%B2%D1%80%D0%B0%D0%B7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4%D0%BE%D0%BB%D0%B8%D0%BD%D0%B0_%D0%B3%D0%B5%D0%B9%D0%B7%D0%B5%D1%80%D0%BE%D0%B2" TargetMode="External"/><Relationship Id="rId11" Type="http://schemas.openxmlformats.org/officeDocument/2006/relationships/hyperlink" Target="http://ru.wikipedia.org/wiki/%D0%9E%D0%B7%D1%91%D1%80%D1%8B" TargetMode="External"/><Relationship Id="rId5" Type="http://schemas.openxmlformats.org/officeDocument/2006/relationships/hyperlink" Target="http://ru.wikipedia.org/wiki/%D0%92%D1%81%D0%B5%D0%BC%D0%B8%D1%80%D0%BD%D0%BE%D0%B5_%D0%BD%D0%B0%D1%81%D0%BB%D0%B5%D0%B4%D0%B8%D0%B5" TargetMode="External"/><Relationship Id="rId10" Type="http://schemas.openxmlformats.org/officeDocument/2006/relationships/hyperlink" Target="http://ru.wikipedia.org/wiki/%D0%92%D0%BE%D0%B4%D0%BE%D0%BF%D0%B0%D0%B4" TargetMode="External"/><Relationship Id="rId4" Type="http://schemas.openxmlformats.org/officeDocument/2006/relationships/hyperlink" Target="http://ru.wikipedia.org/wiki/%D0%9A%D1%80%D0%BE%D0%BD%D0%BE%D1%86%D0%BA%D0%B8%D0%B9_%D0%B7%D0%B0%D0%BF%D0%BE%D0%B2%D0%B5%D0%B4%D0%BD%D0%B8%D0%BA" TargetMode="External"/><Relationship Id="rId9" Type="http://schemas.openxmlformats.org/officeDocument/2006/relationships/hyperlink" Target="http://ru.wikipedia.org/wiki/%D0%93%D1%80%D1%8F%D0%B7%D0%B5%D0%B2%D0%BE%D0%B9_%D0%B2%D1%83%D0%BB%D0%BA%D0%B0%D0%B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0%BE%D1%81%D1%81%D0%B8%D1%8F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://ru.wikipedia.org/wiki/%D0%9A%D0%B0%D0%BC%D1%87%D0%B0%D1%82%D1%81%D0%BA%D0%B8%D0%B9_%D0%BA%D1%80%D0%B0%D0%B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8%D1%83%D0%BC%D0%BD%D0%B0%D1%8F" TargetMode="External"/><Relationship Id="rId5" Type="http://schemas.openxmlformats.org/officeDocument/2006/relationships/hyperlink" Target="http://ru.wikipedia.org/wiki/%D0%A3%D0%B7%D0%BE%D0%BD" TargetMode="External"/><Relationship Id="rId4" Type="http://schemas.openxmlformats.org/officeDocument/2006/relationships/hyperlink" Target="http://ru.wikipedia.org/wiki/%D0%92%D0%BE%D1%81%D1%82%D0%BE%D1%87%D0%BD%D1%8B%D0%B9_%D1%85%D1%80%D0%B5%D0%B1%D0%B5%D1%8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0%B8%D1%85%D0%BF%D0%B8%D0%BD%D1%8B%D1%87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://ru.wikipedia.org/wiki/%D0%93%D0%B5%D0%BE%D1%82%D0%B5%D1%80%D0%BC%D0%B0%D0%BB%D1%8C%D0%BD%D1%8B%D0%B9_%D0%B8%D1%81%D1%82%D0%BE%D1%87%D0%BD%D0%B8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F%D0%B0%D1%80" TargetMode="External"/><Relationship Id="rId5" Type="http://schemas.openxmlformats.org/officeDocument/2006/relationships/hyperlink" Target="http://ru.wikipedia.org/wiki/%D0%93%D1%80%D0%B0%D0%B4%D1%83%D1%81_%D0%A6%D0%B5%D0%BB%D1%8C%D1%81%D0%B8%D1%8F" TargetMode="External"/><Relationship Id="rId4" Type="http://schemas.openxmlformats.org/officeDocument/2006/relationships/hyperlink" Target="http://ru.wikipedia.org/wiki/%D0%9A%D0%B0%D0%BD%D1%8C%D0%BE%D0%BD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0%B5%D0%B9%D0%BA%D1%8C%D1%8F%D0%B2%D0%B8%D0%BA" TargetMode="External"/><Relationship Id="rId3" Type="http://schemas.openxmlformats.org/officeDocument/2006/relationships/hyperlink" Target="http://ru.wikipedia.org/wiki/%D0%91%D0%B0%D0%BB%D1%8C%D0%BD%D0%B5%D0%BE%D0%BB%D0%BE%D0%B3%D0%B8%D1%8F" TargetMode="External"/><Relationship Id="rId7" Type="http://schemas.openxmlformats.org/officeDocument/2006/relationships/hyperlink" Target="http://ru.wikipedia.org/wiki/%D0%93%D0%B5%D0%BE%D1%82%D0%B5%D1%80%D0%BC%D0%B0%D0%BB%D1%8C%D0%BD%D0%B0%D1%8F_%D1%8D%D0%BD%D0%B5%D1%80%D0%B3%D0%B5%D1%82%D0%B8%D0%BA%D0%B0" TargetMode="External"/><Relationship Id="rId2" Type="http://schemas.openxmlformats.org/officeDocument/2006/relationships/hyperlink" Target="http://ru.wikipedia.org/wiki/%D0%A2%D0%B5%D1%80%D0%BC%D1%8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C%D0%B0%D1%86%D0%B5%D1%81%D1%82%D0%B8%D0%BD%D1%81%D0%BA%D0%B8%D0%B9_%D0%BA%D1%83%D1%80%D0%BE%D1%80%D1%82_(%D0%A1%D0%BE%D1%87%D0%B8)" TargetMode="External"/><Relationship Id="rId5" Type="http://schemas.openxmlformats.org/officeDocument/2006/relationships/hyperlink" Target="http://ru.wikipedia.org/wiki/%D0%9A%D1%83%D0%BB%D1%8C%D0%B4%D1%83%D1%80_(%D0%9E%D0%B1%D0%BB%D1%83%D1%87%D0%B5%D0%BD%D1%81%D0%BA%D0%B8%D0%B9_%D1%80%D0%B0%D0%B9%D0%BE%D0%BD)" TargetMode="External"/><Relationship Id="rId10" Type="http://schemas.openxmlformats.org/officeDocument/2006/relationships/hyperlink" Target="http://ru.wikipedia.org/wiki/%D0%A2%D0%B5%D0%BF%D0%BB%D0%BE%D1%81%D0%BD%D0%B0%D0%B1%D0%B6%D0%B5%D0%BD%D0%B8%D0%B5" TargetMode="External"/><Relationship Id="rId4" Type="http://schemas.openxmlformats.org/officeDocument/2006/relationships/hyperlink" Target="http://ru.wikipedia.org/wiki/%D0%91%D0%B5%D0%BB%D0%BE%D0%BA%D1%83%D1%80%D0%B8%D1%85%D0%B0" TargetMode="External"/><Relationship Id="rId9" Type="http://schemas.openxmlformats.org/officeDocument/2006/relationships/hyperlink" Target="http://ru.wikipedia.org/wiki/%D0%93%D0%B5%D0%BE%D1%82%D0%B5%D1%80%D0%BC%D0%B0%D0%BB%D1%8C%D0%BD%D1%8B%D0%B9_%D0%B8%D1%81%D1%82%D0%BE%D1%87%D0%BD%D0%B8%D0%BA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E%D1%84%D1%83%D1%80%D0%BE" TargetMode="External"/><Relationship Id="rId3" Type="http://schemas.openxmlformats.org/officeDocument/2006/relationships/hyperlink" Target="http://ru.wikipedia.org/wiki/%D0%92%D0%B8%D0%BA%D0%B8%D0%BF%D0%B5%D0%B4%D0%B8%D1%8F:%D0%AF%D0%BF%D0%BE%D0%BD%D1%81%D0%BA%D0%B8%D0%B9_%D1%8F%D0%B7%D1%8B%D0%BA" TargetMode="External"/><Relationship Id="rId7" Type="http://schemas.openxmlformats.org/officeDocument/2006/relationships/hyperlink" Target="http://ru.wikipedia.org/wiki/%D0%92%D1%83%D0%BB%D0%BA%D0%B0%D0%BD" TargetMode="External"/><Relationship Id="rId2" Type="http://schemas.openxmlformats.org/officeDocument/2006/relationships/hyperlink" Target="http://ru.wikipedia.org/wiki/%D0%AF%D0%BF%D0%BE%D0%BD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E%D0%BD%D1%81%D1%8D%D0%BD" TargetMode="External"/><Relationship Id="rId5" Type="http://schemas.openxmlformats.org/officeDocument/2006/relationships/hyperlink" Target="http://ru.wikipedia.org/wiki/%D0%AF%D0%BF%D0%BE%D0%BD%D0%B8%D1%8F" TargetMode="External"/><Relationship Id="rId10" Type="http://schemas.openxmlformats.org/officeDocument/2006/relationships/image" Target="../media/image6.png"/><Relationship Id="rId4" Type="http://schemas.openxmlformats.org/officeDocument/2006/relationships/hyperlink" Target="http://ru.wikipedia.org/wiki/%D0%93%D0%BE%D1%80%D1%8F%D1%87%D0%B8%D0%B9_%D0%B8%D1%81%D1%82%D0%BE%D1%87%D0%BD%D0%B8%D0%BA" TargetMode="External"/><Relationship Id="rId9" Type="http://schemas.openxmlformats.org/officeDocument/2006/relationships/hyperlink" Target="http://ru.wikipedia.org/wiki/%D0%A2%D1%83%D1%80%D0%B8%D0%B7%D0%B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Подготовил ученик 6 класса</a:t>
            </a:r>
          </a:p>
          <a:p>
            <a:pPr algn="ctr"/>
            <a:r>
              <a:rPr lang="ru-RU" dirty="0" smtClean="0"/>
              <a:t> </a:t>
            </a:r>
            <a:r>
              <a:rPr lang="ru-RU" dirty="0" err="1" smtClean="0"/>
              <a:t>Вашковский</a:t>
            </a:r>
            <a:r>
              <a:rPr lang="ru-RU" dirty="0" smtClean="0"/>
              <a:t> Роман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Долина гейзеров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481328"/>
            <a:ext cx="8291264" cy="461196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err="1" smtClean="0"/>
              <a:t>Доли́на</a:t>
            </a:r>
            <a:r>
              <a:rPr lang="ru-RU" b="1" dirty="0" smtClean="0"/>
              <a:t> </a:t>
            </a:r>
            <a:r>
              <a:rPr lang="ru-RU" b="1" dirty="0" err="1" smtClean="0"/>
              <a:t>ге́йзеров</a:t>
            </a:r>
            <a:r>
              <a:rPr lang="ru-RU" dirty="0" smtClean="0"/>
              <a:t> — это одно из наиболее крупных гейзерных полей мира и единственное в </a:t>
            </a:r>
            <a:r>
              <a:rPr lang="ru-RU" dirty="0" smtClean="0">
                <a:hlinkClick r:id="rId2" tooltip="Евразия"/>
              </a:rPr>
              <a:t>Евразии</a:t>
            </a:r>
            <a:r>
              <a:rPr lang="ru-RU" dirty="0" smtClean="0"/>
              <a:t>. Долина Гейзеров расположена на </a:t>
            </a:r>
            <a:r>
              <a:rPr lang="ru-RU" dirty="0" smtClean="0">
                <a:hlinkClick r:id="rId3" tooltip="Полуостров Камчатка"/>
              </a:rPr>
              <a:t>Камчатке</a:t>
            </a:r>
            <a:r>
              <a:rPr lang="ru-RU" dirty="0" smtClean="0"/>
              <a:t> в </a:t>
            </a:r>
            <a:r>
              <a:rPr lang="ru-RU" dirty="0" err="1" smtClean="0">
                <a:hlinkClick r:id="rId4" tooltip="Кроноцкий заповедник"/>
              </a:rPr>
              <a:t>Кроноцком</a:t>
            </a:r>
            <a:r>
              <a:rPr lang="ru-RU" dirty="0" smtClean="0">
                <a:hlinkClick r:id="rId4" tooltip="Кроноцкий заповедник"/>
              </a:rPr>
              <a:t> государственном биосферном заповеднике</a:t>
            </a:r>
            <a:r>
              <a:rPr lang="ru-RU" dirty="0" smtClean="0"/>
              <a:t>, который находится в </a:t>
            </a:r>
            <a:r>
              <a:rPr lang="ru-RU" dirty="0" smtClean="0">
                <a:hlinkClick r:id="rId5" tooltip="Всемирное наследие"/>
              </a:rPr>
              <a:t>списке всемирного наследия</a:t>
            </a:r>
            <a:r>
              <a:rPr lang="ru-RU" dirty="0" smtClean="0"/>
              <a:t> ЮНЕСКО в составе природного комплекса «Вулканы Камчатки»</a:t>
            </a:r>
            <a:r>
              <a:rPr lang="ru-RU" baseline="30000" dirty="0" smtClean="0">
                <a:hlinkClick r:id="rId6"/>
              </a:rPr>
              <a:t>[1]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Она представляет собой глубокий каньон реки Гейзерной, в бортах которого на площади около 6 км</a:t>
            </a:r>
            <a:r>
              <a:rPr lang="ru-RU" baseline="30000" dirty="0" smtClean="0"/>
              <a:t>2</a:t>
            </a:r>
            <a:r>
              <a:rPr lang="ru-RU" dirty="0" smtClean="0"/>
              <a:t> находятся многочисленные выходы </a:t>
            </a:r>
            <a:r>
              <a:rPr lang="ru-RU" dirty="0" smtClean="0">
                <a:hlinkClick r:id="rId7" tooltip="Гейзер"/>
              </a:rPr>
              <a:t>гейзеров</a:t>
            </a:r>
            <a:r>
              <a:rPr lang="ru-RU" dirty="0" smtClean="0"/>
              <a:t>, </a:t>
            </a:r>
            <a:r>
              <a:rPr lang="ru-RU" dirty="0" smtClean="0">
                <a:hlinkClick r:id="rId8" tooltip="Геотермальный источник"/>
              </a:rPr>
              <a:t>горячих источников</a:t>
            </a:r>
            <a:r>
              <a:rPr lang="ru-RU" dirty="0" smtClean="0"/>
              <a:t>, </a:t>
            </a:r>
            <a:r>
              <a:rPr lang="ru-RU" dirty="0" smtClean="0">
                <a:hlinkClick r:id="rId9" tooltip="Грязевой вулкан"/>
              </a:rPr>
              <a:t>грязевые котлы</a:t>
            </a:r>
            <a:r>
              <a:rPr lang="ru-RU" dirty="0" smtClean="0"/>
              <a:t>, термальные площадки, </a:t>
            </a:r>
            <a:r>
              <a:rPr lang="ru-RU" dirty="0" smtClean="0">
                <a:hlinkClick r:id="rId10" tooltip="Водопад"/>
              </a:rPr>
              <a:t>водопады</a:t>
            </a:r>
            <a:r>
              <a:rPr lang="ru-RU" dirty="0" smtClean="0"/>
              <a:t> и </a:t>
            </a:r>
            <a:r>
              <a:rPr lang="ru-RU" dirty="0" smtClean="0">
                <a:hlinkClick r:id="rId11" tooltip="Озёры"/>
              </a:rPr>
              <a:t>озёра</a:t>
            </a:r>
            <a:r>
              <a:rPr lang="ru-RU" dirty="0" smtClean="0"/>
              <a:t>. На этой, ограниченной по размерам, территории наблюдается аномально высокое </a:t>
            </a:r>
            <a:r>
              <a:rPr lang="ru-RU" dirty="0" err="1" smtClean="0">
                <a:hlinkClick r:id="rId12" tooltip="Биоразнообразие"/>
              </a:rPr>
              <a:t>биоразнообразие</a:t>
            </a:r>
            <a:r>
              <a:rPr lang="ru-RU" dirty="0" smtClean="0"/>
              <a:t> и высокая контрастность природных условий и микроклимата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445624" cy="218884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Долина Гейзеров находится на территории </a:t>
            </a:r>
            <a:r>
              <a:rPr lang="ru-RU" dirty="0" smtClean="0">
                <a:hlinkClick r:id="rId2" tooltip="Камчатский край"/>
              </a:rPr>
              <a:t>Камчатского края</a:t>
            </a:r>
            <a:r>
              <a:rPr lang="ru-RU" dirty="0" smtClean="0"/>
              <a:t> </a:t>
            </a:r>
            <a:r>
              <a:rPr lang="ru-RU" dirty="0" smtClean="0">
                <a:hlinkClick r:id="rId3" tooltip="Россия"/>
              </a:rPr>
              <a:t>Российской Федерации</a:t>
            </a:r>
            <a:r>
              <a:rPr lang="ru-RU" dirty="0" smtClean="0"/>
              <a:t>. Пространственно она расположена в пределах </a:t>
            </a:r>
            <a:r>
              <a:rPr lang="ru-RU" dirty="0" smtClean="0">
                <a:hlinkClick r:id="rId4" tooltip="Восточный хребет"/>
              </a:rPr>
              <a:t>Восточного хребта</a:t>
            </a:r>
            <a:r>
              <a:rPr lang="ru-RU" dirty="0" smtClean="0"/>
              <a:t>, в глубоко эродированной юго-восточной части </a:t>
            </a:r>
            <a:r>
              <a:rPr lang="ru-RU" dirty="0" err="1" smtClean="0">
                <a:hlinkClick r:id="rId5" tooltip="Узон"/>
              </a:rPr>
              <a:t>Узон-Гейзерной</a:t>
            </a:r>
            <a:r>
              <a:rPr lang="ru-RU" dirty="0" smtClean="0">
                <a:hlinkClick r:id="rId5" tooltip="Узон"/>
              </a:rPr>
              <a:t> кальдер</a:t>
            </a:r>
            <a:r>
              <a:rPr lang="ru-RU" dirty="0" smtClean="0"/>
              <a:t>, которая является частью бассейна реки Гейзерной - притока реки </a:t>
            </a:r>
            <a:r>
              <a:rPr lang="ru-RU" dirty="0" smtClean="0">
                <a:hlinkClick r:id="rId6" tooltip="Шумная"/>
              </a:rPr>
              <a:t>Шумной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Географическое положение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23728" y="3140968"/>
            <a:ext cx="5184576" cy="3436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4824536" cy="334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04664"/>
            <a:ext cx="3486472" cy="4645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052736"/>
            <a:ext cx="4536504" cy="540060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В долине реки Гейзерной есть 3 обособленные группы </a:t>
            </a:r>
            <a:r>
              <a:rPr lang="ru-RU" dirty="0" smtClean="0">
                <a:hlinkClick r:id="rId2" tooltip="Геотермальный источник"/>
              </a:rPr>
              <a:t>термальных источников</a:t>
            </a:r>
            <a:r>
              <a:rPr lang="ru-RU" dirty="0" smtClean="0"/>
              <a:t>:</a:t>
            </a:r>
          </a:p>
          <a:p>
            <a:r>
              <a:rPr lang="ru-RU" dirty="0" err="1" smtClean="0"/>
              <a:t>Кихпинычевская</a:t>
            </a:r>
            <a:r>
              <a:rPr lang="ru-RU" dirty="0" smtClean="0"/>
              <a:t> группа - в истоках реки, на склонах вулкана </a:t>
            </a:r>
            <a:r>
              <a:rPr lang="ru-RU" dirty="0" err="1" smtClean="0">
                <a:hlinkClick r:id="rId3" tooltip="Кихпиныч"/>
              </a:rPr>
              <a:t>Кихпиныч</a:t>
            </a:r>
            <a:r>
              <a:rPr lang="ru-RU" dirty="0" smtClean="0"/>
              <a:t>, с термальными источниками кислого состава и слабым дебитом, и с фумаролами;</a:t>
            </a:r>
          </a:p>
          <a:p>
            <a:r>
              <a:rPr lang="ru-RU" dirty="0" err="1" smtClean="0"/>
              <a:t>Верхнегейзерная</a:t>
            </a:r>
            <a:r>
              <a:rPr lang="ru-RU" dirty="0" smtClean="0"/>
              <a:t> группа - на участке реки с юго-восточным простиранием, с активной фумарольной деятельностью;</a:t>
            </a:r>
          </a:p>
          <a:p>
            <a:r>
              <a:rPr lang="ru-RU" dirty="0" smtClean="0"/>
              <a:t>Собственно Гейзерная группа - на отрезке реки в её нижнем течении, где сосредоточена основная масса термальных источников и все гейзеры. Её обычно и называют Долиной Гейзеров.</a:t>
            </a:r>
          </a:p>
          <a:p>
            <a:r>
              <a:rPr lang="ru-RU" dirty="0" smtClean="0"/>
              <a:t>Эта группа источников расположена в нижнем течении реки Гейзерная, близ её впадения в реку Шумную, на отрезке общей протяжённостью примерно 2,5 км. Там находится 20 крупных гейзеров, и несколько сотен выходов термальных вод, выходящих в нижней части бортов </a:t>
            </a:r>
            <a:r>
              <a:rPr lang="ru-RU" dirty="0" smtClean="0">
                <a:hlinkClick r:id="rId4" tooltip="Каньон"/>
              </a:rPr>
              <a:t>каньона</a:t>
            </a:r>
            <a:r>
              <a:rPr lang="ru-RU" dirty="0" smtClean="0"/>
              <a:t> глубиной около 400-500 м, в русле реки и на дне озера Гейзерного, из которых течёт почти кипящая вода, температура которой превышает 95</a:t>
            </a:r>
            <a:r>
              <a:rPr lang="ru-RU" dirty="0" smtClean="0">
                <a:hlinkClick r:id="rId5" tooltip="Градус Цельсия"/>
              </a:rPr>
              <a:t>°C</a:t>
            </a:r>
            <a:r>
              <a:rPr lang="ru-RU" dirty="0" smtClean="0"/>
              <a:t> и поднимаются горячие </a:t>
            </a:r>
            <a:r>
              <a:rPr lang="ru-RU" dirty="0" smtClean="0">
                <a:hlinkClick r:id="rId6" tooltip="Пар"/>
              </a:rPr>
              <a:t>паровые</a:t>
            </a:r>
            <a:r>
              <a:rPr lang="ru-RU" dirty="0" smtClean="0"/>
              <a:t> струи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Общая характеристика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908720"/>
            <a:ext cx="381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Горячие источники издревле применялись для лечения больных (римские, тбилисские </a:t>
            </a:r>
            <a:r>
              <a:rPr lang="ru-RU" dirty="0" smtClean="0">
                <a:hlinkClick r:id="rId2" tooltip="Термы"/>
              </a:rPr>
              <a:t>термы</a:t>
            </a:r>
            <a:r>
              <a:rPr lang="ru-RU" dirty="0" smtClean="0"/>
              <a:t>), соответствующий раздел медицины называется </a:t>
            </a:r>
            <a:r>
              <a:rPr lang="ru-RU" dirty="0" smtClean="0">
                <a:hlinkClick r:id="rId3" tooltip="Бальнеология"/>
              </a:rPr>
              <a:t>бальнеология</a:t>
            </a:r>
            <a:r>
              <a:rPr lang="ru-RU" dirty="0" smtClean="0"/>
              <a:t>. На территории России располагаются известные курорты </a:t>
            </a:r>
            <a:r>
              <a:rPr lang="ru-RU" dirty="0" smtClean="0">
                <a:hlinkClick r:id="rId4" tooltip="Белокуриха"/>
              </a:rPr>
              <a:t>Белокуриха</a:t>
            </a:r>
            <a:r>
              <a:rPr lang="ru-RU" dirty="0" smtClean="0"/>
              <a:t>, </a:t>
            </a:r>
            <a:r>
              <a:rPr lang="ru-RU" dirty="0" err="1" smtClean="0">
                <a:hlinkClick r:id="rId5" tooltip="Кульдур (Облученский район)"/>
              </a:rPr>
              <a:t>Кульдур</a:t>
            </a:r>
            <a:r>
              <a:rPr lang="ru-RU" dirty="0" smtClean="0"/>
              <a:t> (азотные термы, богатые кремнекислотой), Кавказские Минеральные Воды (углекислые воды), </a:t>
            </a:r>
            <a:r>
              <a:rPr lang="ru-RU" dirty="0" err="1" smtClean="0">
                <a:hlinkClick r:id="rId6" tooltip="Мацестинский курорт (Сочи)"/>
              </a:rPr>
              <a:t>Мацестинский</a:t>
            </a:r>
            <a:r>
              <a:rPr lang="ru-RU" dirty="0" smtClean="0">
                <a:hlinkClick r:id="rId6" tooltip="Мацестинский курорт (Сочи)"/>
              </a:rPr>
              <a:t> курорт</a:t>
            </a:r>
            <a:r>
              <a:rPr lang="ru-RU" dirty="0" smtClean="0"/>
              <a:t> (сероводород</a:t>
            </a:r>
            <a:r>
              <a:rPr lang="ru-RU" dirty="0" smtClean="0"/>
              <a:t>).</a:t>
            </a:r>
            <a:endParaRPr lang="ru-RU" dirty="0" smtClean="0"/>
          </a:p>
          <a:p>
            <a:r>
              <a:rPr lang="ru-RU" dirty="0" smtClean="0"/>
              <a:t>Термальные воды также используются для теплоснабжения и в качестве </a:t>
            </a:r>
            <a:r>
              <a:rPr lang="ru-RU" dirty="0" smtClean="0">
                <a:hlinkClick r:id="rId7" tooltip="Геотермальная энергетика"/>
              </a:rPr>
              <a:t>альтернативного источника электричества</a:t>
            </a:r>
            <a:r>
              <a:rPr lang="ru-RU" dirty="0" smtClean="0"/>
              <a:t>. </a:t>
            </a:r>
            <a:r>
              <a:rPr lang="ru-RU" dirty="0" smtClean="0">
                <a:hlinkClick r:id="rId8" tooltip="Рейкьявик"/>
              </a:rPr>
              <a:t>Рейкьявик</a:t>
            </a:r>
            <a:r>
              <a:rPr lang="ru-RU" dirty="0" smtClean="0"/>
              <a:t> (столица Исландии) полностью обогревается теплом термальных вод. В Италии, Исландии, Мексике, России, США и Японии работает ряд электростанций на перегретых термальных водах с температурой свыше 100 °C.</a:t>
            </a:r>
            <a:r>
              <a:rPr lang="ru-RU" baseline="30000" dirty="0" smtClean="0">
                <a:hlinkClick r:id="rId9"/>
              </a:rPr>
              <a:t>[1]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smtClean="0">
                <a:hlinkClick r:id="rId10" tooltip="Теплоснабжение"/>
              </a:rPr>
              <a:t>теплоснабжении</a:t>
            </a:r>
            <a:r>
              <a:rPr lang="ru-RU" dirty="0" smtClean="0"/>
              <a:t> существует деление источников на слаботермальные (20—50 °C), термальные (50—75 °C) и высокотермальные (75—100 °C), а в </a:t>
            </a:r>
            <a:r>
              <a:rPr lang="ru-RU" dirty="0" smtClean="0">
                <a:hlinkClick r:id="rId3" tooltip="Бальнеология"/>
              </a:rPr>
              <a:t>бальнеологии</a:t>
            </a:r>
            <a:r>
              <a:rPr lang="ru-RU" dirty="0" smtClean="0"/>
              <a:t> — на тёплые или </a:t>
            </a:r>
            <a:r>
              <a:rPr lang="ru-RU" dirty="0" err="1" smtClean="0"/>
              <a:t>субтермальные</a:t>
            </a:r>
            <a:r>
              <a:rPr lang="ru-RU" dirty="0" smtClean="0"/>
              <a:t> (20—37 °C), термальные (37—42 °C) и </a:t>
            </a:r>
            <a:r>
              <a:rPr lang="ru-RU" dirty="0" err="1" smtClean="0"/>
              <a:t>гипертермальные</a:t>
            </a:r>
            <a:r>
              <a:rPr lang="ru-RU" dirty="0" smtClean="0"/>
              <a:t> (более 42 °C)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Хозяйственное использование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302779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 smtClean="0"/>
              <a:t>Онсэн</a:t>
            </a:r>
            <a:r>
              <a:rPr lang="ru-RU" dirty="0" smtClean="0"/>
              <a:t> (</a:t>
            </a:r>
            <a:r>
              <a:rPr lang="ru-RU" dirty="0" smtClean="0">
                <a:hlinkClick r:id="rId2" tooltip="Японский язык"/>
              </a:rPr>
              <a:t>яп.</a:t>
            </a:r>
            <a:r>
              <a:rPr lang="ru-RU" dirty="0" smtClean="0"/>
              <a:t> </a:t>
            </a:r>
            <a:r>
              <a:rPr lang="ja-JP" altLang="en-US" dirty="0" smtClean="0"/>
              <a:t>温泉</a:t>
            </a:r>
            <a:r>
              <a:rPr lang="en-US" altLang="ja-JP" b="1" baseline="30000" dirty="0" smtClean="0">
                <a:hlinkClick r:id="rId3" tooltip="Википедия:Японский язык"/>
              </a:rPr>
              <a:t>?</a:t>
            </a:r>
            <a:r>
              <a:rPr lang="en-US" altLang="ja-JP" dirty="0" smtClean="0"/>
              <a:t>)</a:t>
            </a:r>
            <a:r>
              <a:rPr lang="ja-JP" altLang="en-US" dirty="0" smtClean="0"/>
              <a:t> </a:t>
            </a:r>
            <a:r>
              <a:rPr lang="en-US" altLang="ja-JP" dirty="0" smtClean="0"/>
              <a:t>— </a:t>
            </a:r>
            <a:r>
              <a:rPr lang="ru-RU" dirty="0" smtClean="0"/>
              <a:t>название </a:t>
            </a:r>
            <a:r>
              <a:rPr lang="ru-RU" dirty="0" smtClean="0">
                <a:hlinkClick r:id="rId4" tooltip="Горячий источник"/>
              </a:rPr>
              <a:t>горячих источников</a:t>
            </a:r>
            <a:r>
              <a:rPr lang="ru-RU" dirty="0" smtClean="0"/>
              <a:t> в </a:t>
            </a:r>
            <a:r>
              <a:rPr lang="ru-RU" dirty="0" smtClean="0">
                <a:hlinkClick r:id="rId5" tooltip="Япония"/>
              </a:rPr>
              <a:t>Японии</a:t>
            </a:r>
            <a:r>
              <a:rPr lang="ru-RU" dirty="0" smtClean="0"/>
              <a:t>, а также, зачастую, и название сопутствующей им инфраструктуры туризма — отелей, постоялых домов, ресторанов, расположенных вблизи источника</a:t>
            </a:r>
            <a:r>
              <a:rPr lang="ru-RU" baseline="30000" dirty="0" smtClean="0">
                <a:hlinkClick r:id="rId6"/>
              </a:rPr>
              <a:t>[1][2]</a:t>
            </a:r>
            <a:r>
              <a:rPr lang="ru-RU" dirty="0" smtClean="0"/>
              <a:t>. В стране, изобилующей проявлениями </a:t>
            </a:r>
            <a:r>
              <a:rPr lang="ru-RU" dirty="0" smtClean="0">
                <a:hlinkClick r:id="rId7" tooltip="Вулкан"/>
              </a:rPr>
              <a:t>вулканизма</a:t>
            </a:r>
            <a:r>
              <a:rPr lang="ru-RU" dirty="0" smtClean="0"/>
              <a:t>, существует более 2000 горячих источников, использующихся для купания. </a:t>
            </a:r>
            <a:r>
              <a:rPr lang="ru-RU" dirty="0" err="1" smtClean="0"/>
              <a:t>Онсэны</a:t>
            </a:r>
            <a:r>
              <a:rPr lang="ru-RU" dirty="0" smtClean="0"/>
              <a:t> бывают открытыми, когда купание происходит в естественном водоёме, заполненном горячей водой из источника, и закрытыми, когда горячей минеральной водой наполняют специальные ванны </a:t>
            </a:r>
            <a:r>
              <a:rPr lang="ru-RU" dirty="0" err="1" smtClean="0">
                <a:hlinkClick r:id="rId8" tooltip="Офуро"/>
              </a:rPr>
              <a:t>офуро</a:t>
            </a:r>
            <a:r>
              <a:rPr lang="ru-RU" dirty="0" smtClean="0"/>
              <a:t>. Отдых на горячих источниках традиционно играет ключевую роль во внутреннем японском </a:t>
            </a:r>
            <a:r>
              <a:rPr lang="ru-RU" dirty="0" smtClean="0">
                <a:hlinkClick r:id="rId9" tooltip="Туризм"/>
              </a:rPr>
              <a:t>туризме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16016" y="3717032"/>
            <a:ext cx="4104456" cy="2919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</TotalTime>
  <Words>308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Долина гейзеров</vt:lpstr>
      <vt:lpstr>Слайд 2</vt:lpstr>
      <vt:lpstr>Географическое положение </vt:lpstr>
      <vt:lpstr>Слайд 4</vt:lpstr>
      <vt:lpstr>Общая характеристика </vt:lpstr>
      <vt:lpstr>Хозяйственное использование </vt:lpstr>
      <vt:lpstr>Слайд 7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dolgov</dc:creator>
  <cp:lastModifiedBy>dolgov</cp:lastModifiedBy>
  <cp:revision>3</cp:revision>
  <dcterms:created xsi:type="dcterms:W3CDTF">2013-05-08T17:00:08Z</dcterms:created>
  <dcterms:modified xsi:type="dcterms:W3CDTF">2013-05-19T09:42:14Z</dcterms:modified>
</cp:coreProperties>
</file>