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4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0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lus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714884"/>
            <a:ext cx="6400800" cy="1752600"/>
          </a:xfrm>
        </p:spPr>
        <p:txBody>
          <a:bodyPr>
            <a:normAutofit fontScale="92500" lnSpcReduction="20000"/>
          </a:bodyPr>
          <a:lstStyle/>
          <a:p>
            <a:pPr algn="r"/>
            <a:endParaRPr lang="ru-RU" sz="2400" dirty="0" smtClean="0">
              <a:solidFill>
                <a:schemeClr val="tx1"/>
              </a:solidFill>
            </a:endParaRPr>
          </a:p>
          <a:p>
            <a:pPr algn="r"/>
            <a:endParaRPr lang="ru-RU" sz="2400" dirty="0" smtClean="0">
              <a:solidFill>
                <a:schemeClr val="tx1"/>
              </a:solidFill>
            </a:endParaRPr>
          </a:p>
          <a:p>
            <a:pPr algn="r"/>
            <a:endParaRPr lang="ru-RU" sz="2400" dirty="0" smtClean="0">
              <a:solidFill>
                <a:schemeClr val="tx1"/>
              </a:solidFill>
            </a:endParaRPr>
          </a:p>
          <a:p>
            <a:pPr algn="r"/>
            <a:endParaRPr lang="ru-RU" sz="2400" dirty="0" smtClean="0">
              <a:solidFill>
                <a:schemeClr val="tx1"/>
              </a:solidFill>
            </a:endParaRPr>
          </a:p>
          <a:p>
            <a:pPr algn="r"/>
            <a:r>
              <a:rPr lang="ru-RU" sz="2400" i="1" dirty="0" smtClean="0">
                <a:solidFill>
                  <a:schemeClr val="tx1"/>
                </a:solidFill>
              </a:rPr>
              <a:t>Подготовил: </a:t>
            </a:r>
            <a:r>
              <a:rPr lang="ru-RU" sz="2400" i="1" dirty="0" err="1" smtClean="0">
                <a:solidFill>
                  <a:schemeClr val="tx1"/>
                </a:solidFill>
              </a:rPr>
              <a:t>Потолов</a:t>
            </a:r>
            <a:r>
              <a:rPr lang="ru-RU" sz="2400" i="1" dirty="0" smtClean="0">
                <a:solidFill>
                  <a:schemeClr val="tx1"/>
                </a:solidFill>
              </a:rPr>
              <a:t> Павел 11в класс</a:t>
            </a:r>
            <a:endParaRPr lang="ru-RU" sz="2400" i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571612"/>
            <a:ext cx="835632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Домашняя аптечка</a:t>
            </a:r>
            <a:endParaRPr lang="ru-RU" sz="6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6" name="Picture 2" descr="C:\Documents and Settings\Александр\Рабочий стол\химия\med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2357430"/>
            <a:ext cx="2238380" cy="223838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27" name="Picture 3" descr="C:\Documents and Settings\Александр\Рабочий стол\химия\i (1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319864"/>
            <a:ext cx="2714644" cy="239527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Основные </a:t>
            </a: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материалы, используемые для перевязки</a:t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9144000" cy="5357826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dirty="0" smtClean="0"/>
              <a:t>Перевязочный бинт. Бинты разной ширины.</a:t>
            </a:r>
          </a:p>
          <a:p>
            <a:pPr lvl="0"/>
            <a:r>
              <a:rPr lang="ru-RU" dirty="0" smtClean="0"/>
              <a:t>Перевязочная марля. Отдельные или намотанные на палочку кусочки марли. Многослойные тампоны для ран.</a:t>
            </a:r>
          </a:p>
          <a:p>
            <a:pPr lvl="0"/>
            <a:r>
              <a:rPr lang="ru-RU" dirty="0" smtClean="0"/>
              <a:t>Повязка в упаковке. Прикрепленный к бинту тампон.</a:t>
            </a:r>
          </a:p>
          <a:p>
            <a:pPr lvl="0"/>
            <a:r>
              <a:rPr lang="ru-RU" dirty="0" smtClean="0"/>
              <a:t>Палочки. Для очистки раны.</a:t>
            </a:r>
          </a:p>
          <a:p>
            <a:pPr lvl="0"/>
            <a:r>
              <a:rPr lang="ru-RU" dirty="0" smtClean="0"/>
              <a:t>Маленькие ножницы и пинцет. Необходимые принадлежности.</a:t>
            </a:r>
          </a:p>
          <a:p>
            <a:pPr lvl="0"/>
            <a:r>
              <a:rPr lang="ru-RU" dirty="0" smtClean="0"/>
              <a:t>Средства для дезинфекции ран. Йод, аэрозоли, антибактериальные мази.</a:t>
            </a:r>
          </a:p>
          <a:p>
            <a:pPr lvl="0"/>
            <a:r>
              <a:rPr lang="ru-RU" dirty="0" smtClean="0"/>
              <a:t>Эластичный бинт. Его конец закрепляется скрепками, находящимися в упаковке.</a:t>
            </a:r>
          </a:p>
          <a:p>
            <a:pPr lvl="0"/>
            <a:r>
              <a:rPr lang="ru-RU" dirty="0" smtClean="0"/>
              <a:t>Треугольная повязка. Нужна при переломах конечностей.</a:t>
            </a:r>
          </a:p>
          <a:p>
            <a:pPr lvl="0"/>
            <a:r>
              <a:rPr lang="ru-RU" dirty="0" smtClean="0"/>
              <a:t>Аэрозольный пластырь. Быстро помогает при небольшой, несильно кровоточащей ранке.</a:t>
            </a:r>
          </a:p>
          <a:p>
            <a:pPr lvl="0"/>
            <a:r>
              <a:rPr lang="ru-RU" dirty="0" smtClean="0"/>
              <a:t>Пластырь. Разных размеров, надо всегда иметь под рукой. Особенно удобно использовать отдельно упакованные нарезанные кусочки пластыря.</a:t>
            </a:r>
          </a:p>
          <a:p>
            <a:pPr lvl="0"/>
            <a:r>
              <a:rPr lang="ru-RU" dirty="0" smtClean="0"/>
              <a:t>Гель или эмульсия для ран и от ожогов. Утоляет боль, способствует заживлению.</a:t>
            </a:r>
          </a:p>
          <a:p>
            <a:pPr lvl="0"/>
            <a:r>
              <a:rPr lang="ru-RU" dirty="0" smtClean="0"/>
              <a:t>Вата. Идеально подходит для очищения кожи и в качестве мягкой опоры, но вату нельзя накладывать на рану!</a:t>
            </a:r>
          </a:p>
          <a:p>
            <a:endParaRPr lang="ru-RU" dirty="0"/>
          </a:p>
        </p:txBody>
      </p:sp>
      <p:pic>
        <p:nvPicPr>
          <p:cNvPr id="9218" name="Picture 2" descr="C:\Documents and Settings\Александр\Рабочий стол\химия\i (30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714480" cy="1000108"/>
          </a:xfrm>
          <a:prstGeom prst="rect">
            <a:avLst/>
          </a:prstGeom>
          <a:noFill/>
        </p:spPr>
      </p:pic>
      <p:pic>
        <p:nvPicPr>
          <p:cNvPr id="9219" name="Picture 3" descr="C:\Documents and Settings\Александр\Рабочий стол\химия\i (3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58" y="0"/>
            <a:ext cx="1643042" cy="928670"/>
          </a:xfrm>
          <a:prstGeom prst="rect">
            <a:avLst/>
          </a:prstGeom>
          <a:noFill/>
        </p:spPr>
      </p:pic>
      <p:pic>
        <p:nvPicPr>
          <p:cNvPr id="9221" name="Picture 5" descr="C:\Documents and Settings\Александр\Рабочий стол\химия\i (3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00959" y="2000240"/>
            <a:ext cx="1500198" cy="142878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l"/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Где хранить перевязочные материалы?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dirty="0" smtClean="0"/>
              <a:t>Где </a:t>
            </a:r>
            <a:r>
              <a:rPr lang="ru-RU" dirty="0" smtClean="0"/>
              <a:t>Вы будете хранить эти материалы </a:t>
            </a:r>
            <a:r>
              <a:rPr lang="ru-RU" dirty="0" smtClean="0"/>
              <a:t>–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</a:t>
            </a:r>
            <a:r>
              <a:rPr lang="ru-RU" dirty="0" smtClean="0"/>
              <a:t>решать Вам, однако их не следует держать в ванной. Место должно быть сухим, чистым, прохладным, легко доступным, чтобы в случае несчастья их можно было быстро взять. Покажите место хранения коробочки детям и расскажите о ее содержимом.</a:t>
            </a:r>
          </a:p>
          <a:p>
            <a:endParaRPr lang="ru-RU" dirty="0"/>
          </a:p>
        </p:txBody>
      </p:sp>
      <p:pic>
        <p:nvPicPr>
          <p:cNvPr id="10242" name="Picture 2" descr="C:\Documents and Settings\Александр\Рабочий стол\химия\37220-original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1"/>
            <a:ext cx="1928794" cy="257174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    Домашняя </a:t>
            </a:r>
            <a:r>
              <a:rPr lang="ru-RU" b="1" dirty="0" smtClean="0"/>
              <a:t>аптечка</a:t>
            </a:r>
            <a:r>
              <a:rPr lang="ru-RU" dirty="0" smtClean="0"/>
              <a:t> должна содержаться в порядке. Для нее лучше всего подойдет специальная вместительная коробочка, в которой перевязочные материалы и лекарства должны быть сложены так, чтобы они не выпадали, когда ее открывают. Лекарства и перевязочные материалы в аптечке можно разложить по отделениям, чтобы их можно было легко взять и воспользоваться ими.</a:t>
            </a:r>
          </a:p>
          <a:p>
            <a:endParaRPr lang="ru-RU" dirty="0"/>
          </a:p>
        </p:txBody>
      </p:sp>
      <p:pic>
        <p:nvPicPr>
          <p:cNvPr id="11266" name="Picture 2" descr="C:\Documents and Settings\Александр\Рабочий стол\химия\i (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643050" cy="1643050"/>
          </a:xfrm>
          <a:prstGeom prst="rect">
            <a:avLst/>
          </a:prstGeom>
          <a:noFill/>
        </p:spPr>
      </p:pic>
      <p:pic>
        <p:nvPicPr>
          <p:cNvPr id="11267" name="Picture 3" descr="C:\Documents and Settings\Александр\Рабочий стол\химия\i (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76" y="0"/>
            <a:ext cx="3143224" cy="1571612"/>
          </a:xfrm>
          <a:prstGeom prst="rect">
            <a:avLst/>
          </a:prstGeom>
          <a:noFill/>
        </p:spPr>
      </p:pic>
      <p:pic>
        <p:nvPicPr>
          <p:cNvPr id="11269" name="Picture 5" descr="C:\Documents and Settings\Александр\Рабочий стол\химия\i (35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5132631"/>
            <a:ext cx="1357290" cy="1725369"/>
          </a:xfrm>
          <a:prstGeom prst="rect">
            <a:avLst/>
          </a:prstGeom>
          <a:noFill/>
        </p:spPr>
      </p:pic>
      <p:pic>
        <p:nvPicPr>
          <p:cNvPr id="11270" name="Picture 6" descr="C:\Documents and Settings\Александр\Рабочий стол\химия\i (34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00232" y="0"/>
            <a:ext cx="1500198" cy="151026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    Основные правила приема </a:t>
            </a: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лекарств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90063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  Во избежание рецидива, антибиотики следует принимать до конца курса лечения. Чтобы ускорить выздоровление, не увеличивайте дозу, как многие ошибочно это выполняют - это может спровоцировать отравление. Лекарства для взрослых, даже уменьшив дозу - давать детям нельзя. Если ребенок отказывается принимать лекарства в определенной форме выпуска (таблетки или свечки), попросите лечащего врача выписать другие формы препаратов - для большинства детских медикаментов, есть замена в другой форме.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  Не стоит действовать на свой страх и риск, применяя различные лекарства, - требуется соблюдать указания врача, если не уверены или не поняли - уточнить.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  Прежде, чем измельчать таблетки, посоветуйтесь с лечащим врачом. Таблетки, с оболочкой, устойчивой к желудочному соку измельчать нельзя. Вещества таких таблеток должны освободиться от оболочки только в кишечнике, иначе их разрушит кислота кишечного сока. Измельчать драже, тоже не рекомендуется, так как активные вещества высвободятся преждевременно.</a:t>
            </a:r>
          </a:p>
          <a:p>
            <a:endParaRPr lang="ru-RU" dirty="0"/>
          </a:p>
        </p:txBody>
      </p:sp>
      <p:pic>
        <p:nvPicPr>
          <p:cNvPr id="12290" name="Picture 2" descr="C:\Documents and Settings\Александр\Рабочий стол\химия\i (3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5794"/>
            <a:ext cx="2285984" cy="1214436"/>
          </a:xfrm>
          <a:prstGeom prst="rect">
            <a:avLst/>
          </a:prstGeom>
          <a:noFill/>
        </p:spPr>
      </p:pic>
      <p:pic>
        <p:nvPicPr>
          <p:cNvPr id="12291" name="Picture 3" descr="C:\Documents and Settings\Александр\Рабочий стол\химия\1310304039_aptechka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785795"/>
            <a:ext cx="2643206" cy="1350096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52"/>
            <a:ext cx="9144000" cy="6715148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Вскрывая капсулы, вы рискуете тем, что лекарства не подействуют или появятся побочные эффекты такого лекарства.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 Давать капли рекомендуется с ложки и запивать водой. Фруктовым соком или газированным напитком запивать нельзя, так как кислота этих напитков разрушит активные вещества (к примеру - антибиотики). Залив капли в бутылочку, не получится дать точную дозировку, потому что какая-то часть останется.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  Если ребенка вырвало в первый час после приема лекарств, дайте ему через час еще такую же дозу. Если, после этого, вырвало повторно - необходимо обратиться к врачу.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 Если вовремя забыли дать лекарство - антибиотики (опоздав на 1-2 часа) нужно принять назначенную дозу, другие же лекарства - к следующему назначенному времени приема лекарств. Средства от кашля и боли можно принимать не дожидаясь определенного времени - дайте назначенную дозу.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 Антибиотики с молоком давать нельзя, так как некоторые из них вызывают реакцию с кальцием молока и организм их не усваивает, они становятся бесполезными.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  Смешивать лекарства с пищей можно лишь в том случае, если это разрешено инструкцией по применению. В противном случае, эффективность лекарства снизится.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 С любыми из лекарственных средств, нужно быть осторожным, особенно это относится к детям. Поэтому убирать лекарства в домашней аптечке нужно надежнее и в места, недоступные детям.</a:t>
            </a:r>
            <a:endParaRPr lang="ru-RU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Вопросики…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такое домашняя аптечка?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(</a:t>
            </a:r>
            <a:r>
              <a:rPr lang="ru-RU" dirty="0" smtClean="0"/>
              <a:t>набор лекарственных средств, инструментов и приспособлений, предназначенных для оказания первой </a:t>
            </a:r>
            <a:r>
              <a:rPr lang="ru-RU" dirty="0" smtClean="0"/>
              <a:t>помощи)</a:t>
            </a:r>
            <a:endParaRPr lang="ru-RU" dirty="0"/>
          </a:p>
        </p:txBody>
      </p:sp>
      <p:pic>
        <p:nvPicPr>
          <p:cNvPr id="13314" name="Picture 2" descr="C:\Documents and Settings\Александр\Рабочий стол\химия\images111111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0"/>
            <a:ext cx="2285984" cy="22193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не рекомендуется делать при </a:t>
            </a:r>
          </a:p>
          <a:p>
            <a:pPr>
              <a:buNone/>
            </a:pPr>
            <a:r>
              <a:rPr lang="ru-RU" dirty="0" smtClean="0"/>
              <a:t>п</a:t>
            </a:r>
            <a:r>
              <a:rPr lang="ru-RU" dirty="0" smtClean="0"/>
              <a:t>окупке лекарственных препаратов?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(покупать лекарственные препараты с запасом)</a:t>
            </a:r>
            <a:endParaRPr lang="ru-RU" dirty="0"/>
          </a:p>
        </p:txBody>
      </p:sp>
      <p:pic>
        <p:nvPicPr>
          <p:cNvPr id="4" name="Picture 2" descr="C:\Documents and Settings\Александр\Рабочий стол\химия\images111111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0"/>
            <a:ext cx="2285984" cy="22193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 чего зависит содержание </a:t>
            </a:r>
          </a:p>
          <a:p>
            <a:pPr>
              <a:buNone/>
            </a:pPr>
            <a:r>
              <a:rPr lang="ru-RU" dirty="0" smtClean="0"/>
              <a:t>домашней аптечки?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(от возраста, от хронических заболеваний и т.д.)</a:t>
            </a:r>
            <a:endParaRPr lang="ru-RU" dirty="0"/>
          </a:p>
        </p:txBody>
      </p:sp>
      <p:pic>
        <p:nvPicPr>
          <p:cNvPr id="4" name="Picture 2" descr="C:\Documents and Settings\Александр\Рабочий стол\химия\images111111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0"/>
            <a:ext cx="2285984" cy="22193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Самые распространенные </a:t>
            </a:r>
            <a:r>
              <a:rPr lang="ru-RU" dirty="0" err="1" smtClean="0"/>
              <a:t>лечеб</a:t>
            </a:r>
            <a:r>
              <a:rPr lang="ru-RU" dirty="0" smtClean="0"/>
              <a:t>-</a:t>
            </a:r>
          </a:p>
          <a:p>
            <a:pPr>
              <a:buNone/>
            </a:pPr>
            <a:r>
              <a:rPr lang="ru-RU" dirty="0" err="1" smtClean="0"/>
              <a:t>н</a:t>
            </a:r>
            <a:r>
              <a:rPr lang="ru-RU" dirty="0" err="1" smtClean="0"/>
              <a:t>ые</a:t>
            </a:r>
            <a:r>
              <a:rPr lang="ru-RU" dirty="0" smtClean="0"/>
              <a:t> средства при простуде?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(</a:t>
            </a:r>
            <a:r>
              <a:rPr lang="ru-RU" dirty="0" smtClean="0"/>
              <a:t>чай из цветков липы, аэрозоль для носа, лекарства от болей в горле, </a:t>
            </a:r>
            <a:r>
              <a:rPr lang="ru-RU" dirty="0" smtClean="0"/>
              <a:t>ингаляции)</a:t>
            </a:r>
            <a:endParaRPr lang="ru-RU" dirty="0"/>
          </a:p>
        </p:txBody>
      </p:sp>
      <p:pic>
        <p:nvPicPr>
          <p:cNvPr id="4" name="Picture 2" descr="C:\Documents and Settings\Александр\Рабочий стол\химия\images111111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0"/>
            <a:ext cx="2285984" cy="22193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Первый помощник при диареи?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(активированный уголь) </a:t>
            </a:r>
            <a:endParaRPr lang="ru-RU" dirty="0"/>
          </a:p>
        </p:txBody>
      </p:sp>
      <p:pic>
        <p:nvPicPr>
          <p:cNvPr id="4" name="Picture 2" descr="C:\Documents and Settings\Александр\Рабочий стол\химия\images111111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0"/>
            <a:ext cx="2285984" cy="22193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    Домашняя </a:t>
            </a:r>
            <a:r>
              <a:rPr lang="ru-RU" b="1" dirty="0" smtClean="0"/>
              <a:t>аптечка</a:t>
            </a:r>
            <a:r>
              <a:rPr lang="ru-RU" dirty="0" smtClean="0"/>
              <a:t> — </a:t>
            </a:r>
            <a:r>
              <a:rPr lang="ru-RU" dirty="0" smtClean="0"/>
              <a:t>аптечка , </a:t>
            </a:r>
            <a:r>
              <a:rPr lang="ru-RU" dirty="0" smtClean="0"/>
              <a:t>т.е. набор </a:t>
            </a:r>
            <a:r>
              <a:rPr lang="ru-RU" dirty="0" smtClean="0"/>
              <a:t>лекарственных средств, </a:t>
            </a:r>
            <a:r>
              <a:rPr lang="ru-RU" dirty="0" smtClean="0"/>
              <a:t>инструментов и приспособлений, предназначенных для </a:t>
            </a:r>
            <a:r>
              <a:rPr lang="ru-RU" dirty="0" smtClean="0"/>
              <a:t>оказания первой помощи</a:t>
            </a:r>
            <a:r>
              <a:rPr lang="ru-RU" dirty="0" smtClean="0"/>
              <a:t> и медикаментозной помощи в порядке само- и взаимопомощи членами одной семьи в домашних условиях.</a:t>
            </a:r>
          </a:p>
          <a:p>
            <a:endParaRPr lang="ru-RU" dirty="0"/>
          </a:p>
        </p:txBody>
      </p:sp>
      <p:pic>
        <p:nvPicPr>
          <p:cNvPr id="2050" name="Picture 2" descr="C:\Documents and Settings\Александр\Рабочий стол\химия\i (2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143108" cy="183695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051" name="Picture 3" descr="C:\Documents and Settings\Александр\Рабочий стол\химия\i (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-1"/>
            <a:ext cx="2000233" cy="1935709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052" name="Picture 4" descr="C:\Documents and Settings\Александр\Рабочий стол\химия\89e68d793b24d7bd24e33d68d7d7bd9e_6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982767"/>
            <a:ext cx="2143108" cy="1875233"/>
          </a:xfrm>
          <a:prstGeom prst="rect">
            <a:avLst/>
          </a:prstGeom>
          <a:noFill/>
        </p:spPr>
      </p:pic>
      <p:pic>
        <p:nvPicPr>
          <p:cNvPr id="2053" name="Picture 5" descr="C:\Documents and Settings\Александр\Рабочий стол\химия\i (1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15272" y="5000636"/>
            <a:ext cx="1428728" cy="18573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Для каких двух основных случаев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</a:t>
            </a:r>
            <a:r>
              <a:rPr lang="ru-RU" dirty="0" smtClean="0"/>
              <a:t>редназначены перевязочные </a:t>
            </a:r>
            <a:r>
              <a:rPr lang="ru-RU" dirty="0" smtClean="0"/>
              <a:t>материалы, хранящиеся в домашней </a:t>
            </a:r>
            <a:r>
              <a:rPr lang="ru-RU" dirty="0" smtClean="0"/>
              <a:t>аптечке?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(</a:t>
            </a:r>
            <a:r>
              <a:rPr lang="ru-RU" dirty="0" smtClean="0"/>
              <a:t>для применения при незначительных повреждениях, когда можно обойтись без помощи врача или </a:t>
            </a:r>
            <a:r>
              <a:rPr lang="ru-RU" dirty="0" smtClean="0"/>
              <a:t>фельдшера; использование  </a:t>
            </a:r>
            <a:r>
              <a:rPr lang="ru-RU" dirty="0" smtClean="0"/>
              <a:t>в случае серьезных повреждений, но </a:t>
            </a:r>
            <a:r>
              <a:rPr lang="ru-RU" dirty="0" smtClean="0"/>
              <a:t>только </a:t>
            </a:r>
            <a:r>
              <a:rPr lang="ru-RU" dirty="0" smtClean="0"/>
              <a:t>до прибытия врача или </a:t>
            </a:r>
            <a:r>
              <a:rPr lang="ru-RU" dirty="0" smtClean="0"/>
              <a:t>фельдшера)</a:t>
            </a:r>
            <a:endParaRPr lang="ru-RU" dirty="0"/>
          </a:p>
        </p:txBody>
      </p:sp>
      <p:pic>
        <p:nvPicPr>
          <p:cNvPr id="4" name="Picture 2" descr="C:\Documents and Settings\Александр\Рабочий стол\химия\images111111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0"/>
            <a:ext cx="2285984" cy="22193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каком месте надо хранить </a:t>
            </a:r>
          </a:p>
          <a:p>
            <a:pPr>
              <a:buNone/>
            </a:pPr>
            <a:r>
              <a:rPr lang="ru-RU" dirty="0" smtClean="0"/>
              <a:t>д</a:t>
            </a:r>
            <a:r>
              <a:rPr lang="ru-RU" dirty="0" smtClean="0"/>
              <a:t>омашнюю аптечку?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(место </a:t>
            </a:r>
            <a:r>
              <a:rPr lang="ru-RU" dirty="0" smtClean="0"/>
              <a:t>должно быть сухим, чистым, прохладным, легко </a:t>
            </a:r>
            <a:r>
              <a:rPr lang="ru-RU" dirty="0" smtClean="0"/>
              <a:t>доступным)</a:t>
            </a:r>
            <a:endParaRPr lang="ru-RU" dirty="0"/>
          </a:p>
        </p:txBody>
      </p:sp>
      <p:pic>
        <p:nvPicPr>
          <p:cNvPr id="4" name="Picture 2" descr="C:\Documents and Settings\Александр\Рабочий стол\химия\images111111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0"/>
            <a:ext cx="2285984" cy="22193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857496"/>
            <a:ext cx="820602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 за внимание…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4338" name="Picture 2" descr="C:\Documents and Settings\Александр\Рабочий стол\химия\med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3714744" cy="2584343"/>
          </a:xfrm>
          <a:prstGeom prst="rect">
            <a:avLst/>
          </a:prstGeom>
          <a:noFill/>
          <a:effectLst>
            <a:softEdge rad="127000"/>
          </a:effectLst>
          <a:scene3d>
            <a:camera prst="perspectiveContrastingRightFacing"/>
            <a:lightRig rig="threePt" dir="t"/>
          </a:scene3d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Зачем </a:t>
            </a:r>
            <a: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нужна домашняя аптечка?</a:t>
            </a: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ctr">
              <a:buFont typeface="Wingdings" pitchFamily="2" charset="2"/>
              <a:buChar char="q"/>
            </a:pPr>
            <a:r>
              <a:rPr lang="ru-RU" b="1" dirty="0" smtClean="0"/>
              <a:t>Домашняя аптечка</a:t>
            </a:r>
            <a:r>
              <a:rPr lang="ru-RU" dirty="0" smtClean="0"/>
              <a:t> будет полезна лишь в том случае, если, помимо перевязочных материалов, в ней будут лекарственные препараты, применяемые в экстренных случаях. Аптечку следует хранить в прохладном, недоступном для детей месте. Важно также, чтобы на каждой коробочке была этикетка с названием и сроком годности содержимого.</a:t>
            </a:r>
          </a:p>
          <a:p>
            <a:pPr algn="ctr">
              <a:buFont typeface="Wingdings" pitchFamily="2" charset="2"/>
              <a:buChar char="q"/>
            </a:pPr>
            <a:r>
              <a:rPr lang="ru-RU" dirty="0" smtClean="0"/>
              <a:t>Рекомендуется покупать лишь необходимое количество лекарственных препаратов, не делая запасов, так как длительное хранение приводит к различным химическим изменениям в них.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l"/>
            <a:r>
              <a:rPr lang="ru-RU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Как </a:t>
            </a:r>
            <a:r>
              <a:rPr lang="ru-RU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составить домашнюю аптечку?</a:t>
            </a:r>
            <a:endParaRPr lang="ru-RU" sz="3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/>
              <a:t>    Содержание </a:t>
            </a:r>
            <a:r>
              <a:rPr lang="ru-RU" b="1" dirty="0" smtClean="0"/>
              <a:t>домашней аптечки</a:t>
            </a:r>
            <a:r>
              <a:rPr lang="ru-RU" dirty="0" smtClean="0"/>
              <a:t> во многом зависит от того, какого возраста люди ею пользуются, какими хроническими заболеваниями они страдают и т.д. Дома очень удобно иметь готовый набор по оказанию первой помощи. Не следует полагать, что нижеуказанные рекомендации являются единственно правильными</a:t>
            </a:r>
            <a:r>
              <a:rPr lang="ru-RU" dirty="0" smtClean="0"/>
              <a:t>. Необходимо посоветоваться </a:t>
            </a:r>
            <a:r>
              <a:rPr lang="ru-RU" dirty="0" smtClean="0"/>
              <a:t>с семейным врачом.</a:t>
            </a:r>
          </a:p>
          <a:p>
            <a:endParaRPr lang="ru-RU" dirty="0"/>
          </a:p>
        </p:txBody>
      </p:sp>
      <p:pic>
        <p:nvPicPr>
          <p:cNvPr id="3074" name="Picture 2" descr="C:\Documents and Settings\Александр\Рабочий стол\химия\med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0"/>
            <a:ext cx="2071670" cy="207167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Состав…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8543956" cy="5429288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/>
              <a:t>Снотворные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С давних пор известно успокаивающее действие валерианы, мелиссы и хмеля. Их употребляют в виде чая, капель или таблеток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b="1" dirty="0" smtClean="0"/>
              <a:t>Чувство беспокойства, повышенная нервная возбудимость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Показано употребление препаратов валерианы, а также лекарственных средств, в состав которых входит зверобой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b="1" dirty="0" smtClean="0"/>
              <a:t>Боль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Если у Вас болит голова, то Вам может помочь таблетка от головной боли. Однако болеутоляющие лекарства должен назначать врач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b="1" dirty="0" smtClean="0"/>
              <a:t>Простуда</a:t>
            </a:r>
          </a:p>
          <a:p>
            <a:pPr>
              <a:buNone/>
            </a:pPr>
            <a:r>
              <a:rPr lang="ru-RU" dirty="0" smtClean="0"/>
              <a:t>Самые </a:t>
            </a:r>
            <a:r>
              <a:rPr lang="ru-RU" dirty="0" smtClean="0"/>
              <a:t>распространенные лечебные средства - чай из цветков липы, аэрозоль для носа, лекарства от болей в горле, ингаляции. Для профилактики показаны препараты, содержащие полынь, омелу, арнику</a:t>
            </a:r>
            <a:r>
              <a:rPr lang="ru-RU" dirty="0" smtClean="0"/>
              <a:t>.</a:t>
            </a:r>
            <a:endParaRPr lang="ru-RU" dirty="0" smtClean="0"/>
          </a:p>
        </p:txBody>
      </p:sp>
      <p:pic>
        <p:nvPicPr>
          <p:cNvPr id="4098" name="Picture 2" descr="C:\Documents and Settings\Александр\Рабочий стол\химия\i (2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75" y="0"/>
            <a:ext cx="2143125" cy="142875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4100" name="Picture 4" descr="C:\Documents and Settings\Александр\Рабочий стол\химия\i (28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2000232" cy="114298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543956" cy="6143668"/>
          </a:xfrm>
        </p:spPr>
        <p:txBody>
          <a:bodyPr>
            <a:normAutofit fontScale="5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sz="3600" b="1" dirty="0" smtClean="0"/>
              <a:t>Заживление </a:t>
            </a:r>
            <a:r>
              <a:rPr lang="ru-RU" sz="3600" b="1" dirty="0" smtClean="0"/>
              <a:t>ран</a:t>
            </a: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Используются мази и гели с противомикробным действием. Для дезинфекции открытых ран используют растворы перекиси водорода, йода, марганца.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smtClean="0"/>
              <a:t>Вывих, ушиб</a:t>
            </a: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В аптечке обязательно должна быть охлаждающая мазь, способствующая улучшению кровообращения, а также болеутоляющие лекарства.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smtClean="0"/>
              <a:t>Ожоги</a:t>
            </a: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Помогает охлаждающий гель и </a:t>
            </a:r>
            <a:r>
              <a:rPr lang="ru-RU" sz="3600" dirty="0" err="1" smtClean="0"/>
              <a:t>противоожоговые</a:t>
            </a:r>
            <a:r>
              <a:rPr lang="ru-RU" sz="3600" dirty="0" smtClean="0"/>
              <a:t> препараты.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smtClean="0"/>
              <a:t>Диарея (понос)</a:t>
            </a: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Активированный уголь - первый помощник. Всегда держите его в аптечке.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smtClean="0"/>
              <a:t>Запоры</a:t>
            </a: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Здесь понадобятся слабительные. Их подбирает врач.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smtClean="0"/>
              <a:t>Нарушения пищеварения</a:t>
            </a: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Облегчение принесет чай из ромашки или полыни, а также карлсбадская соль.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smtClean="0"/>
              <a:t>Укусы насекомых</a:t>
            </a: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При повышенной чувствительности необходимы противоаллергические препараты.</a:t>
            </a:r>
          </a:p>
          <a:p>
            <a:endParaRPr lang="ru-RU" dirty="0"/>
          </a:p>
        </p:txBody>
      </p:sp>
      <p:pic>
        <p:nvPicPr>
          <p:cNvPr id="5122" name="Picture 2" descr="C:\Documents and Settings\Александр\Рабочий стол\химия\i (1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32874"/>
            <a:ext cx="1785918" cy="1125125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5123" name="Picture 3" descr="C:\Documents and Settings\Александр\Рабочий стол\химия\i (2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5429264"/>
            <a:ext cx="2247878" cy="1428736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5124" name="Picture 4" descr="C:\Documents and Settings\Александр\Рабочий стол\химия\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9019" y="5429264"/>
            <a:ext cx="1904981" cy="1428736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5125" name="Picture 5" descr="C:\Documents and Settings\Александр\Рабочий стол\химия\i (9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5429250"/>
            <a:ext cx="2071702" cy="142875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Внимательное </a:t>
            </a: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чтение инструкции к лекарствам!</a:t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4757758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ru-RU" sz="3100" dirty="0" smtClean="0"/>
              <a:t>После приобретения лекарства обязательно ознакомьтесь с инструкцией. Если Вы что-то не поняли, то обратитесь к своему семейному врачу или аптекарю. Очень важно знать о действии препарата и о противопоказаниях к его применению.</a:t>
            </a:r>
          </a:p>
          <a:p>
            <a:pPr>
              <a:buFont typeface="Wingdings" pitchFamily="2" charset="2"/>
              <a:buChar char="q"/>
            </a:pPr>
            <a:r>
              <a:rPr lang="ru-RU" sz="3100" dirty="0" smtClean="0"/>
              <a:t>Длительное применение аэрозоля для носа может повредить слизистую оболочку носа. Некоторые лекарственные препараты после вскрытия нужно использовать в кратчайший срок (например, глазные капли). Это всегда указано в инструкции.</a:t>
            </a:r>
          </a:p>
          <a:p>
            <a:pPr>
              <a:buFont typeface="Wingdings" pitchFamily="2" charset="2"/>
              <a:buChar char="q"/>
            </a:pPr>
            <a:r>
              <a:rPr lang="ru-RU" sz="3100" dirty="0" smtClean="0"/>
              <a:t>Проверяйте срок годности препаратов, указанный на упаковке. Лекарства для употребления внутрь следует хранить отдельно от применяемых наружно. Не используйте препараты с истекшим сроком годности.</a:t>
            </a:r>
          </a:p>
          <a:p>
            <a:endParaRPr lang="ru-RU" dirty="0"/>
          </a:p>
        </p:txBody>
      </p:sp>
      <p:pic>
        <p:nvPicPr>
          <p:cNvPr id="6146" name="Picture 2" descr="C:\Documents and Settings\Александр\Рабочий стол\химия\i (2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98139" y="0"/>
            <a:ext cx="1245861" cy="221455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обязательно должны быть в составе домашней аптечки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>
              <a:buFont typeface="Wingdings" pitchFamily="2" charset="2"/>
              <a:buChar char="ü"/>
            </a:pPr>
            <a:r>
              <a:rPr lang="ru-RU" dirty="0" smtClean="0"/>
              <a:t>Боль, беспокойство, бессонница: снотворные; обезболивающие; седативные лекарства.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Инфекционные заболевания: жаропонижающие, капли для носа.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Кожа, мышцы, опорно-двигательный аппарат: средства, заживляющие раны, а также </a:t>
            </a:r>
            <a:r>
              <a:rPr lang="ru-RU" dirty="0" err="1" smtClean="0"/>
              <a:t>противоожоговые</a:t>
            </a:r>
            <a:r>
              <a:rPr lang="ru-RU" dirty="0" smtClean="0"/>
              <a:t> лекарственные препараты.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Пищеварение: отболи в желудке, поноса, слабительные.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Другие: глазные капли; </a:t>
            </a:r>
            <a:r>
              <a:rPr lang="ru-RU" dirty="0" err="1" smtClean="0"/>
              <a:t>сердечно-сосудистие</a:t>
            </a:r>
            <a:r>
              <a:rPr lang="ru-RU" dirty="0" smtClean="0"/>
              <a:t> средства.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Перевязочные материалы</a:t>
            </a:r>
          </a:p>
          <a:p>
            <a:endParaRPr lang="ru-RU" dirty="0"/>
          </a:p>
        </p:txBody>
      </p:sp>
      <p:pic>
        <p:nvPicPr>
          <p:cNvPr id="7170" name="Picture 2" descr="C:\Documents and Settings\Александр\Рабочий стол\химия\i (19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207" y="5072074"/>
            <a:ext cx="3071793" cy="1785926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7171" name="Picture 3" descr="C:\Documents and Settings\Александр\Рабочий стол\химия\i (1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51502" y="2857496"/>
            <a:ext cx="1692498" cy="2000242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7172" name="Picture 4" descr="C:\Documents and Settings\Александр\Рабочий стол\химия\i (1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5151074"/>
            <a:ext cx="1285884" cy="1706926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7173" name="Picture 5" descr="C:\Documents and Settings\Александр\Рабочий стол\химия\i (29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142984" cy="114298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Для чего необходимы перевязочные материалы?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Перевязочные материалы</a:t>
            </a:r>
            <a:r>
              <a:rPr lang="ru-RU" sz="2400" dirty="0" smtClean="0"/>
              <a:t>, хранящиеся в домашней аптечке, должны быть предназначены только для двух основных </a:t>
            </a:r>
            <a:r>
              <a:rPr lang="ru-RU" sz="2400" dirty="0" smtClean="0"/>
              <a:t>случаев</a:t>
            </a:r>
            <a:r>
              <a:rPr lang="ru-RU" sz="2400" dirty="0" smtClean="0"/>
              <a:t>:</a:t>
            </a:r>
            <a:endParaRPr lang="ru-RU" sz="2400" dirty="0" smtClean="0"/>
          </a:p>
          <a:p>
            <a:pPr marL="457200" indent="-457200">
              <a:buFont typeface="+mj-lt"/>
              <a:buAutoNum type="arabicParenR"/>
            </a:pPr>
            <a:r>
              <a:rPr lang="ru-RU" sz="2400" dirty="0" smtClean="0"/>
              <a:t>Во-первых, для применения при незначительных повреждениях, когда можно обойтись без помощи врача или фельдшера</a:t>
            </a:r>
            <a:r>
              <a:rPr lang="ru-RU" sz="2400" dirty="0" smtClean="0"/>
              <a:t>.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400" dirty="0" smtClean="0"/>
              <a:t>Во-вторых, важно, чтобы перевязочные материалы по оказанию первой помощи можно было использовать и в случае серьезных повреждений, но временно, только до прибытия врача или фельдшера.</a:t>
            </a:r>
            <a:endParaRPr lang="ru-RU" sz="2400" dirty="0"/>
          </a:p>
        </p:txBody>
      </p:sp>
      <p:pic>
        <p:nvPicPr>
          <p:cNvPr id="8194" name="Picture 2" descr="C:\Documents and Settings\Александр\Рабочий стол\химия\i (2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357826"/>
            <a:ext cx="1643042" cy="1500174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8195" name="Picture 3" descr="C:\Documents and Settings\Александр\Рабочий стол\химия\i (2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074" y="5072074"/>
            <a:ext cx="1785926" cy="1785926"/>
          </a:xfrm>
          <a:prstGeom prst="rect">
            <a:avLst/>
          </a:prstGeom>
          <a:noFill/>
        </p:spPr>
      </p:pic>
      <p:pic>
        <p:nvPicPr>
          <p:cNvPr id="8196" name="Picture 4" descr="C:\Documents and Settings\Александр\Рабочий стол\химия\i (23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5429250"/>
            <a:ext cx="2000264" cy="14287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828</Words>
  <PresentationFormat>Экран (4:3)</PresentationFormat>
  <Paragraphs>111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 Зачем нужна домашняя аптечка? </vt:lpstr>
      <vt:lpstr>Как составить домашнюю аптечку?</vt:lpstr>
      <vt:lpstr>Состав…</vt:lpstr>
      <vt:lpstr>Слайд 6</vt:lpstr>
      <vt:lpstr> Внимательное чтение инструкции к лекарствам! </vt:lpstr>
      <vt:lpstr>обязательно должны быть в составе домашней аптечки</vt:lpstr>
      <vt:lpstr>Для чего необходимы перевязочные материалы?</vt:lpstr>
      <vt:lpstr> Основные материалы, используемые для перевязки </vt:lpstr>
      <vt:lpstr>Где хранить перевязочные материалы?</vt:lpstr>
      <vt:lpstr>Слайд 12</vt:lpstr>
      <vt:lpstr>    Основные правила приема лекарств</vt:lpstr>
      <vt:lpstr>Слайд 14</vt:lpstr>
      <vt:lpstr>Вопросики…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Александр</cp:lastModifiedBy>
  <cp:revision>15</cp:revision>
  <dcterms:modified xsi:type="dcterms:W3CDTF">2013-04-14T19:16:27Z</dcterms:modified>
</cp:coreProperties>
</file>