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2" r:id="rId2"/>
    <p:sldId id="277" r:id="rId3"/>
    <p:sldId id="278" r:id="rId4"/>
    <p:sldId id="258" r:id="rId5"/>
    <p:sldId id="256" r:id="rId6"/>
    <p:sldId id="257" r:id="rId7"/>
    <p:sldId id="281" r:id="rId8"/>
    <p:sldId id="276" r:id="rId9"/>
    <p:sldId id="280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75A35-1304-43A3-B394-9FD3F0558196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17D35-038A-4E79-AA3D-41999E6955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75A35-1304-43A3-B394-9FD3F0558196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17D35-038A-4E79-AA3D-41999E6955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75A35-1304-43A3-B394-9FD3F0558196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17D35-038A-4E79-AA3D-41999E6955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75A35-1304-43A3-B394-9FD3F0558196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17D35-038A-4E79-AA3D-41999E6955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75A35-1304-43A3-B394-9FD3F0558196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17D35-038A-4E79-AA3D-41999E6955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75A35-1304-43A3-B394-9FD3F0558196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17D35-038A-4E79-AA3D-41999E6955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75A35-1304-43A3-B394-9FD3F0558196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17D35-038A-4E79-AA3D-41999E6955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75A35-1304-43A3-B394-9FD3F0558196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17D35-038A-4E79-AA3D-41999E6955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75A35-1304-43A3-B394-9FD3F0558196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17D35-038A-4E79-AA3D-41999E6955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75A35-1304-43A3-B394-9FD3F0558196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17D35-038A-4E79-AA3D-41999E6955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75A35-1304-43A3-B394-9FD3F0558196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17D35-038A-4E79-AA3D-41999E6955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175A35-1304-43A3-B394-9FD3F0558196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917D35-038A-4E79-AA3D-41999E6955B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png"/><Relationship Id="rId7" Type="http://schemas.openxmlformats.org/officeDocument/2006/relationships/image" Target="../media/image15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3;&#1072;&#1090;&#1072;&#1096;&#1072;\Desktop\&#1084;&#1091;&#1079;&#1099;&#1082;&#1072;%20&#1082;%20&#1087;&#1088;&#1077;&#1079;&#1077;&#1085;&#1090;&#1072;&#1094;&#1080;&#1103;&#1084;\vol_2\20.Running%20In%20The%20City%20(D.%20Marouani).mp3" TargetMode="External"/><Relationship Id="rId6" Type="http://schemas.openxmlformats.org/officeDocument/2006/relationships/image" Target="../media/image14.jpeg"/><Relationship Id="rId11" Type="http://schemas.openxmlformats.org/officeDocument/2006/relationships/image" Target="../media/image19.jpeg"/><Relationship Id="rId5" Type="http://schemas.openxmlformats.org/officeDocument/2006/relationships/image" Target="../media/image13.jpeg"/><Relationship Id="rId10" Type="http://schemas.openxmlformats.org/officeDocument/2006/relationships/image" Target="../media/image18.jpeg"/><Relationship Id="rId4" Type="http://schemas.openxmlformats.org/officeDocument/2006/relationships/image" Target="../media/image12.jpeg"/><Relationship Id="rId9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35696" y="2060848"/>
            <a:ext cx="6408712" cy="101566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8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</a:t>
            </a:r>
            <a:r>
              <a:rPr lang="ru-RU" sz="60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Урок биологии </a:t>
            </a:r>
            <a:endParaRPr lang="ru-RU" sz="6000" b="1" dirty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772816"/>
            <a:ext cx="1215974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Тест: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512" y="2276872"/>
            <a:ext cx="8668603" cy="430887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/>
              <a:t>1.Курят ли ваши друзья?  Да;  Нет.</a:t>
            </a:r>
          </a:p>
          <a:p>
            <a:r>
              <a:rPr lang="ru-RU" sz="3200" b="1" dirty="0" smtClean="0"/>
              <a:t> 2.Пробовали ли вы курить хоть один раз?</a:t>
            </a:r>
          </a:p>
          <a:p>
            <a:r>
              <a:rPr lang="ru-RU" sz="3200" b="1" dirty="0" smtClean="0"/>
              <a:t>     Да; Нет.</a:t>
            </a:r>
          </a:p>
          <a:p>
            <a:r>
              <a:rPr lang="ru-RU" sz="3200" b="1" dirty="0" smtClean="0"/>
              <a:t> 3.Курите ли вы?  Да; Нет.</a:t>
            </a:r>
          </a:p>
          <a:p>
            <a:r>
              <a:rPr lang="ru-RU" sz="3200" b="1" dirty="0" smtClean="0"/>
              <a:t> 4.Курят ли ваши родители, родственники?  Да;</a:t>
            </a:r>
          </a:p>
          <a:p>
            <a:r>
              <a:rPr lang="ru-RU" sz="3200" b="1" dirty="0" smtClean="0"/>
              <a:t>     Нет.</a:t>
            </a:r>
          </a:p>
          <a:p>
            <a:r>
              <a:rPr lang="ru-RU" sz="3200" b="1" dirty="0" smtClean="0"/>
              <a:t>  5.Есть ли среди ваших знакомых  умершие от рака легких? Да; Нет</a:t>
            </a:r>
            <a:r>
              <a:rPr lang="ru-RU" dirty="0" smtClean="0"/>
              <a:t>. 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259632" y="0"/>
            <a:ext cx="7200800" cy="138499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Тема: «Влияние никотина на организм человека.  Газообмен в легких и тканях».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3" grpId="0" animBg="1"/>
      <p:bldP spid="3" grpId="1" animBg="1"/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1680" y="260648"/>
            <a:ext cx="6011207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Газообмен  в легких и тканях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7" name="Picture 4" descr="U25_04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47800"/>
            <a:ext cx="448945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Рисунок1"/>
          <p:cNvPicPr>
            <a:picLocks noChangeAspect="1" noChangeArrowheads="1"/>
          </p:cNvPicPr>
          <p:nvPr/>
        </p:nvPicPr>
        <p:blipFill>
          <a:blip r:embed="rId3" cstate="print">
            <a:lum bright="-6000" contrast="14000"/>
          </a:blip>
          <a:srcRect/>
          <a:stretch>
            <a:fillRect/>
          </a:stretch>
        </p:blipFill>
        <p:spPr bwMode="auto">
          <a:xfrm>
            <a:off x="5436096" y="1916832"/>
            <a:ext cx="3516313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79512" y="980728"/>
            <a:ext cx="32414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Газообмен в легких</a:t>
            </a:r>
            <a:endParaRPr lang="ru-RU" sz="28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580112" y="1052736"/>
            <a:ext cx="32320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Газообмен в тканях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619672" y="188640"/>
            <a:ext cx="5472608" cy="64807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3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Органы дыхания</a:t>
            </a:r>
            <a:r>
              <a:rPr lang="ru-RU" sz="3000" dirty="0" smtClean="0"/>
              <a:t/>
            </a:r>
            <a:br>
              <a:rPr lang="ru-RU" sz="3000" dirty="0" smtClean="0"/>
            </a:br>
            <a:endParaRPr lang="ru-RU" sz="30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395536" y="980728"/>
            <a:ext cx="3286125" cy="2160240"/>
          </a:xfrm>
        </p:spPr>
        <p:txBody>
          <a:bodyPr>
            <a:normAutofit/>
          </a:bodyPr>
          <a:lstStyle/>
          <a:p>
            <a:endParaRPr lang="ru-RU" dirty="0"/>
          </a:p>
          <a:p>
            <a:pPr>
              <a:buNone/>
            </a:pPr>
            <a:r>
              <a:rPr lang="ru-RU" sz="2400" b="1" dirty="0" smtClean="0"/>
              <a:t>     </a:t>
            </a:r>
            <a:endParaRPr lang="ru-RU" sz="2400" b="1" dirty="0"/>
          </a:p>
        </p:txBody>
      </p:sp>
      <p:pic>
        <p:nvPicPr>
          <p:cNvPr id="6" name="Picture 6" descr="легкие курильщика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276872"/>
            <a:ext cx="3888432" cy="4321274"/>
          </a:xfrm>
          <a:prstGeom prst="rect">
            <a:avLst/>
          </a:prstGeom>
          <a:noFill/>
        </p:spPr>
      </p:pic>
      <p:pic>
        <p:nvPicPr>
          <p:cNvPr id="8" name="Рисунок 7" descr="untitledол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96666" y="1052736"/>
            <a:ext cx="4252432" cy="525658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10" name="TextBox 9"/>
          <p:cNvSpPr txBox="1"/>
          <p:nvPr/>
        </p:nvSpPr>
        <p:spPr>
          <a:xfrm>
            <a:off x="179512" y="692696"/>
            <a:ext cx="2232248" cy="72008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Болезни: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9512" y="1700808"/>
            <a:ext cx="2808312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3200" b="1" cap="all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   Рак легких</a:t>
            </a:r>
            <a:endParaRPr lang="ru-RU" sz="3200" b="1" cap="all" dirty="0">
              <a:ln/>
              <a:solidFill>
                <a:srgbClr val="00206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12" name="Рисунок 11" descr="imgpreviewапр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5536" y="2276872"/>
            <a:ext cx="3847158" cy="4248472"/>
          </a:xfrm>
          <a:prstGeom prst="rect">
            <a:avLst/>
          </a:prstGeom>
        </p:spPr>
      </p:pic>
      <p:pic>
        <p:nvPicPr>
          <p:cNvPr id="13" name="Рисунок 12" descr="imgpreviewит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3528" y="2276872"/>
            <a:ext cx="3816424" cy="43204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611559" y="1772816"/>
            <a:ext cx="2808313" cy="4013622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8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Инсульт </a:t>
            </a:r>
            <a:r>
              <a:rPr lang="ru-RU" sz="28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возникает тогда, когда кровеносный сосуд, доставляющий в головной мозг кислород, закупоривается тромбом или другими частицами. </a:t>
            </a:r>
          </a:p>
        </p:txBody>
      </p:sp>
      <p:pic>
        <p:nvPicPr>
          <p:cNvPr id="8" name="Рисунок 7" descr="http://www.no-smoking.ru/idb/inhtml/1/nsm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2" y="1214422"/>
            <a:ext cx="4286280" cy="392909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6" name="Прямоугольник 5"/>
          <p:cNvSpPr/>
          <p:nvPr/>
        </p:nvSpPr>
        <p:spPr>
          <a:xfrm>
            <a:off x="2555776" y="188640"/>
            <a:ext cx="3264035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Нервная система</a:t>
            </a:r>
            <a:endParaRPr lang="ru-RU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251520" y="476672"/>
            <a:ext cx="219085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Болезни:</a:t>
            </a:r>
          </a:p>
          <a:p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 idx="4294967295"/>
          </p:nvPr>
        </p:nvSpPr>
        <p:spPr>
          <a:xfrm>
            <a:off x="0" y="273050"/>
            <a:ext cx="3008313" cy="116205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Содержимое 3" descr="http://www.no-smoking.ru/idb/inhtml/1/nsm2.jpg"/>
          <p:cNvPicPr>
            <a:picLocks noGrp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23528" y="1196752"/>
            <a:ext cx="2952328" cy="288032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9" name="Текст 8"/>
          <p:cNvSpPr>
            <a:spLocks noGrp="1"/>
          </p:cNvSpPr>
          <p:nvPr>
            <p:ph type="body" sz="half" idx="4294967295"/>
          </p:nvPr>
        </p:nvSpPr>
        <p:spPr>
          <a:xfrm>
            <a:off x="0" y="3789041"/>
            <a:ext cx="3816424" cy="2520280"/>
          </a:xfrm>
        </p:spPr>
        <p:txBody>
          <a:bodyPr>
            <a:normAutofit fontScale="92500" lnSpcReduction="2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buNone/>
            </a:pPr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</a:t>
            </a:r>
          </a:p>
          <a:p>
            <a:pPr>
              <a:buNone/>
            </a:pPr>
            <a:endParaRPr lang="ru-RU" sz="2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>
              <a:buNone/>
            </a:pPr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</a:t>
            </a:r>
            <a:r>
              <a:rPr lang="ru-RU" sz="30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Курение </a:t>
            </a:r>
            <a:r>
              <a:rPr lang="ru-RU" sz="30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— основная причина поражения </a:t>
            </a:r>
            <a:r>
              <a:rPr lang="ru-RU" sz="30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артерий</a:t>
            </a:r>
            <a:r>
              <a:rPr lang="ru-RU" sz="30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 что может приводить к инфаркту </a:t>
            </a:r>
            <a:r>
              <a:rPr lang="ru-RU" sz="30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миокарда.</a:t>
            </a:r>
            <a:endParaRPr lang="ru-RU" sz="3000" b="1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5536" y="260648"/>
            <a:ext cx="8352928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Органы пищеварительной и кровеносной системы                         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3275856" y="1268760"/>
            <a:ext cx="19881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Болезни:</a:t>
            </a:r>
          </a:p>
        </p:txBody>
      </p:sp>
      <p:pic>
        <p:nvPicPr>
          <p:cNvPr id="7" name="Содержимое 4" descr="http://www.no-smoking.ru/idb/inhtml/1/nsm5.jp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1268760"/>
            <a:ext cx="2880320" cy="280831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10" name="TextBox 9"/>
          <p:cNvSpPr txBox="1"/>
          <p:nvPr/>
        </p:nvSpPr>
        <p:spPr>
          <a:xfrm>
            <a:off x="4572001" y="4221088"/>
            <a:ext cx="4572000" cy="267765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8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Курение приводит к раку желудка. Замедляет заживление язв и способствует их повторному возникновению.</a:t>
            </a:r>
            <a:endParaRPr lang="ru-RU" sz="2800" b="1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95736" y="332656"/>
            <a:ext cx="4363887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Динамическая пауза</a:t>
            </a:r>
            <a:endParaRPr lang="ru-RU" sz="3600" b="1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" name="20.Running In The City (D. Marouani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604448" y="260648"/>
            <a:ext cx="304800" cy="304800"/>
          </a:xfrm>
          <a:prstGeom prst="rect">
            <a:avLst/>
          </a:prstGeom>
        </p:spPr>
      </p:pic>
      <p:pic>
        <p:nvPicPr>
          <p:cNvPr id="12" name="Рисунок 11" descr="orange9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1196752"/>
            <a:ext cx="9144000" cy="5661247"/>
          </a:xfrm>
          <a:prstGeom prst="rect">
            <a:avLst/>
          </a:prstGeom>
        </p:spPr>
      </p:pic>
      <p:pic>
        <p:nvPicPr>
          <p:cNvPr id="13" name="Рисунок 12" descr="1e9e2342c5d9t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1196752"/>
            <a:ext cx="9144000" cy="5661248"/>
          </a:xfrm>
          <a:prstGeom prst="rect">
            <a:avLst/>
          </a:prstGeom>
        </p:spPr>
      </p:pic>
      <p:pic>
        <p:nvPicPr>
          <p:cNvPr id="14" name="Рисунок 13" descr="flowers-1-1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980728"/>
            <a:ext cx="9144000" cy="5496272"/>
          </a:xfrm>
          <a:prstGeom prst="rect">
            <a:avLst/>
          </a:prstGeom>
        </p:spPr>
      </p:pic>
      <p:pic>
        <p:nvPicPr>
          <p:cNvPr id="15" name="Рисунок 14" descr="flowers-3-19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980728"/>
            <a:ext cx="9144000" cy="5496271"/>
          </a:xfrm>
          <a:prstGeom prst="rect">
            <a:avLst/>
          </a:prstGeom>
        </p:spPr>
      </p:pic>
      <p:pic>
        <p:nvPicPr>
          <p:cNvPr id="16" name="Рисунок 15" descr="c9be5680b2bet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0" y="980728"/>
            <a:ext cx="9144000" cy="5877272"/>
          </a:xfrm>
          <a:prstGeom prst="rect">
            <a:avLst/>
          </a:prstGeom>
        </p:spPr>
      </p:pic>
      <p:pic>
        <p:nvPicPr>
          <p:cNvPr id="17" name="Рисунок 16" descr="19bb2b3a4bab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0" y="908720"/>
            <a:ext cx="9144000" cy="5949280"/>
          </a:xfrm>
          <a:prstGeom prst="rect">
            <a:avLst/>
          </a:prstGeom>
        </p:spPr>
      </p:pic>
      <p:pic>
        <p:nvPicPr>
          <p:cNvPr id="18" name="Рисунок 17" descr="магнолия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0" y="944724"/>
            <a:ext cx="9144000" cy="5913276"/>
          </a:xfrm>
          <a:prstGeom prst="rect">
            <a:avLst/>
          </a:prstGeom>
        </p:spPr>
      </p:pic>
      <p:pic>
        <p:nvPicPr>
          <p:cNvPr id="19" name="Рисунок 18" descr="1193489094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0" y="908721"/>
            <a:ext cx="9144000" cy="59492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8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3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8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3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9" dur="254392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4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игарета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9E493"/>
              </a:clrFrom>
              <a:clrTo>
                <a:srgbClr val="F9E493">
                  <a:alpha val="0"/>
                </a:srgbClr>
              </a:clrTo>
            </a:clrChange>
            <a:duotone>
              <a:prstClr val="black"/>
              <a:schemeClr val="bg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23528" y="2060848"/>
            <a:ext cx="2507770" cy="1880828"/>
          </a:xfrm>
          <a:prstGeom prst="rect">
            <a:avLst/>
          </a:prstGeom>
        </p:spPr>
      </p:pic>
      <p:sp>
        <p:nvSpPr>
          <p:cNvPr id="3" name="Плюс 2"/>
          <p:cNvSpPr/>
          <p:nvPr/>
        </p:nvSpPr>
        <p:spPr>
          <a:xfrm>
            <a:off x="2987824" y="2780928"/>
            <a:ext cx="914400" cy="91440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4211960" y="2852936"/>
            <a:ext cx="1296144" cy="5847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200" b="1" dirty="0" smtClean="0"/>
              <a:t>HNO</a:t>
            </a:r>
            <a:endParaRPr lang="ru-RU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004048" y="31409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3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923928" y="2204864"/>
            <a:ext cx="1881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Азотная  кислота</a:t>
            </a:r>
            <a:endParaRPr lang="ru-RU" b="1" dirty="0"/>
          </a:p>
        </p:txBody>
      </p:sp>
      <p:sp>
        <p:nvSpPr>
          <p:cNvPr id="7" name="Равно 6"/>
          <p:cNvSpPr/>
          <p:nvPr/>
        </p:nvSpPr>
        <p:spPr>
          <a:xfrm>
            <a:off x="5724128" y="2708920"/>
            <a:ext cx="914400" cy="842392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Блок-схема: магнитный диск 8"/>
          <p:cNvSpPr/>
          <p:nvPr/>
        </p:nvSpPr>
        <p:spPr>
          <a:xfrm>
            <a:off x="7236296" y="1916832"/>
            <a:ext cx="1152128" cy="2016224"/>
          </a:xfrm>
          <a:prstGeom prst="flowChartMagneticDisk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Вытяжка из табака</a:t>
            </a:r>
            <a:endParaRPr lang="ru-RU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259632" y="332656"/>
            <a:ext cx="7070012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Получение вытяжки из табака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/>
      <p:bldP spid="6" grpId="0"/>
      <p:bldP spid="7" grpId="0" animBg="1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67744" y="0"/>
            <a:ext cx="3490251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Лабораторная  работа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980728"/>
            <a:ext cx="3048000" cy="93610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Реактив</a:t>
            </a:r>
            <a:endParaRPr lang="ru-RU" sz="20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048000" y="1916832"/>
            <a:ext cx="3048000" cy="136815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Оранжевое окрашивание, через время черный осадок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096000" y="1916832"/>
            <a:ext cx="3048000" cy="136815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059832" y="980728"/>
            <a:ext cx="3036168" cy="93610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Наблюдаемые явления</a:t>
            </a:r>
            <a:endParaRPr lang="ru-RU" sz="20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096000" y="980728"/>
            <a:ext cx="3048000" cy="93610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Вывод</a:t>
            </a:r>
            <a:endParaRPr lang="ru-RU" sz="20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0" y="1916832"/>
            <a:ext cx="3048000" cy="136815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0" y="3284984"/>
            <a:ext cx="3048000" cy="144016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3048000" y="3284984"/>
            <a:ext cx="3048000" cy="144016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Окрашивание пламени в </a:t>
            </a:r>
            <a:r>
              <a:rPr lang="ru-RU" b="1" dirty="0" err="1" smtClean="0">
                <a:solidFill>
                  <a:schemeClr val="tx1"/>
                </a:solidFill>
              </a:rPr>
              <a:t>карминово</a:t>
            </a:r>
            <a:r>
              <a:rPr lang="ru-RU" b="1" dirty="0" smtClean="0">
                <a:solidFill>
                  <a:schemeClr val="tx1"/>
                </a:solidFill>
              </a:rPr>
              <a:t>- красный  цвет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096000" y="3284984"/>
            <a:ext cx="3048000" cy="144016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Следовательно, в вытяжке есть ионы стронция</a:t>
            </a:r>
            <a:endParaRPr lang="ru-RU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395536" y="1988840"/>
            <a:ext cx="2232248" cy="126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 опыт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Вытяжка из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табака+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KI </a:t>
            </a:r>
            <a:endParaRPr kumimoji="0" lang="en-US" sz="2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323528" y="3356992"/>
            <a:ext cx="2339752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smtClean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ru-RU" sz="28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b="1" smtClean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опыт</a:t>
            </a:r>
            <a:r>
              <a:rPr kumimoji="0" lang="ru-RU" sz="28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Вытяжка из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табака+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</a:t>
            </a:r>
            <a:r>
              <a:rPr kumimoji="0" lang="ru-RU" sz="2000" b="1" i="0" u="none" strike="noStrike" cap="none" normalizeH="0" baseline="-3000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H</a:t>
            </a:r>
            <a:r>
              <a:rPr kumimoji="0" lang="ru-RU" sz="2000" b="1" i="0" u="none" strike="noStrike" cap="none" normalizeH="0" baseline="-3000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5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OH </a:t>
            </a:r>
            <a:endParaRPr kumimoji="0" lang="en-US" sz="2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4725144"/>
            <a:ext cx="9144000" cy="1200329"/>
          </a:xfrm>
          <a:prstGeom prst="rect">
            <a:avLst/>
          </a:prstGeom>
          <a:solidFill>
            <a:srgbClr val="FFC000"/>
          </a:solid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Справка: Иодид калия – качественный реактив на ионы висмута. Результатом реакции является оранжевое окрашивание,</a:t>
            </a:r>
            <a:r>
              <a:rPr kumimoji="0" lang="ru-RU" sz="2400" b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в дальнейшем  выпадает черный осадок.</a:t>
            </a:r>
            <a:endParaRPr kumimoji="0" lang="ru-RU" sz="24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6300192" y="1896507"/>
            <a:ext cx="259228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Следовательно, в вытяжке есть ионы висмута.</a:t>
            </a:r>
            <a:endParaRPr kumimoji="0" lang="ru-RU" sz="20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0" y="5903893"/>
            <a:ext cx="9144000" cy="95410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800" b="1" dirty="0" smtClean="0"/>
              <a:t>Качественной реакцией определения ионов стронция – пламя. Результат - пламя карминово-красного цвета. 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0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9" grpId="0" animBg="1"/>
      <p:bldP spid="21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2950</TotalTime>
  <Words>262</Words>
  <Application>Microsoft Office PowerPoint</Application>
  <PresentationFormat>Экран (4:3)</PresentationFormat>
  <Paragraphs>48</Paragraphs>
  <Slides>9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 Органы дыхания </vt:lpstr>
      <vt:lpstr>Инсульт возникает тогда, когда кровеносный сосуд, доставляющий в головной мозг кислород, закупоривается тромбом или другими частицами. </vt:lpstr>
      <vt:lpstr>    </vt:lpstr>
      <vt:lpstr>Слайд 7</vt:lpstr>
      <vt:lpstr>Слайд 8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Инсульт возникает тогда, когда кровеносный сосуд, доставляющий в головной мозг кислород, закупоривается тромбом или другими частицами. </dc:title>
  <dc:creator>Наташа</dc:creator>
  <cp:lastModifiedBy>Наташа</cp:lastModifiedBy>
  <cp:revision>57</cp:revision>
  <dcterms:created xsi:type="dcterms:W3CDTF">2010-10-01T14:46:18Z</dcterms:created>
  <dcterms:modified xsi:type="dcterms:W3CDTF">2013-02-12T04:49:19Z</dcterms:modified>
</cp:coreProperties>
</file>