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18"/>
  </p:notesMasterIdLst>
  <p:sldIdLst>
    <p:sldId id="257" r:id="rId2"/>
    <p:sldId id="258" r:id="rId3"/>
    <p:sldId id="259" r:id="rId4"/>
    <p:sldId id="272" r:id="rId5"/>
    <p:sldId id="273" r:id="rId6"/>
    <p:sldId id="274" r:id="rId7"/>
    <p:sldId id="275" r:id="rId8"/>
    <p:sldId id="276" r:id="rId9"/>
    <p:sldId id="277" r:id="rId10"/>
    <p:sldId id="278" r:id="rId11"/>
    <p:sldId id="280" r:id="rId12"/>
    <p:sldId id="281" r:id="rId13"/>
    <p:sldId id="282" r:id="rId14"/>
    <p:sldId id="283" r:id="rId15"/>
    <p:sldId id="284" r:id="rId16"/>
    <p:sldId id="285"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Стиль из темы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27F97BB-C833-4FB7-BDE5-3F7075034690}" styleName="Стиль из темы 2 - акцент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576" autoAdjust="0"/>
  </p:normalViewPr>
  <p:slideViewPr>
    <p:cSldViewPr>
      <p:cViewPr varScale="1">
        <p:scale>
          <a:sx n="75" d="100"/>
          <a:sy n="75" d="100"/>
        </p:scale>
        <p:origin x="-123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81A846-424A-4E28-8C7E-A70D5711DB6C}" type="datetimeFigureOut">
              <a:rPr lang="ru-RU" smtClean="0"/>
              <a:pPr/>
              <a:t>12.10.2013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705E20-C3BC-4859-8244-70DB0EE61C75}" type="slidenum">
              <a:rPr lang="ru-RU" smtClean="0"/>
              <a:pPr/>
              <a:t>‹#›</a:t>
            </a:fld>
            <a:endParaRPr lang="ru-RU"/>
          </a:p>
        </p:txBody>
      </p:sp>
    </p:spTree>
    <p:extLst>
      <p:ext uri="{BB962C8B-B14F-4D97-AF65-F5344CB8AC3E}">
        <p14:creationId xmlns:p14="http://schemas.microsoft.com/office/powerpoint/2010/main" val="1461841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0F74A3D9-FB0E-4D18-8A84-60EAE2F51DA6}" type="datetimeFigureOut">
              <a:rPr lang="ru-RU" smtClean="0"/>
              <a:pPr/>
              <a:t>12.10.2013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CC74538-AE45-434A-8013-9F30FCAB0216}" type="slidenum">
              <a:rPr lang="ru-RU" smtClean="0"/>
              <a:pPr/>
              <a:t>‹#›</a:t>
            </a:fld>
            <a:endParaRPr lang="ru-RU"/>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F74A3D9-FB0E-4D18-8A84-60EAE2F51DA6}" type="datetimeFigureOut">
              <a:rPr lang="ru-RU" smtClean="0"/>
              <a:pPr/>
              <a:t>12.10.2013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CC74538-AE45-434A-8013-9F30FCAB021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F74A3D9-FB0E-4D18-8A84-60EAE2F51DA6}" type="datetimeFigureOut">
              <a:rPr lang="ru-RU" smtClean="0"/>
              <a:pPr/>
              <a:t>12.10.2013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CC74538-AE45-434A-8013-9F30FCAB021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4" name="Date Placeholder 3"/>
          <p:cNvSpPr>
            <a:spLocks noGrp="1"/>
          </p:cNvSpPr>
          <p:nvPr>
            <p:ph type="dt" sz="half" idx="10"/>
          </p:nvPr>
        </p:nvSpPr>
        <p:spPr/>
        <p:txBody>
          <a:bodyPr/>
          <a:lstStyle/>
          <a:p>
            <a:fld id="{0F74A3D9-FB0E-4D18-8A84-60EAE2F51DA6}" type="datetimeFigureOut">
              <a:rPr lang="ru-RU" smtClean="0"/>
              <a:pPr/>
              <a:t>12.10.2013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CC74538-AE45-434A-8013-9F30FCAB0216}" type="slidenum">
              <a:rPr lang="ru-RU" smtClean="0"/>
              <a:pPr/>
              <a:t>‹#›</a:t>
            </a:fld>
            <a:endParaRPr lang="ru-RU"/>
          </a:p>
        </p:txBody>
      </p:sp>
      <p:sp>
        <p:nvSpPr>
          <p:cNvPr id="8" name="Content Placeholder 7"/>
          <p:cNvSpPr>
            <a:spLocks noGrp="1"/>
          </p:cNvSpPr>
          <p:nvPr>
            <p:ph sz="quarter" idx="13"/>
          </p:nvPr>
        </p:nvSpPr>
        <p:spPr>
          <a:xfrm>
            <a:off x="609600" y="1600200"/>
            <a:ext cx="79248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F74A3D9-FB0E-4D18-8A84-60EAE2F51DA6}" type="datetimeFigureOut">
              <a:rPr lang="ru-RU" smtClean="0"/>
              <a:pPr/>
              <a:t>12.10.2013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CC74538-AE45-434A-8013-9F30FCAB0216}"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5" name="Date Placeholder 4"/>
          <p:cNvSpPr>
            <a:spLocks noGrp="1"/>
          </p:cNvSpPr>
          <p:nvPr>
            <p:ph type="dt" sz="half" idx="10"/>
          </p:nvPr>
        </p:nvSpPr>
        <p:spPr/>
        <p:txBody>
          <a:bodyPr/>
          <a:lstStyle/>
          <a:p>
            <a:fld id="{0F74A3D9-FB0E-4D18-8A84-60EAE2F51DA6}" type="datetimeFigureOut">
              <a:rPr lang="ru-RU" smtClean="0"/>
              <a:pPr/>
              <a:t>12.10.2013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CC74538-AE45-434A-8013-9F30FCAB0216}"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0F74A3D9-FB0E-4D18-8A84-60EAE2F51DA6}" type="datetimeFigureOut">
              <a:rPr lang="ru-RU" smtClean="0"/>
              <a:pPr/>
              <a:t>12.10.2013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CC74538-AE45-434A-8013-9F30FCAB0216}"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F74A3D9-FB0E-4D18-8A84-60EAE2F51DA6}" type="datetimeFigureOut">
              <a:rPr lang="ru-RU" smtClean="0"/>
              <a:pPr/>
              <a:t>12.10.2013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CC74538-AE45-434A-8013-9F30FCAB021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74A3D9-FB0E-4D18-8A84-60EAE2F51DA6}" type="datetimeFigureOut">
              <a:rPr lang="ru-RU" smtClean="0"/>
              <a:pPr/>
              <a:t>12.10.2013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CC74538-AE45-434A-8013-9F30FCAB021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F74A3D9-FB0E-4D18-8A84-60EAE2F51DA6}" type="datetimeFigureOut">
              <a:rPr lang="ru-RU" smtClean="0"/>
              <a:pPr/>
              <a:t>12.10.2013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CC74538-AE45-434A-8013-9F30FCAB021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F74A3D9-FB0E-4D18-8A84-60EAE2F51DA6}" type="datetimeFigureOut">
              <a:rPr lang="ru-RU" smtClean="0"/>
              <a:pPr/>
              <a:t>12.10.2013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CC74538-AE45-434A-8013-9F30FCAB0216}"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0F74A3D9-FB0E-4D18-8A84-60EAE2F51DA6}" type="datetimeFigureOut">
              <a:rPr lang="ru-RU" smtClean="0"/>
              <a:pPr/>
              <a:t>12.10.2013</a:t>
            </a:fld>
            <a:endParaRPr lang="ru-RU"/>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ru-RU"/>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5CC74538-AE45-434A-8013-9F30FCAB0216}"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hyperlink" Target="http://www.saveplanet.su/tehnocat_23.html" TargetMode="Externa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03648" y="2852936"/>
            <a:ext cx="6400800" cy="3168352"/>
          </a:xfrm>
        </p:spPr>
        <p:txBody>
          <a:bodyPr>
            <a:normAutofit lnSpcReduction="10000"/>
          </a:bodyPr>
          <a:lstStyle/>
          <a:p>
            <a:pPr algn="ctr"/>
            <a:r>
              <a:rPr lang="ru-RU" sz="3200" dirty="0" smtClean="0"/>
              <a:t>Проблемы экологии  Павловского Посада.</a:t>
            </a:r>
          </a:p>
          <a:p>
            <a:pPr algn="ctr"/>
            <a:r>
              <a:rPr lang="ru-RU" sz="3200" dirty="0" smtClean="0"/>
              <a:t>Решение проблем экологии.</a:t>
            </a:r>
          </a:p>
          <a:p>
            <a:pPr algn="ctr"/>
            <a:r>
              <a:rPr lang="ru-RU" sz="1800" dirty="0" smtClean="0"/>
              <a:t>Выполнила студентка ГБОУ СПО ПППЭТ МО</a:t>
            </a:r>
          </a:p>
          <a:p>
            <a:pPr algn="ctr"/>
            <a:r>
              <a:rPr lang="ru-RU" sz="1800" dirty="0" smtClean="0"/>
              <a:t>Санкова Надежда</a:t>
            </a:r>
          </a:p>
          <a:p>
            <a:pPr algn="ctr"/>
            <a:r>
              <a:rPr lang="ru-RU" sz="1800" dirty="0" smtClean="0"/>
              <a:t>Руководитель: преподаватель специальных дисциплин </a:t>
            </a:r>
            <a:r>
              <a:rPr lang="ru-RU" sz="1800" dirty="0" err="1" smtClean="0"/>
              <a:t>Перфилова</a:t>
            </a:r>
            <a:r>
              <a:rPr lang="ru-RU" sz="1800" dirty="0" smtClean="0"/>
              <a:t> Луиза </a:t>
            </a:r>
            <a:r>
              <a:rPr lang="ru-RU" sz="1800" dirty="0" err="1" smtClean="0"/>
              <a:t>Рамизовна</a:t>
            </a:r>
            <a:endParaRPr lang="ru-RU" sz="1800" dirty="0"/>
          </a:p>
        </p:txBody>
      </p:sp>
      <p:sp>
        <p:nvSpPr>
          <p:cNvPr id="2" name="Заголовок 1"/>
          <p:cNvSpPr>
            <a:spLocks noGrp="1"/>
          </p:cNvSpPr>
          <p:nvPr>
            <p:ph type="ctrTitle"/>
          </p:nvPr>
        </p:nvSpPr>
        <p:spPr>
          <a:xfrm>
            <a:off x="683568" y="404664"/>
            <a:ext cx="7772400" cy="2232249"/>
          </a:xfrm>
        </p:spPr>
        <p:txBody>
          <a:bodyPr>
            <a:noAutofit/>
          </a:bodyPr>
          <a:lstStyle/>
          <a:p>
            <a:pPr algn="ctr"/>
            <a:r>
              <a:rPr lang="ru-RU" sz="2000" dirty="0" smtClean="0"/>
              <a:t>Министерство  образования Московской области</a:t>
            </a:r>
            <a:br>
              <a:rPr lang="ru-RU" sz="2000" dirty="0" smtClean="0"/>
            </a:br>
            <a:r>
              <a:rPr lang="ru-RU" sz="2000" dirty="0" smtClean="0"/>
              <a:t>Государственное образовательное учреждение среднего</a:t>
            </a:r>
            <a:br>
              <a:rPr lang="ru-RU" sz="2000" dirty="0" smtClean="0"/>
            </a:br>
            <a:r>
              <a:rPr lang="ru-RU" sz="2000" dirty="0" smtClean="0"/>
              <a:t>профессионального образования</a:t>
            </a:r>
            <a:br>
              <a:rPr lang="ru-RU" sz="2000" dirty="0" smtClean="0"/>
            </a:br>
            <a:r>
              <a:rPr lang="ru-RU" sz="2000" dirty="0" smtClean="0"/>
              <a:t>«Павлово-Посадский промышленно- экономический техникум</a:t>
            </a:r>
            <a:br>
              <a:rPr lang="ru-RU" sz="2000" dirty="0" smtClean="0"/>
            </a:br>
            <a:r>
              <a:rPr lang="ru-RU" sz="2000" dirty="0" smtClean="0"/>
              <a:t>Московская область»</a:t>
            </a:r>
            <a:endParaRPr lang="ru-RU" sz="2000" dirty="0"/>
          </a:p>
        </p:txBody>
      </p:sp>
    </p:spTree>
  </p:cSld>
  <p:clrMapOvr>
    <a:masterClrMapping/>
  </p:clrMapOvr>
  <p:transition advTm="967">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Содержимое 7" descr="12345.jpg"/>
          <p:cNvPicPr>
            <a:picLocks noGrp="1" noChangeAspect="1"/>
          </p:cNvPicPr>
          <p:nvPr>
            <p:ph sz="quarter" idx="14"/>
          </p:nvPr>
        </p:nvPicPr>
        <p:blipFill>
          <a:blip r:embed="rId2" cstate="print"/>
          <a:stretch>
            <a:fillRect/>
          </a:stretch>
        </p:blipFill>
        <p:spPr>
          <a:xfrm rot="325075">
            <a:off x="4382619" y="1426543"/>
            <a:ext cx="3521075" cy="378151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Содержимое 6" descr="sval1_b.jpg"/>
          <p:cNvPicPr>
            <a:picLocks noGrp="1" noChangeAspect="1"/>
          </p:cNvPicPr>
          <p:nvPr>
            <p:ph sz="quarter" idx="13"/>
          </p:nvPr>
        </p:nvPicPr>
        <p:blipFill>
          <a:blip r:embed="rId3" cstate="print"/>
          <a:stretch>
            <a:fillRect/>
          </a:stretch>
        </p:blipFill>
        <p:spPr>
          <a:xfrm>
            <a:off x="782320" y="2692400"/>
            <a:ext cx="3388360" cy="2540000"/>
          </a:xfrm>
          <a:prstGeom prst="rect">
            <a:avLst/>
          </a:prstGeom>
          <a:solidFill>
            <a:srgbClr val="FFFFFF">
              <a:shade val="85000"/>
            </a:srgbClr>
          </a:solidFill>
          <a:ln w="190500" cap="sq">
            <a:noFill/>
            <a:miter lim="800000"/>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Tree>
  </p:cSld>
  <p:clrMapOvr>
    <a:masterClrMapping/>
  </p:clrMapOvr>
  <p:transition>
    <p:diamon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7242048" cy="576064"/>
          </a:xfrm>
        </p:spPr>
        <p:txBody>
          <a:bodyPr>
            <a:normAutofit fontScale="90000"/>
          </a:bodyPr>
          <a:lstStyle/>
          <a:p>
            <a:pPr algn="ctr"/>
            <a:r>
              <a:rPr lang="ru-RU" sz="3200" dirty="0" smtClean="0"/>
              <a:t>Пути решения проблем</a:t>
            </a:r>
            <a:endParaRPr lang="ru-RU" sz="3200" dirty="0"/>
          </a:p>
        </p:txBody>
      </p:sp>
      <p:sp>
        <p:nvSpPr>
          <p:cNvPr id="3" name="Прямоугольник 2"/>
          <p:cNvSpPr/>
          <p:nvPr/>
        </p:nvSpPr>
        <p:spPr>
          <a:xfrm>
            <a:off x="0" y="836712"/>
            <a:ext cx="8100392" cy="5632311"/>
          </a:xfrm>
          <a:prstGeom prst="rect">
            <a:avLst/>
          </a:prstGeom>
        </p:spPr>
        <p:txBody>
          <a:bodyPr wrap="square">
            <a:spAutoFit/>
          </a:bodyPr>
          <a:lstStyle/>
          <a:p>
            <a:r>
              <a:rPr lang="ru-RU" dirty="0" smtClean="0"/>
              <a:t>Среди наиболее эффективных путей решения экологических проблем необходимо выделить внедрение экологически эффективных и ресурсосберегающих технологий, сырья, продукции и оборудования, рациональное использование природных ресурсов. Так, вполне реальны уже в настоящее время шаги по внедрению в коммунальной сфере и на производстве технологий по утилизации отходов – повсеместного и одного из главных источников загрязнения всех природных сфер. Стремительное развитие рынка потребления влечет за собой непрерывный рост объемов образования и накопления коммунальных отходов, что делает проблему их утилизации одной из важнейших задач человечества. В связи с этим, </a:t>
            </a:r>
            <a:r>
              <a:rPr lang="ru-RU" i="1" dirty="0" smtClean="0">
                <a:hlinkClick r:id="rId2"/>
              </a:rPr>
              <a:t>переработка отходов</a:t>
            </a:r>
            <a:r>
              <a:rPr lang="ru-RU" dirty="0" smtClean="0"/>
              <a:t>, приобретает особую роль для каждого отдельного государства и планеты в целом. При этом, переработка отходов, наряду с тем, что имеет огромный экологический эффект, может быть выгодной и с экономической точки зрения. Так, по оценкам специалистов, порядка 60% отходов является потенциальным вторичным сырьем, которое может быть переработано и выгодно реализовано.</a:t>
            </a:r>
          </a:p>
          <a:p>
            <a:r>
              <a:rPr lang="ru-RU" dirty="0" smtClean="0"/>
              <a:t>В качестве заключения необходимо отметить, что, несмотря на все предпринимаемые в настоящее время шаги по снижению уровня антропогенного давления на окружающую среду, значительный результат не будет достигнут без повышения уровня экологической культуры человека, его экологического образования и воспитания.</a:t>
            </a:r>
            <a:endParaRPr lang="ru-RU" dirty="0"/>
          </a:p>
        </p:txBody>
      </p:sp>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0011-011-Predlozhite-puti-reshenija-ekologicheskoj-problemy.jpg"/>
          <p:cNvPicPr>
            <a:picLocks noGrp="1" noChangeAspect="1"/>
          </p:cNvPicPr>
          <p:nvPr>
            <p:ph sz="quarter" idx="13"/>
          </p:nvPr>
        </p:nvPicPr>
        <p:blipFill>
          <a:blip r:embed="rId2" cstate="print"/>
          <a:stretch>
            <a:fillRect/>
          </a:stretch>
        </p:blipFill>
        <p:spPr>
          <a:xfrm>
            <a:off x="0" y="0"/>
            <a:ext cx="8151440" cy="6669360"/>
          </a:xfrm>
          <a:prstGeom prst="roundRect">
            <a:avLst>
              <a:gd name="adj" fmla="val 4167"/>
            </a:avLst>
          </a:prstGeom>
          <a:solidFill>
            <a:srgbClr val="FFFFFF"/>
          </a:solidFill>
          <a:ln w="76200" cap="sq">
            <a:solidFill>
              <a:schemeClr val="accent5">
                <a:lumMod val="75000"/>
              </a:schemeClr>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wheel spokes="8"/>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0016-016-Puti-reshenija-ekologicheskikh-problem.jpg"/>
          <p:cNvPicPr>
            <a:picLocks noGrp="1" noChangeAspect="1"/>
          </p:cNvPicPr>
          <p:nvPr>
            <p:ph sz="quarter" idx="13"/>
          </p:nvPr>
        </p:nvPicPr>
        <p:blipFill>
          <a:blip r:embed="rId2" cstate="print"/>
          <a:stretch>
            <a:fillRect/>
          </a:stretch>
        </p:blipFill>
        <p:spPr>
          <a:xfrm>
            <a:off x="0" y="0"/>
            <a:ext cx="8496944" cy="6858000"/>
          </a:xfrm>
          <a:prstGeom prst="rect">
            <a:avLst/>
          </a:prstGeom>
          <a:ln>
            <a:noFill/>
          </a:ln>
          <a:effectLst>
            <a:softEdge rad="112500"/>
          </a:effectLst>
        </p:spPr>
      </p:pic>
    </p:spTree>
  </p:cSld>
  <p:clrMapOvr>
    <a:masterClrMapping/>
  </p:clrMapOvr>
  <p:transition>
    <p:split orient="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obrazec_kak_pravilno_pisat_avtobiografiyu_4728_105.jpg"/>
          <p:cNvPicPr>
            <a:picLocks noGrp="1" noChangeAspect="1"/>
          </p:cNvPicPr>
          <p:nvPr>
            <p:ph sz="quarter" idx="13"/>
          </p:nvPr>
        </p:nvPicPr>
        <p:blipFill>
          <a:blip r:embed="rId2" cstate="print"/>
          <a:stretch>
            <a:fillRect/>
          </a:stretch>
        </p:blipFill>
        <p:spPr>
          <a:xfrm>
            <a:off x="0" y="-1"/>
            <a:ext cx="9144000" cy="680291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strips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jpg"/>
          <p:cNvPicPr>
            <a:picLocks noGrp="1" noChangeAspect="1"/>
          </p:cNvPicPr>
          <p:nvPr>
            <p:ph sz="quarter" idx="13"/>
          </p:nvPr>
        </p:nvPicPr>
        <p:blipFill>
          <a:blip r:embed="rId2" cstate="print"/>
          <a:stretch>
            <a:fillRect/>
          </a:stretch>
        </p:blipFill>
        <p:spPr>
          <a:xfrm>
            <a:off x="0" y="0"/>
            <a:ext cx="3851920" cy="6858000"/>
          </a:xfrm>
          <a:prstGeom prst="rect">
            <a:avLst/>
          </a:prstGeom>
          <a:ln>
            <a:noFill/>
          </a:ln>
          <a:effectLst>
            <a:outerShdw blurRad="292100" dist="139700" dir="2700000" algn="tl" rotWithShape="0">
              <a:srgbClr val="333333">
                <a:alpha val="65000"/>
              </a:srgbClr>
            </a:outerShdw>
          </a:effectLst>
        </p:spPr>
      </p:pic>
      <p:sp>
        <p:nvSpPr>
          <p:cNvPr id="5" name="Прямоугольник 4"/>
          <p:cNvSpPr/>
          <p:nvPr/>
        </p:nvSpPr>
        <p:spPr>
          <a:xfrm>
            <a:off x="3995936" y="188640"/>
            <a:ext cx="4968552" cy="6186309"/>
          </a:xfrm>
          <a:prstGeom prst="rect">
            <a:avLst/>
          </a:prstGeom>
        </p:spPr>
        <p:txBody>
          <a:bodyPr wrap="square">
            <a:spAutoFit/>
          </a:bodyPr>
          <a:lstStyle/>
          <a:p>
            <a:pPr fontAlgn="base"/>
            <a:r>
              <a:rPr lang="ru-RU" dirty="0" smtClean="0"/>
              <a:t>Подводя итог всему сказанному ранее, можно сделать следующие основные выводы об экологических проблемах в мировом хозяйстве.</a:t>
            </a:r>
          </a:p>
          <a:p>
            <a:pPr fontAlgn="base"/>
            <a:r>
              <a:rPr lang="ru-RU" dirty="0" smtClean="0"/>
              <a:t>Экологические проблемы входят в состав глобальных проблем, под которыми понимают </a:t>
            </a:r>
            <a:r>
              <a:rPr lang="ru-RU" dirty="0" err="1" smtClean="0"/>
              <a:t>общепланетарные</a:t>
            </a:r>
            <a:r>
              <a:rPr lang="ru-RU" dirty="0" smtClean="0"/>
              <a:t> проблемы, затрагивающие жизненные интересы человечества и требующие для своего решения усилий всего мирового сообщества.</a:t>
            </a:r>
          </a:p>
          <a:p>
            <a:pPr fontAlgn="base"/>
            <a:r>
              <a:rPr lang="ru-RU" dirty="0" smtClean="0"/>
              <a:t>Эти проблемы в разной степени интенсивности характерны для всех стран мира, как промышленно развитых, так и развивающихся. Степень их интенсивности зависит от уровня развития экономики и величины расходов на охрану окружающей среды, рациональное природопользование.</a:t>
            </a:r>
          </a:p>
          <a:p>
            <a:pPr fontAlgn="base"/>
            <a:r>
              <a:rPr lang="ru-RU" dirty="0" smtClean="0"/>
              <a:t>В основным факторам усиления экологической нестабильности относят количественное и качественное наращение общественных продуктивных сил, развитие НТП без учета экологических требований и ограничений, господство модели .</a:t>
            </a:r>
          </a:p>
        </p:txBody>
      </p:sp>
    </p:spTree>
  </p:cSld>
  <p:clrMapOvr>
    <a:masterClrMapping/>
  </p:clrMapOvr>
  <p:transition>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cd0e14.jpg"/>
          <p:cNvPicPr>
            <a:picLocks noGrp="1" noChangeAspect="1"/>
          </p:cNvPicPr>
          <p:nvPr>
            <p:ph sz="quarter" idx="13"/>
          </p:nvPr>
        </p:nvPicPr>
        <p:blipFill>
          <a:blip r:embed="rId2" cstate="print"/>
          <a:stretch>
            <a:fillRect/>
          </a:stretch>
        </p:blipFill>
        <p:spPr>
          <a:xfrm>
            <a:off x="0" y="0"/>
            <a:ext cx="8100392" cy="68580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67544" y="188640"/>
            <a:ext cx="7239000" cy="963488"/>
          </a:xfrm>
        </p:spPr>
        <p:txBody>
          <a:bodyPr>
            <a:normAutofit/>
          </a:bodyPr>
          <a:lstStyle/>
          <a:p>
            <a:pPr algn="ctr"/>
            <a:r>
              <a:rPr lang="ru-RU" dirty="0" smtClean="0"/>
              <a:t>Содержание</a:t>
            </a:r>
            <a:endParaRPr lang="ru-RU" dirty="0"/>
          </a:p>
        </p:txBody>
      </p:sp>
      <p:sp>
        <p:nvSpPr>
          <p:cNvPr id="3" name="Содержимое 2"/>
          <p:cNvSpPr>
            <a:spLocks noGrp="1"/>
          </p:cNvSpPr>
          <p:nvPr>
            <p:ph sz="quarter" idx="13"/>
          </p:nvPr>
        </p:nvSpPr>
        <p:spPr>
          <a:xfrm>
            <a:off x="323528" y="1340768"/>
            <a:ext cx="7372672" cy="5256584"/>
          </a:xfrm>
          <a:solidFill>
            <a:srgbClr val="FF0000"/>
          </a:solidFill>
        </p:spPr>
        <p:style>
          <a:lnRef idx="3">
            <a:schemeClr val="lt1"/>
          </a:lnRef>
          <a:fillRef idx="1">
            <a:schemeClr val="accent2"/>
          </a:fillRef>
          <a:effectRef idx="1">
            <a:schemeClr val="accent2"/>
          </a:effectRef>
          <a:fontRef idx="minor">
            <a:schemeClr val="lt1"/>
          </a:fontRef>
        </p:style>
        <p:txBody>
          <a:bodyPr>
            <a:normAutofit/>
          </a:bodyPr>
          <a:lstStyle/>
          <a:p>
            <a:pPr>
              <a:buNone/>
            </a:pPr>
            <a:r>
              <a:rPr lang="ru-RU" sz="3200" b="1" dirty="0" smtClean="0"/>
              <a:t>1.Введение</a:t>
            </a:r>
          </a:p>
          <a:p>
            <a:pPr>
              <a:buNone/>
            </a:pPr>
            <a:r>
              <a:rPr lang="ru-RU" sz="3200" b="1" dirty="0" smtClean="0"/>
              <a:t>2.Цели и задачи</a:t>
            </a:r>
          </a:p>
          <a:p>
            <a:pPr>
              <a:buNone/>
            </a:pPr>
            <a:r>
              <a:rPr lang="ru-RU" sz="3200" b="1" dirty="0" smtClean="0"/>
              <a:t>3.Основные экологические проблемы</a:t>
            </a:r>
          </a:p>
          <a:p>
            <a:pPr>
              <a:buNone/>
            </a:pPr>
            <a:r>
              <a:rPr lang="ru-RU" sz="3200" dirty="0" smtClean="0"/>
              <a:t>       -водные проблемы</a:t>
            </a:r>
          </a:p>
          <a:p>
            <a:pPr>
              <a:buNone/>
            </a:pPr>
            <a:r>
              <a:rPr lang="ru-RU" sz="3200" dirty="0" smtClean="0"/>
              <a:t>       -охрана природных комплексов</a:t>
            </a:r>
          </a:p>
          <a:p>
            <a:pPr>
              <a:buNone/>
            </a:pPr>
            <a:r>
              <a:rPr lang="ru-RU" sz="3200" dirty="0" smtClean="0"/>
              <a:t>       -проблема отходов</a:t>
            </a:r>
          </a:p>
          <a:p>
            <a:pPr>
              <a:buNone/>
            </a:pPr>
            <a:r>
              <a:rPr lang="ru-RU" sz="3200" b="1" dirty="0" smtClean="0"/>
              <a:t>4.Пути решения проблем</a:t>
            </a:r>
          </a:p>
          <a:p>
            <a:pPr>
              <a:buNone/>
            </a:pPr>
            <a:r>
              <a:rPr lang="ru-RU" sz="3200" b="1" dirty="0" smtClean="0"/>
              <a:t>5.Выводы</a:t>
            </a:r>
          </a:p>
        </p:txBody>
      </p:sp>
    </p:spTree>
  </p:cSld>
  <p:clrMapOvr>
    <a:masterClrMapping/>
  </p:clrMapOvr>
  <p:transition advTm="13416">
    <p:spli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457200" y="320040"/>
            <a:ext cx="7239000" cy="876712"/>
          </a:xfrm>
        </p:spPr>
        <p:txBody>
          <a:bodyPr/>
          <a:lstStyle/>
          <a:p>
            <a:pPr algn="ctr"/>
            <a:r>
              <a:rPr lang="ru-RU" dirty="0" smtClean="0"/>
              <a:t>Цели и задачи</a:t>
            </a:r>
            <a:endParaRPr lang="ru-RU" dirty="0"/>
          </a:p>
        </p:txBody>
      </p:sp>
      <p:sp>
        <p:nvSpPr>
          <p:cNvPr id="3" name="Содержимое 2"/>
          <p:cNvSpPr>
            <a:spLocks noGrp="1"/>
          </p:cNvSpPr>
          <p:nvPr>
            <p:ph sz="quarter" idx="13"/>
          </p:nvPr>
        </p:nvSpPr>
        <p:spPr>
          <a:xfrm>
            <a:off x="0" y="1556792"/>
            <a:ext cx="8028384" cy="5112568"/>
          </a:xfrm>
          <a:solidFill>
            <a:srgbClr val="FF0000"/>
          </a:solidFill>
        </p:spPr>
        <p:style>
          <a:lnRef idx="3">
            <a:schemeClr val="lt1"/>
          </a:lnRef>
          <a:fillRef idx="1">
            <a:schemeClr val="accent2"/>
          </a:fillRef>
          <a:effectRef idx="1">
            <a:schemeClr val="accent2"/>
          </a:effectRef>
          <a:fontRef idx="minor">
            <a:schemeClr val="lt1"/>
          </a:fontRef>
        </p:style>
        <p:txBody>
          <a:bodyPr>
            <a:normAutofit/>
          </a:bodyPr>
          <a:lstStyle/>
          <a:p>
            <a:pPr algn="ctr">
              <a:buNone/>
            </a:pPr>
            <a:r>
              <a:rPr lang="ru-RU" sz="2800" dirty="0" smtClean="0"/>
              <a:t> </a:t>
            </a:r>
          </a:p>
          <a:p>
            <a:pPr algn="ctr">
              <a:buNone/>
            </a:pPr>
            <a:endParaRPr lang="ru-RU" sz="2800" dirty="0" smtClean="0"/>
          </a:p>
          <a:p>
            <a:pPr algn="ctr">
              <a:buNone/>
            </a:pPr>
            <a:r>
              <a:rPr lang="ru-RU" sz="2800" smtClean="0"/>
              <a:t> </a:t>
            </a:r>
            <a:r>
              <a:rPr lang="ru-RU" sz="4000" smtClean="0"/>
              <a:t>Главная цель  </a:t>
            </a:r>
            <a:r>
              <a:rPr lang="ru-RU" sz="4000" dirty="0" smtClean="0"/>
              <a:t>написания этой работы максимальная конкретизация поднятых проблем, возможность показать комплекс экологических задач </a:t>
            </a:r>
            <a:endParaRPr lang="ru-RU" sz="4000" dirty="0"/>
          </a:p>
        </p:txBody>
      </p:sp>
    </p:spTree>
  </p:cSld>
  <p:clrMapOvr>
    <a:masterClrMapping/>
  </p:clrMapOvr>
  <p:transition advTm="10983">
    <p:blind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sz="quarter" idx="14"/>
          </p:nvPr>
        </p:nvSpPr>
        <p:spPr/>
        <p:txBody>
          <a:bodyPr>
            <a:normAutofit/>
          </a:bodyPr>
          <a:lstStyle/>
          <a:p>
            <a:pPr>
              <a:buNone/>
            </a:pPr>
            <a:r>
              <a:rPr lang="ru-RU" dirty="0" smtClean="0"/>
              <a:t> Уже более 4 лет жители Павловского Посада пьют воду со вкусом ржавчины. Из 18 скважин, обслуживающих город, вода без запаха и грязи есть только в нескольких резервуарах. Все они ориентированы на центр города.</a:t>
            </a:r>
            <a:endParaRPr lang="ru-RU" dirty="0"/>
          </a:p>
        </p:txBody>
      </p:sp>
      <p:pic>
        <p:nvPicPr>
          <p:cNvPr id="8" name="Содержимое 7" descr="131310_view.jpg"/>
          <p:cNvPicPr>
            <a:picLocks noGrp="1" noChangeAspect="1"/>
          </p:cNvPicPr>
          <p:nvPr>
            <p:ph sz="quarter" idx="13"/>
          </p:nvPr>
        </p:nvPicPr>
        <p:blipFill>
          <a:blip r:embed="rId2" cstate="print"/>
          <a:stretch>
            <a:fillRect/>
          </a:stretch>
        </p:blipFill>
        <p:spPr>
          <a:xfrm>
            <a:off x="179513" y="1807958"/>
            <a:ext cx="3960439" cy="433385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 name="Заголовок 1"/>
          <p:cNvSpPr>
            <a:spLocks noGrp="1"/>
          </p:cNvSpPr>
          <p:nvPr>
            <p:ph type="title"/>
          </p:nvPr>
        </p:nvSpPr>
        <p:spPr/>
        <p:txBody>
          <a:bodyPr/>
          <a:lstStyle/>
          <a:p>
            <a:pPr algn="ctr"/>
            <a:r>
              <a:rPr lang="ru-RU" dirty="0" smtClean="0"/>
              <a:t>Водные проблемы</a:t>
            </a:r>
            <a:endParaRPr lang="ru-RU" dirty="0"/>
          </a:p>
        </p:txBody>
      </p:sp>
    </p:spTree>
  </p:cSld>
  <p:clrMapOvr>
    <a:masterClrMapping/>
  </p:clrMapOvr>
  <p:transition>
    <p:strips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3"/>
          </p:nvPr>
        </p:nvSpPr>
        <p:spPr>
          <a:xfrm>
            <a:off x="457200" y="188640"/>
            <a:ext cx="7239000" cy="6267096"/>
          </a:xfrm>
          <a:solidFill>
            <a:srgbClr val="FF0000"/>
          </a:solidFill>
        </p:spPr>
        <p:style>
          <a:lnRef idx="1">
            <a:schemeClr val="accent5"/>
          </a:lnRef>
          <a:fillRef idx="3">
            <a:schemeClr val="accent5"/>
          </a:fillRef>
          <a:effectRef idx="2">
            <a:schemeClr val="accent5"/>
          </a:effectRef>
          <a:fontRef idx="minor">
            <a:schemeClr val="lt1"/>
          </a:fontRef>
        </p:style>
        <p:txBody>
          <a:bodyPr>
            <a:normAutofit/>
          </a:bodyPr>
          <a:lstStyle/>
          <a:p>
            <a:pPr>
              <a:buNone/>
            </a:pPr>
            <a:r>
              <a:rPr lang="ru-RU" dirty="0" smtClean="0"/>
              <a:t>    На свои нужды человечество использует главным образом пресные воды. Их объём составляет чуть больше 2% гидросферы, причём распределение водных ресурсов по земному шару крайне неравномерно. В Европе и Азии, где проживает 70% населения мира, сосредоточено лишь 39% речных вод. Общее же потребление речных вод возрастает из года в год во всех районах мира. Известно, например, что с начала нынешнего века потребление пресных вод возросло в 6 раз, а в ближайшие несколько десятилетий возрастёт еще, по меньшей мере, в 1,5 раза. </a:t>
            </a:r>
            <a:br>
              <a:rPr lang="ru-RU" dirty="0" smtClean="0"/>
            </a:br>
            <a:r>
              <a:rPr lang="ru-RU" dirty="0" smtClean="0"/>
              <a:t>Недостаток воды усугубляется ухудшением её качества. Используемые в промышленности, сельском хозяйстве и в быту воды поступают обратно в водоёмы в виде плохо очищенных или вообще неочищенных стоков. </a:t>
            </a:r>
            <a:endParaRPr lang="ru-RU" dirty="0"/>
          </a:p>
        </p:txBody>
      </p:sp>
    </p:spTree>
  </p:cSld>
  <p:clrMapOvr>
    <a:masterClrMapping/>
  </p:clrMapOvr>
  <p:transition>
    <p:wheel spokes="3"/>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3768" y="116632"/>
            <a:ext cx="4248472" cy="1152128"/>
          </a:xfrm>
        </p:spPr>
        <p:txBody>
          <a:bodyPr>
            <a:normAutofit/>
          </a:bodyPr>
          <a:lstStyle/>
          <a:p>
            <a:pPr algn="ctr"/>
            <a:r>
              <a:rPr lang="ru-RU" dirty="0" smtClean="0"/>
              <a:t>Охрана природных комплексов</a:t>
            </a:r>
            <a:endParaRPr lang="ru-RU" dirty="0"/>
          </a:p>
        </p:txBody>
      </p:sp>
      <p:pic>
        <p:nvPicPr>
          <p:cNvPr id="6" name="Рисунок 5" descr="0_34e96_b3fef811_XL.jpg"/>
          <p:cNvPicPr>
            <a:picLocks noGrp="1" noChangeAspect="1"/>
          </p:cNvPicPr>
          <p:nvPr>
            <p:ph type="pic" idx="1"/>
          </p:nvPr>
        </p:nvPicPr>
        <p:blipFill>
          <a:blip r:embed="rId2" cstate="print"/>
          <a:srcRect l="13100" r="13100"/>
          <a:stretch>
            <a:fillRect/>
          </a:stretch>
        </p:blipFill>
        <p:spPr>
          <a:xfrm>
            <a:off x="395536" y="1447800"/>
            <a:ext cx="3816424" cy="4861520"/>
          </a:xfrm>
        </p:spPr>
      </p:pic>
      <p:sp>
        <p:nvSpPr>
          <p:cNvPr id="3" name="Текст 2"/>
          <p:cNvSpPr>
            <a:spLocks noGrp="1"/>
          </p:cNvSpPr>
          <p:nvPr>
            <p:ph type="body" sz="half" idx="2"/>
          </p:nvPr>
        </p:nvSpPr>
        <p:spPr>
          <a:xfrm>
            <a:off x="4499992" y="1340768"/>
            <a:ext cx="4318106" cy="4104456"/>
          </a:xfrm>
          <a:solidFill>
            <a:srgbClr val="FF0000"/>
          </a:solidFill>
        </p:spPr>
        <p:txBody>
          <a:bodyPr>
            <a:normAutofit/>
          </a:bodyPr>
          <a:lstStyle/>
          <a:p>
            <a:r>
              <a:rPr lang="ru-RU" dirty="0" smtClean="0"/>
              <a:t>В 1981 году распоряжением Совета Министров РСФСР четыре квартала Рахмановского лесничества выделены в «Заповедный участок Рахмановского лесничества» – леса научного значения (резерваты) – территории, учрежденные для охраны наиболее хорошо сохранившихся типичных экосистем, сохранение участков леса, характерных для каждого физико-географического и </a:t>
            </a:r>
            <a:r>
              <a:rPr lang="ru-RU" dirty="0" err="1" smtClean="0"/>
              <a:t>лесоратительного</a:t>
            </a:r>
            <a:r>
              <a:rPr lang="ru-RU" dirty="0" smtClean="0"/>
              <a:t> района Московской области – являются эталонами коренных и производных лесов, которые в наибольшей мере сохранили естественный характер и являются определенной стадией естественного </a:t>
            </a:r>
            <a:r>
              <a:rPr lang="ru-RU" dirty="0" err="1" smtClean="0"/>
              <a:t>лесообразовательного</a:t>
            </a:r>
            <a:r>
              <a:rPr lang="ru-RU" dirty="0" smtClean="0"/>
              <a:t> процесса. Изучение и сохранение таких участков необходимо для восстановления нарушенных хозяйственной деятельностью производных типов лесов и для создания наиболее устойчивых и продуктивных сообществ в условиях высокой антропогенной освоенности территорий области.</a:t>
            </a:r>
          </a:p>
          <a:p>
            <a:endParaRPr lang="ru-RU" dirty="0"/>
          </a:p>
        </p:txBody>
      </p:sp>
    </p:spTree>
  </p:cSld>
  <p:clrMapOvr>
    <a:masterClrMapping/>
  </p:clrMapOvr>
  <p:transition>
    <p:checke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p14="http://schemas.microsoft.com/office/powerpoint/2010/main" val="4240690133"/>
              </p:ext>
            </p:extLst>
          </p:nvPr>
        </p:nvGraphicFramePr>
        <p:xfrm>
          <a:off x="0" y="0"/>
          <a:ext cx="5904656" cy="6813376"/>
        </p:xfrm>
        <a:graphic>
          <a:graphicData uri="http://schemas.openxmlformats.org/drawingml/2006/table">
            <a:tbl>
              <a:tblPr firstRow="1" firstCol="1" lastRow="1" lastCol="1" bandRow="1" bandCol="1">
                <a:tableStyleId>{327F97BB-C833-4FB7-BDE5-3F7075034690}</a:tableStyleId>
              </a:tblPr>
              <a:tblGrid>
                <a:gridCol w="4605631"/>
                <a:gridCol w="1299025"/>
              </a:tblGrid>
              <a:tr h="817597">
                <a:tc gridSpan="2">
                  <a:txBody>
                    <a:bodyPr/>
                    <a:lstStyle/>
                    <a:p>
                      <a:pPr algn="l"/>
                      <a:r>
                        <a:rPr lang="ru-RU" sz="1600" dirty="0"/>
                        <a:t>Состав и средняя численность учитываемых животных и птиц </a:t>
                      </a:r>
                      <a:br>
                        <a:rPr lang="ru-RU" sz="1600" dirty="0"/>
                      </a:br>
                      <a:r>
                        <a:rPr lang="ru-RU" sz="1600" dirty="0"/>
                        <a:t>в угодьях Павлово-Посадского района:</a:t>
                      </a:r>
                    </a:p>
                  </a:txBody>
                  <a:tcPr marL="22683" marR="22683" marT="11341" marB="11341">
                    <a:solidFill>
                      <a:srgbClr val="FF0000"/>
                    </a:solidFill>
                  </a:tcPr>
                </a:tc>
                <a:tc hMerge="1">
                  <a:txBody>
                    <a:bodyPr/>
                    <a:lstStyle/>
                    <a:p>
                      <a:endParaRPr lang="ru-RU"/>
                    </a:p>
                  </a:txBody>
                  <a:tcPr/>
                </a:tc>
              </a:tr>
              <a:tr h="417699">
                <a:tc>
                  <a:txBody>
                    <a:bodyPr/>
                    <a:lstStyle/>
                    <a:p>
                      <a:pPr algn="l"/>
                      <a:r>
                        <a:rPr lang="ru-RU" sz="1600" dirty="0"/>
                        <a:t>Виды учитываемых животных</a:t>
                      </a:r>
                    </a:p>
                  </a:txBody>
                  <a:tcPr marL="2363" marR="2363" marT="2363" marB="2363" anchor="ctr">
                    <a:solidFill>
                      <a:srgbClr val="FF0000"/>
                    </a:solidFill>
                  </a:tcPr>
                </a:tc>
                <a:tc>
                  <a:txBody>
                    <a:bodyPr/>
                    <a:lstStyle/>
                    <a:p>
                      <a:pPr algn="l"/>
                      <a:r>
                        <a:rPr lang="ru-RU" sz="1600" dirty="0"/>
                        <a:t>Численность</a:t>
                      </a:r>
                    </a:p>
                  </a:txBody>
                  <a:tcPr marL="2363" marR="2363" marT="2363" marB="2363" anchor="ctr">
                    <a:solidFill>
                      <a:srgbClr val="FF0000"/>
                    </a:solidFill>
                  </a:tcPr>
                </a:tc>
              </a:tr>
              <a:tr h="222133">
                <a:tc>
                  <a:txBody>
                    <a:bodyPr/>
                    <a:lstStyle/>
                    <a:p>
                      <a:pPr algn="l"/>
                      <a:r>
                        <a:rPr lang="ru-RU" sz="1600"/>
                        <a:t>Белка</a:t>
                      </a:r>
                    </a:p>
                  </a:txBody>
                  <a:tcPr marL="2363" marR="2363" marT="2363" marB="2363" anchor="ctr">
                    <a:solidFill>
                      <a:srgbClr val="FF0000"/>
                    </a:solidFill>
                  </a:tcPr>
                </a:tc>
                <a:tc>
                  <a:txBody>
                    <a:bodyPr/>
                    <a:lstStyle/>
                    <a:p>
                      <a:pPr algn="l"/>
                      <a:r>
                        <a:rPr lang="ru-RU" sz="1600"/>
                        <a:t>1570</a:t>
                      </a:r>
                    </a:p>
                  </a:txBody>
                  <a:tcPr marL="2363" marR="2363" marT="2363" marB="2363" anchor="ctr">
                    <a:solidFill>
                      <a:srgbClr val="FF0000"/>
                    </a:solidFill>
                  </a:tcPr>
                </a:tc>
              </a:tr>
              <a:tr h="222133">
                <a:tc>
                  <a:txBody>
                    <a:bodyPr/>
                    <a:lstStyle/>
                    <a:p>
                      <a:pPr algn="l"/>
                      <a:r>
                        <a:rPr lang="ru-RU" sz="1600" dirty="0"/>
                        <a:t>Горностай</a:t>
                      </a:r>
                    </a:p>
                  </a:txBody>
                  <a:tcPr marL="2363" marR="2363" marT="2363" marB="2363" anchor="ctr">
                    <a:solidFill>
                      <a:srgbClr val="FF0000"/>
                    </a:solidFill>
                  </a:tcPr>
                </a:tc>
                <a:tc>
                  <a:txBody>
                    <a:bodyPr/>
                    <a:lstStyle/>
                    <a:p>
                      <a:pPr algn="l"/>
                      <a:r>
                        <a:rPr lang="ru-RU" sz="1600"/>
                        <a:t>130</a:t>
                      </a:r>
                    </a:p>
                  </a:txBody>
                  <a:tcPr marL="2363" marR="2363" marT="2363" marB="2363" anchor="ctr">
                    <a:solidFill>
                      <a:srgbClr val="FF0000"/>
                    </a:solidFill>
                  </a:tcPr>
                </a:tc>
              </a:tr>
              <a:tr h="222133">
                <a:tc>
                  <a:txBody>
                    <a:bodyPr/>
                    <a:lstStyle/>
                    <a:p>
                      <a:pPr algn="l"/>
                      <a:r>
                        <a:rPr lang="ru-RU" sz="1600"/>
                        <a:t>Заяц-беляк</a:t>
                      </a:r>
                    </a:p>
                  </a:txBody>
                  <a:tcPr marL="2363" marR="2363" marT="2363" marB="2363" anchor="ctr">
                    <a:solidFill>
                      <a:srgbClr val="FF0000"/>
                    </a:solidFill>
                  </a:tcPr>
                </a:tc>
                <a:tc>
                  <a:txBody>
                    <a:bodyPr/>
                    <a:lstStyle/>
                    <a:p>
                      <a:pPr algn="l"/>
                      <a:r>
                        <a:rPr lang="ru-RU" sz="1600"/>
                        <a:t>680</a:t>
                      </a:r>
                    </a:p>
                  </a:txBody>
                  <a:tcPr marL="2363" marR="2363" marT="2363" marB="2363" anchor="ctr">
                    <a:solidFill>
                      <a:srgbClr val="FF0000"/>
                    </a:solidFill>
                  </a:tcPr>
                </a:tc>
              </a:tr>
              <a:tr h="222133">
                <a:tc>
                  <a:txBody>
                    <a:bodyPr/>
                    <a:lstStyle/>
                    <a:p>
                      <a:pPr algn="l"/>
                      <a:r>
                        <a:rPr lang="ru-RU" sz="1600"/>
                        <a:t>Заяц-прусак</a:t>
                      </a:r>
                    </a:p>
                  </a:txBody>
                  <a:tcPr marL="2363" marR="2363" marT="2363" marB="2363" anchor="ctr">
                    <a:solidFill>
                      <a:srgbClr val="FF0000"/>
                    </a:solidFill>
                  </a:tcPr>
                </a:tc>
                <a:tc>
                  <a:txBody>
                    <a:bodyPr/>
                    <a:lstStyle/>
                    <a:p>
                      <a:pPr algn="l"/>
                      <a:r>
                        <a:rPr lang="ru-RU" sz="1600"/>
                        <a:t>66</a:t>
                      </a:r>
                    </a:p>
                  </a:txBody>
                  <a:tcPr marL="2363" marR="2363" marT="2363" marB="2363" anchor="ctr">
                    <a:solidFill>
                      <a:srgbClr val="FF0000"/>
                    </a:solidFill>
                  </a:tcPr>
                </a:tc>
              </a:tr>
              <a:tr h="222133">
                <a:tc>
                  <a:txBody>
                    <a:bodyPr/>
                    <a:lstStyle/>
                    <a:p>
                      <a:pPr algn="l"/>
                      <a:r>
                        <a:rPr lang="ru-RU" sz="1600" dirty="0"/>
                        <a:t>кабан</a:t>
                      </a:r>
                    </a:p>
                  </a:txBody>
                  <a:tcPr marL="2363" marR="2363" marT="2363" marB="2363" anchor="ctr">
                    <a:solidFill>
                      <a:srgbClr val="FF0000"/>
                    </a:solidFill>
                  </a:tcPr>
                </a:tc>
                <a:tc>
                  <a:txBody>
                    <a:bodyPr/>
                    <a:lstStyle/>
                    <a:p>
                      <a:pPr algn="l"/>
                      <a:r>
                        <a:rPr lang="ru-RU" sz="1600"/>
                        <a:t>92</a:t>
                      </a:r>
                    </a:p>
                  </a:txBody>
                  <a:tcPr marL="2363" marR="2363" marT="2363" marB="2363" anchor="ctr">
                    <a:solidFill>
                      <a:srgbClr val="FF0000"/>
                    </a:solidFill>
                  </a:tcPr>
                </a:tc>
              </a:tr>
              <a:tr h="222133">
                <a:tc>
                  <a:txBody>
                    <a:bodyPr/>
                    <a:lstStyle/>
                    <a:p>
                      <a:pPr algn="l"/>
                      <a:r>
                        <a:rPr lang="ru-RU" sz="1600"/>
                        <a:t>Енотовидная собака</a:t>
                      </a:r>
                    </a:p>
                  </a:txBody>
                  <a:tcPr marL="2363" marR="2363" marT="2363" marB="2363" anchor="ctr">
                    <a:solidFill>
                      <a:srgbClr val="FF0000"/>
                    </a:solidFill>
                  </a:tcPr>
                </a:tc>
                <a:tc>
                  <a:txBody>
                    <a:bodyPr/>
                    <a:lstStyle/>
                    <a:p>
                      <a:pPr algn="l"/>
                      <a:r>
                        <a:rPr lang="ru-RU" sz="1600"/>
                        <a:t>25</a:t>
                      </a:r>
                    </a:p>
                  </a:txBody>
                  <a:tcPr marL="2363" marR="2363" marT="2363" marB="2363" anchor="ctr">
                    <a:solidFill>
                      <a:srgbClr val="FF0000"/>
                    </a:solidFill>
                  </a:tcPr>
                </a:tc>
              </a:tr>
              <a:tr h="222133">
                <a:tc>
                  <a:txBody>
                    <a:bodyPr/>
                    <a:lstStyle/>
                    <a:p>
                      <a:pPr algn="l"/>
                      <a:r>
                        <a:rPr lang="ru-RU" sz="1600"/>
                        <a:t>Косуля</a:t>
                      </a:r>
                    </a:p>
                  </a:txBody>
                  <a:tcPr marL="2363" marR="2363" marT="2363" marB="2363" anchor="ctr">
                    <a:solidFill>
                      <a:srgbClr val="FF0000"/>
                    </a:solidFill>
                  </a:tcPr>
                </a:tc>
                <a:tc>
                  <a:txBody>
                    <a:bodyPr/>
                    <a:lstStyle/>
                    <a:p>
                      <a:pPr algn="l"/>
                      <a:r>
                        <a:rPr lang="ru-RU" sz="1600"/>
                        <a:t>15</a:t>
                      </a:r>
                    </a:p>
                  </a:txBody>
                  <a:tcPr marL="2363" marR="2363" marT="2363" marB="2363" anchor="ctr">
                    <a:solidFill>
                      <a:srgbClr val="FF0000"/>
                    </a:solidFill>
                  </a:tcPr>
                </a:tc>
              </a:tr>
              <a:tr h="222133">
                <a:tc>
                  <a:txBody>
                    <a:bodyPr/>
                    <a:lstStyle/>
                    <a:p>
                      <a:pPr algn="l"/>
                      <a:r>
                        <a:rPr lang="ru-RU" sz="1600"/>
                        <a:t>Куница</a:t>
                      </a:r>
                    </a:p>
                  </a:txBody>
                  <a:tcPr marL="2363" marR="2363" marT="2363" marB="2363" anchor="ctr">
                    <a:solidFill>
                      <a:srgbClr val="FF0000"/>
                    </a:solidFill>
                  </a:tcPr>
                </a:tc>
                <a:tc>
                  <a:txBody>
                    <a:bodyPr/>
                    <a:lstStyle/>
                    <a:p>
                      <a:pPr algn="l"/>
                      <a:r>
                        <a:rPr lang="ru-RU" sz="1600"/>
                        <a:t>60</a:t>
                      </a:r>
                    </a:p>
                  </a:txBody>
                  <a:tcPr marL="2363" marR="2363" marT="2363" marB="2363" anchor="ctr">
                    <a:solidFill>
                      <a:srgbClr val="FF0000"/>
                    </a:solidFill>
                  </a:tcPr>
                </a:tc>
              </a:tr>
              <a:tr h="222133">
                <a:tc>
                  <a:txBody>
                    <a:bodyPr/>
                    <a:lstStyle/>
                    <a:p>
                      <a:pPr algn="l"/>
                      <a:r>
                        <a:rPr lang="ru-RU" sz="1600"/>
                        <a:t>Лисица</a:t>
                      </a:r>
                    </a:p>
                  </a:txBody>
                  <a:tcPr marL="2363" marR="2363" marT="2363" marB="2363" anchor="ctr">
                    <a:solidFill>
                      <a:srgbClr val="FF0000"/>
                    </a:solidFill>
                  </a:tcPr>
                </a:tc>
                <a:tc>
                  <a:txBody>
                    <a:bodyPr/>
                    <a:lstStyle/>
                    <a:p>
                      <a:pPr algn="l"/>
                      <a:r>
                        <a:rPr lang="ru-RU" sz="1600" dirty="0"/>
                        <a:t>120</a:t>
                      </a:r>
                    </a:p>
                  </a:txBody>
                  <a:tcPr marL="2363" marR="2363" marT="2363" marB="2363" anchor="ctr">
                    <a:solidFill>
                      <a:srgbClr val="FF0000"/>
                    </a:solidFill>
                  </a:tcPr>
                </a:tc>
              </a:tr>
              <a:tr h="222133">
                <a:tc>
                  <a:txBody>
                    <a:bodyPr/>
                    <a:lstStyle/>
                    <a:p>
                      <a:pPr algn="l"/>
                      <a:r>
                        <a:rPr lang="ru-RU" sz="1600"/>
                        <a:t>Лось</a:t>
                      </a:r>
                    </a:p>
                  </a:txBody>
                  <a:tcPr marL="2363" marR="2363" marT="2363" marB="2363" anchor="ctr">
                    <a:solidFill>
                      <a:srgbClr val="FF0000"/>
                    </a:solidFill>
                  </a:tcPr>
                </a:tc>
                <a:tc>
                  <a:txBody>
                    <a:bodyPr/>
                    <a:lstStyle/>
                    <a:p>
                      <a:pPr algn="l"/>
                      <a:r>
                        <a:rPr lang="ru-RU" sz="1600"/>
                        <a:t>100</a:t>
                      </a:r>
                    </a:p>
                  </a:txBody>
                  <a:tcPr marL="2363" marR="2363" marT="2363" marB="2363" anchor="ctr">
                    <a:solidFill>
                      <a:srgbClr val="FF0000"/>
                    </a:solidFill>
                  </a:tcPr>
                </a:tc>
              </a:tr>
              <a:tr h="222133">
                <a:tc>
                  <a:txBody>
                    <a:bodyPr/>
                    <a:lstStyle/>
                    <a:p>
                      <a:pPr algn="l"/>
                      <a:r>
                        <a:rPr lang="ru-RU" sz="1600"/>
                        <a:t>Пятнистый олень</a:t>
                      </a:r>
                    </a:p>
                  </a:txBody>
                  <a:tcPr marL="2363" marR="2363" marT="2363" marB="2363" anchor="ctr">
                    <a:solidFill>
                      <a:srgbClr val="FF0000"/>
                    </a:solidFill>
                  </a:tcPr>
                </a:tc>
                <a:tc>
                  <a:txBody>
                    <a:bodyPr/>
                    <a:lstStyle/>
                    <a:p>
                      <a:pPr algn="l"/>
                      <a:r>
                        <a:rPr lang="ru-RU" sz="1600"/>
                        <a:t>4</a:t>
                      </a:r>
                    </a:p>
                  </a:txBody>
                  <a:tcPr marL="2363" marR="2363" marT="2363" marB="2363" anchor="ctr">
                    <a:solidFill>
                      <a:srgbClr val="FF0000"/>
                    </a:solidFill>
                  </a:tcPr>
                </a:tc>
              </a:tr>
              <a:tr h="222133">
                <a:tc>
                  <a:txBody>
                    <a:bodyPr/>
                    <a:lstStyle/>
                    <a:p>
                      <a:pPr algn="l"/>
                      <a:r>
                        <a:rPr lang="ru-RU" sz="1600"/>
                        <a:t>Европейский олень</a:t>
                      </a:r>
                    </a:p>
                  </a:txBody>
                  <a:tcPr marL="2363" marR="2363" marT="2363" marB="2363" anchor="ctr">
                    <a:solidFill>
                      <a:srgbClr val="FF0000"/>
                    </a:solidFill>
                  </a:tcPr>
                </a:tc>
                <a:tc>
                  <a:txBody>
                    <a:bodyPr/>
                    <a:lstStyle/>
                    <a:p>
                      <a:pPr algn="l"/>
                      <a:r>
                        <a:rPr lang="ru-RU" sz="1600"/>
                        <a:t>12</a:t>
                      </a:r>
                    </a:p>
                  </a:txBody>
                  <a:tcPr marL="2363" marR="2363" marT="2363" marB="2363" anchor="ctr">
                    <a:solidFill>
                      <a:srgbClr val="FF0000"/>
                    </a:solidFill>
                  </a:tcPr>
                </a:tc>
              </a:tr>
              <a:tr h="222133">
                <a:tc>
                  <a:txBody>
                    <a:bodyPr/>
                    <a:lstStyle/>
                    <a:p>
                      <a:pPr algn="l"/>
                      <a:r>
                        <a:rPr lang="ru-RU" sz="1600"/>
                        <a:t>Ондатра</a:t>
                      </a:r>
                    </a:p>
                  </a:txBody>
                  <a:tcPr marL="2363" marR="2363" marT="2363" marB="2363" anchor="ctr">
                    <a:solidFill>
                      <a:srgbClr val="FF0000"/>
                    </a:solidFill>
                  </a:tcPr>
                </a:tc>
                <a:tc>
                  <a:txBody>
                    <a:bodyPr/>
                    <a:lstStyle/>
                    <a:p>
                      <a:pPr algn="l"/>
                      <a:r>
                        <a:rPr lang="ru-RU" sz="1600"/>
                        <a:t>120</a:t>
                      </a:r>
                    </a:p>
                  </a:txBody>
                  <a:tcPr marL="2363" marR="2363" marT="2363" marB="2363" anchor="ctr">
                    <a:solidFill>
                      <a:srgbClr val="FF0000"/>
                    </a:solidFill>
                  </a:tcPr>
                </a:tc>
              </a:tr>
              <a:tr h="222133">
                <a:tc>
                  <a:txBody>
                    <a:bodyPr/>
                    <a:lstStyle/>
                    <a:p>
                      <a:pPr algn="l"/>
                      <a:r>
                        <a:rPr lang="ru-RU" sz="1600"/>
                        <a:t>Глухарь</a:t>
                      </a:r>
                    </a:p>
                  </a:txBody>
                  <a:tcPr marL="2363" marR="2363" marT="2363" marB="2363" anchor="ctr">
                    <a:solidFill>
                      <a:srgbClr val="FF0000"/>
                    </a:solidFill>
                  </a:tcPr>
                </a:tc>
                <a:tc>
                  <a:txBody>
                    <a:bodyPr/>
                    <a:lstStyle/>
                    <a:p>
                      <a:pPr algn="l"/>
                      <a:r>
                        <a:rPr lang="ru-RU" sz="1600"/>
                        <a:t>30</a:t>
                      </a:r>
                    </a:p>
                  </a:txBody>
                  <a:tcPr marL="2363" marR="2363" marT="2363" marB="2363" anchor="ctr">
                    <a:solidFill>
                      <a:srgbClr val="FF0000"/>
                    </a:solidFill>
                  </a:tcPr>
                </a:tc>
              </a:tr>
              <a:tr h="222133">
                <a:tc>
                  <a:txBody>
                    <a:bodyPr/>
                    <a:lstStyle/>
                    <a:p>
                      <a:pPr algn="l"/>
                      <a:r>
                        <a:rPr lang="ru-RU" sz="1600"/>
                        <a:t>Куропатка серая</a:t>
                      </a:r>
                    </a:p>
                  </a:txBody>
                  <a:tcPr marL="2363" marR="2363" marT="2363" marB="2363" anchor="ctr">
                    <a:solidFill>
                      <a:srgbClr val="FF0000"/>
                    </a:solidFill>
                  </a:tcPr>
                </a:tc>
                <a:tc>
                  <a:txBody>
                    <a:bodyPr/>
                    <a:lstStyle/>
                    <a:p>
                      <a:pPr algn="l"/>
                      <a:r>
                        <a:rPr lang="ru-RU" sz="1600"/>
                        <a:t>40</a:t>
                      </a:r>
                    </a:p>
                  </a:txBody>
                  <a:tcPr marL="2363" marR="2363" marT="2363" marB="2363" anchor="ctr">
                    <a:solidFill>
                      <a:srgbClr val="FF0000"/>
                    </a:solidFill>
                  </a:tcPr>
                </a:tc>
              </a:tr>
              <a:tr h="222133">
                <a:tc>
                  <a:txBody>
                    <a:bodyPr/>
                    <a:lstStyle/>
                    <a:p>
                      <a:pPr algn="l"/>
                      <a:r>
                        <a:rPr lang="ru-RU" sz="1600"/>
                        <a:t>Рябчик</a:t>
                      </a:r>
                    </a:p>
                  </a:txBody>
                  <a:tcPr marL="2363" marR="2363" marT="2363" marB="2363" anchor="ctr">
                    <a:solidFill>
                      <a:srgbClr val="FF0000"/>
                    </a:solidFill>
                  </a:tcPr>
                </a:tc>
                <a:tc>
                  <a:txBody>
                    <a:bodyPr/>
                    <a:lstStyle/>
                    <a:p>
                      <a:pPr algn="l"/>
                      <a:r>
                        <a:rPr lang="ru-RU" sz="1600"/>
                        <a:t>110</a:t>
                      </a:r>
                    </a:p>
                  </a:txBody>
                  <a:tcPr marL="2363" marR="2363" marT="2363" marB="2363" anchor="ctr">
                    <a:solidFill>
                      <a:srgbClr val="FF0000"/>
                    </a:solidFill>
                  </a:tcPr>
                </a:tc>
              </a:tr>
              <a:tr h="222133">
                <a:tc>
                  <a:txBody>
                    <a:bodyPr/>
                    <a:lstStyle/>
                    <a:p>
                      <a:pPr algn="l"/>
                      <a:r>
                        <a:rPr lang="ru-RU" sz="1600" dirty="0"/>
                        <a:t>Тетерев</a:t>
                      </a:r>
                    </a:p>
                  </a:txBody>
                  <a:tcPr marL="2363" marR="2363" marT="2363" marB="2363" anchor="ctr">
                    <a:solidFill>
                      <a:srgbClr val="FF0000"/>
                    </a:solidFill>
                  </a:tcPr>
                </a:tc>
                <a:tc>
                  <a:txBody>
                    <a:bodyPr/>
                    <a:lstStyle/>
                    <a:p>
                      <a:pPr algn="l"/>
                      <a:r>
                        <a:rPr lang="ru-RU" sz="1600"/>
                        <a:t>80</a:t>
                      </a:r>
                    </a:p>
                  </a:txBody>
                  <a:tcPr marL="2363" marR="2363" marT="2363" marB="2363" anchor="ctr">
                    <a:solidFill>
                      <a:srgbClr val="FF0000"/>
                    </a:solidFill>
                  </a:tcPr>
                </a:tc>
              </a:tr>
              <a:tr h="222133">
                <a:tc>
                  <a:txBody>
                    <a:bodyPr/>
                    <a:lstStyle/>
                    <a:p>
                      <a:pPr algn="l"/>
                      <a:r>
                        <a:rPr lang="ru-RU" sz="1600"/>
                        <a:t>Утки</a:t>
                      </a:r>
                    </a:p>
                  </a:txBody>
                  <a:tcPr marL="2363" marR="2363" marT="2363" marB="2363" anchor="ctr">
                    <a:solidFill>
                      <a:srgbClr val="FF0000"/>
                    </a:solidFill>
                  </a:tcPr>
                </a:tc>
                <a:tc>
                  <a:txBody>
                    <a:bodyPr/>
                    <a:lstStyle/>
                    <a:p>
                      <a:pPr algn="l"/>
                      <a:r>
                        <a:rPr lang="ru-RU" sz="1600"/>
                        <a:t>1070</a:t>
                      </a:r>
                    </a:p>
                  </a:txBody>
                  <a:tcPr marL="2363" marR="2363" marT="2363" marB="2363" anchor="ctr">
                    <a:solidFill>
                      <a:srgbClr val="FF0000"/>
                    </a:solidFill>
                  </a:tcPr>
                </a:tc>
              </a:tr>
              <a:tr h="1103892">
                <a:tc>
                  <a:txBody>
                    <a:bodyPr/>
                    <a:lstStyle/>
                    <a:p>
                      <a:pPr algn="l"/>
                      <a:endParaRPr lang="ru-RU" sz="1600" dirty="0"/>
                    </a:p>
                  </a:txBody>
                  <a:tcPr marL="2363" marR="2363" marT="2363" marB="2363" anchor="ctr">
                    <a:solidFill>
                      <a:srgbClr val="FF0000"/>
                    </a:solidFill>
                  </a:tcPr>
                </a:tc>
                <a:tc>
                  <a:txBody>
                    <a:bodyPr/>
                    <a:lstStyle/>
                    <a:p>
                      <a:pPr algn="l"/>
                      <a:endParaRPr lang="ru-RU" sz="1600" dirty="0"/>
                    </a:p>
                  </a:txBody>
                  <a:tcPr marL="2363" marR="2363" marT="2363" marB="2363" anchor="ctr">
                    <a:solidFill>
                      <a:srgbClr val="FF0000"/>
                    </a:solidFill>
                  </a:tcPr>
                </a:tc>
              </a:tr>
            </a:tbl>
          </a:graphicData>
        </a:graphic>
      </p:graphicFrame>
      <p:sp>
        <p:nvSpPr>
          <p:cNvPr id="29697"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900" b="0" i="0" u="none" strike="noStrike" cap="none" normalizeH="0" baseline="0" smtClean="0">
                <a:ln>
                  <a:noFill/>
                </a:ln>
                <a:solidFill>
                  <a:srgbClr val="333333"/>
                </a:solidFill>
                <a:effectLst/>
                <a:latin typeface="Lucida Grande"/>
                <a:cs typeface="Arial" pitchFamily="34" charset="0"/>
              </a:rPr>
              <a:t> </a:t>
            </a:r>
            <a:r>
              <a:rPr kumimoji="0" lang="ru-RU" sz="900" b="0" i="0" u="none" strike="noStrike" cap="none" normalizeH="0" baseline="0" smtClean="0">
                <a:ln>
                  <a:noFill/>
                </a:ln>
                <a:solidFill>
                  <a:schemeClr val="tx1"/>
                </a:solidFill>
                <a:effectLst/>
                <a:latin typeface="Arial" pitchFamily="34"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Прямоугольник 4"/>
          <p:cNvSpPr/>
          <p:nvPr/>
        </p:nvSpPr>
        <p:spPr>
          <a:xfrm>
            <a:off x="5940152" y="0"/>
            <a:ext cx="2160240" cy="6463308"/>
          </a:xfrm>
          <a:prstGeom prst="rect">
            <a:avLst/>
          </a:prstGeom>
        </p:spPr>
        <p:txBody>
          <a:bodyPr wrap="square">
            <a:spAutoFit/>
          </a:bodyPr>
          <a:lstStyle/>
          <a:p>
            <a:r>
              <a:rPr lang="ru-RU" dirty="0" smtClean="0"/>
              <a:t>Экологическое состояние, в целом, можно охарактеризовать как относительно благополучное. Концентрации атмосферных загрязнений невелики и не вызывают заметных негативных экологических эффектов. Уровни шума, создаваемые оборудованием промышленных предприятий и транспортными средствами не создают значительного звукового давления</a:t>
            </a:r>
            <a:endParaRPr lang="ru-RU" dirty="0"/>
          </a:p>
        </p:txBody>
      </p:sp>
    </p:spTree>
  </p:cSld>
  <p:clrMapOvr>
    <a:masterClrMapping/>
  </p:clrMapOvr>
  <p:transition>
    <p:wheel spokes="3"/>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2555776" y="188640"/>
            <a:ext cx="5616624" cy="6740307"/>
          </a:xfrm>
          <a:prstGeom prst="rect">
            <a:avLst/>
          </a:prstGeom>
        </p:spPr>
        <p:txBody>
          <a:bodyPr wrap="square">
            <a:spAutoFit/>
          </a:bodyPr>
          <a:lstStyle/>
          <a:p>
            <a:r>
              <a:rPr lang="ru-RU" dirty="0" smtClean="0"/>
              <a:t>Давным-давно </a:t>
            </a:r>
            <a:r>
              <a:rPr lang="ru-RU" dirty="0" err="1" smtClean="0"/>
              <a:t>Вохна</a:t>
            </a:r>
            <a:r>
              <a:rPr lang="ru-RU" dirty="0" smtClean="0"/>
              <a:t> славилась бобровым промыслом, пушнина этих зверей являлась самой ценной, из нее шили шубы для великокняжеской знати. В Х IV - Х VI веках </a:t>
            </a:r>
            <a:r>
              <a:rPr lang="ru-RU" dirty="0" err="1" smtClean="0"/>
              <a:t>Вохна</a:t>
            </a:r>
            <a:r>
              <a:rPr lang="ru-RU" dirty="0" smtClean="0"/>
              <a:t> была заселена </a:t>
            </a:r>
            <a:r>
              <a:rPr lang="ru-RU" dirty="0" err="1" smtClean="0"/>
              <a:t>бобровниками</a:t>
            </a:r>
            <a:r>
              <a:rPr lang="ru-RU" dirty="0" smtClean="0"/>
              <a:t>, которые добывали пушнину для великокняжеской знати. После истребления бобров охотники постепенно перешли на земледелие.</a:t>
            </a:r>
          </a:p>
          <a:p>
            <a:r>
              <a:rPr lang="ru-RU" dirty="0" err="1" smtClean="0"/>
              <a:t>Вохна</a:t>
            </a:r>
            <a:r>
              <a:rPr lang="ru-RU" dirty="0" smtClean="0"/>
              <a:t> берет свое начало в болотах между деревнями </a:t>
            </a:r>
            <a:r>
              <a:rPr lang="ru-RU" dirty="0" err="1" smtClean="0"/>
              <a:t>Иванисово</a:t>
            </a:r>
            <a:r>
              <a:rPr lang="ru-RU" dirty="0" smtClean="0"/>
              <a:t> и </a:t>
            </a:r>
            <a:r>
              <a:rPr lang="ru-RU" dirty="0" err="1" smtClean="0"/>
              <a:t>Афонасово</a:t>
            </a:r>
            <a:r>
              <a:rPr lang="ru-RU" dirty="0" smtClean="0"/>
              <a:t> Ногинского района. В нее впадают три речушки: </a:t>
            </a:r>
            <a:r>
              <a:rPr lang="ru-RU" dirty="0" err="1" smtClean="0"/>
              <a:t>Салагавка</a:t>
            </a:r>
            <a:r>
              <a:rPr lang="ru-RU" dirty="0" smtClean="0"/>
              <a:t>, Добруша и </a:t>
            </a:r>
            <a:r>
              <a:rPr lang="ru-RU" dirty="0" err="1" smtClean="0"/>
              <a:t>Хотца</a:t>
            </a:r>
            <a:r>
              <a:rPr lang="ru-RU" dirty="0" smtClean="0"/>
              <a:t>. В Павловском Посаде напротив района Городок </a:t>
            </a:r>
            <a:r>
              <a:rPr lang="ru-RU" dirty="0" err="1" smtClean="0"/>
              <a:t>Вохна</a:t>
            </a:r>
            <a:r>
              <a:rPr lang="ru-RU" dirty="0" smtClean="0"/>
              <a:t> впадает в </a:t>
            </a:r>
            <a:r>
              <a:rPr lang="ru-RU" dirty="0" err="1" smtClean="0"/>
              <a:t>Клязьму</a:t>
            </a:r>
            <a:r>
              <a:rPr lang="ru-RU" dirty="0" smtClean="0"/>
              <a:t>. На </a:t>
            </a:r>
            <a:r>
              <a:rPr lang="ru-RU" dirty="0" err="1" smtClean="0"/>
              <a:t>Вохне</a:t>
            </a:r>
            <a:r>
              <a:rPr lang="ru-RU" dirty="0" smtClean="0"/>
              <a:t> стоит много деревень, большое село Казанское и поселок Рахманово, город Павловский Посад. Протяженность реки около тридцати километров.</a:t>
            </a:r>
          </a:p>
          <a:p>
            <a:r>
              <a:rPr lang="ru-RU" dirty="0" smtClean="0"/>
              <a:t>В наше время </a:t>
            </a:r>
            <a:r>
              <a:rPr lang="ru-RU" dirty="0" err="1" smtClean="0"/>
              <a:t>Вохна</a:t>
            </a:r>
            <a:r>
              <a:rPr lang="ru-RU" dirty="0" smtClean="0"/>
              <a:t> год от года мелеет, в тех местах, где еще несколько лет назад можно было купаться, сейчас по колено. А бобры и дикие утки, если и поселятся, их тут же варварски уничтожают. В Павловском Посаде речка протекает по задворкам, и во что превращены ее берега, не хочется и писать. Маленькая живописная речка прекрасно смотрится на полотнах художников, но сколько башмаков приходится им истоптать.</a:t>
            </a:r>
          </a:p>
        </p:txBody>
      </p:sp>
      <p:pic>
        <p:nvPicPr>
          <p:cNvPr id="4" name="Содержимое 3" descr="rechka-Vohonka-v-gorode-P-P.jpg"/>
          <p:cNvPicPr>
            <a:picLocks noGrp="1" noChangeAspect="1"/>
          </p:cNvPicPr>
          <p:nvPr>
            <p:ph sz="quarter" idx="13"/>
          </p:nvPr>
        </p:nvPicPr>
        <p:blipFill>
          <a:blip r:embed="rId2" cstate="print">
            <a:lum contrast="-30000"/>
          </a:blip>
          <a:stretch>
            <a:fillRect/>
          </a:stretch>
        </p:blipFill>
        <p:spPr>
          <a:xfrm>
            <a:off x="100047" y="332657"/>
            <a:ext cx="2383721" cy="6480094"/>
          </a:xfrm>
          <a:prstGeom prst="ellipse">
            <a:avLst/>
          </a:prstGeom>
          <a:ln>
            <a:noFill/>
          </a:ln>
          <a:effectLst>
            <a:softEdge rad="112500"/>
          </a:effectLst>
        </p:spPr>
      </p:pic>
    </p:spTree>
  </p:cSld>
  <p:clrMapOvr>
    <a:masterClrMapping/>
  </p:clrMapOvr>
  <p:transition>
    <p:comb/>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188640"/>
            <a:ext cx="5328592" cy="432048"/>
          </a:xfrm>
        </p:spPr>
        <p:txBody>
          <a:bodyPr>
            <a:normAutofit fontScale="90000"/>
            <a:scene3d>
              <a:camera prst="orthographicFront"/>
              <a:lightRig rig="threePt" dir="t"/>
            </a:scene3d>
            <a:sp3d extrusionH="57150">
              <a:bevelT w="57150" h="38100" prst="artDeco"/>
            </a:sp3d>
          </a:bodyPr>
          <a:lstStyle/>
          <a:p>
            <a:pPr algn="ctr"/>
            <a:r>
              <a:rPr lang="ru-RU" sz="2800" dirty="0" smtClean="0"/>
              <a:t>Проблема отходов</a:t>
            </a:r>
            <a:endParaRPr lang="ru-RU" sz="2800" dirty="0"/>
          </a:p>
        </p:txBody>
      </p:sp>
      <p:sp>
        <p:nvSpPr>
          <p:cNvPr id="5" name="Прямоугольник 4"/>
          <p:cNvSpPr/>
          <p:nvPr/>
        </p:nvSpPr>
        <p:spPr>
          <a:xfrm>
            <a:off x="179512" y="764705"/>
            <a:ext cx="7992888" cy="6186309"/>
          </a:xfrm>
          <a:prstGeom prst="rect">
            <a:avLst/>
          </a:prstGeom>
          <a:solidFill>
            <a:srgbClr val="FF0000"/>
          </a:solidFill>
        </p:spPr>
        <p:style>
          <a:lnRef idx="0">
            <a:schemeClr val="accent1"/>
          </a:lnRef>
          <a:fillRef idx="3">
            <a:schemeClr val="accent1"/>
          </a:fillRef>
          <a:effectRef idx="3">
            <a:schemeClr val="accent1"/>
          </a:effectRef>
          <a:fontRef idx="minor">
            <a:schemeClr val="lt1"/>
          </a:fontRef>
        </p:style>
        <p:txBody>
          <a:bodyPr wrap="square">
            <a:spAutoFit/>
            <a:scene3d>
              <a:camera prst="perspectiveAbove"/>
              <a:lightRig rig="threePt" dir="t"/>
            </a:scene3d>
          </a:bodyPr>
          <a:lstStyle/>
          <a:p>
            <a:r>
              <a:rPr lang="ru-RU" dirty="0" smtClean="0"/>
              <a:t>Известно, что постоянно растущий объем мусора является большой проблемой как для окружающей среды, так и для эстетики городов. В связи с развитием больших городов и увеличением объема производства промышленных предприятий все больше растет количество отходов. Экономисты считают, что рост валового продукта и увеличение мусора взаимосвязаны напрямую. В особенности это относится к такому крупному региону, как Московская область, поскольку здесь и самое большое количество жителей, и самые большие объемы строительства, и наиболее крупные производственные мощности. Конечно, такой регион нуждается в своевременном вывозе мусора – ведь до недавнего времени практически весь объем московских отходов свозился в область. Несмотря на то, что властями решено изменить данную ситуацию, проблема вывоза мусора в МО остается актуальной, ведь темпы строительства постоянно возрастают.</a:t>
            </a:r>
            <a:br>
              <a:rPr lang="ru-RU" dirty="0" smtClean="0"/>
            </a:br>
            <a:r>
              <a:rPr lang="ru-RU" dirty="0" smtClean="0"/>
              <a:t/>
            </a:r>
            <a:br>
              <a:rPr lang="ru-RU" dirty="0" smtClean="0"/>
            </a:br>
            <a:r>
              <a:rPr lang="ru-RU" dirty="0" smtClean="0"/>
              <a:t>Вывоз строительного сора предполагает наличие полигонов, на которых происходит захоронение. Более того, по закону утилизация отходов может производиться только на специально отведенных местах. Соответственно, организации, осуществляющие вывоз строительного мусора из Павловского Посада и других городов области, имеют соответствующие договоры с полигонами. В городах московской области вывоз мусора проводится при соблюдении повышенных требований к </a:t>
            </a:r>
            <a:r>
              <a:rPr lang="ru-RU" dirty="0" err="1" smtClean="0"/>
              <a:t>экостандартам</a:t>
            </a:r>
            <a:r>
              <a:rPr lang="ru-RU" dirty="0" smtClean="0"/>
              <a:t>. Деятельность ООО «Чистый Мегаполис» направлена на соответствие пожеланий клиентов</a:t>
            </a:r>
            <a:endParaRPr lang="ru-RU" dirty="0"/>
          </a:p>
        </p:txBody>
      </p:sp>
    </p:spTree>
  </p:cSld>
  <p:clrMapOvr>
    <a:masterClrMapping/>
  </p:clrMapOvr>
  <p:transition>
    <p:comb dir="vert"/>
  </p:transition>
  <p:timing>
    <p:tnLst>
      <p:par>
        <p:cTn id="1" dur="indefinite" restart="never" nodeType="tmRoot"/>
      </p:par>
    </p:tnLst>
  </p:timing>
</p:sld>
</file>

<file path=ppt/theme/theme1.xml><?xml version="1.0" encoding="utf-8"?>
<a:theme xmlns:a="http://schemas.openxmlformats.org/drawingml/2006/main" name="Горизонт">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Горизон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Горизон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262</TotalTime>
  <Words>939</Words>
  <Application>Microsoft Office PowerPoint</Application>
  <PresentationFormat>Экран (4:3)</PresentationFormat>
  <Paragraphs>77</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Горизонт</vt:lpstr>
      <vt:lpstr>Министерство  образования Московской области Государственное образовательное учреждение среднего профессионального образования «Павлово-Посадский промышленно- экономический техникум Московская область»</vt:lpstr>
      <vt:lpstr>Содержание</vt:lpstr>
      <vt:lpstr>Цели и задачи</vt:lpstr>
      <vt:lpstr>Водные проблемы</vt:lpstr>
      <vt:lpstr>Презентация PowerPoint</vt:lpstr>
      <vt:lpstr>Охрана природных комплексов</vt:lpstr>
      <vt:lpstr>Презентация PowerPoint</vt:lpstr>
      <vt:lpstr>Презентация PowerPoint</vt:lpstr>
      <vt:lpstr>Проблема отходов</vt:lpstr>
      <vt:lpstr>Презентация PowerPoint</vt:lpstr>
      <vt:lpstr>Пути решения проблем</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Министерство  образования Московской области Государственное образовательное учреждение среднего профессионального образования «Павлово Пасадский промышленно экономический техникум Московская область»</dc:title>
  <dc:creator>ADSM</dc:creator>
  <cp:lastModifiedBy>Сергей</cp:lastModifiedBy>
  <cp:revision>30</cp:revision>
  <dcterms:created xsi:type="dcterms:W3CDTF">2013-04-26T17:19:56Z</dcterms:created>
  <dcterms:modified xsi:type="dcterms:W3CDTF">2013-10-12T15:46:12Z</dcterms:modified>
</cp:coreProperties>
</file>