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20"/>
  </p:notesMasterIdLst>
  <p:sldIdLst>
    <p:sldId id="256" r:id="rId2"/>
    <p:sldId id="268" r:id="rId3"/>
    <p:sldId id="258" r:id="rId4"/>
    <p:sldId id="270" r:id="rId5"/>
    <p:sldId id="271" r:id="rId6"/>
    <p:sldId id="261" r:id="rId7"/>
    <p:sldId id="272" r:id="rId8"/>
    <p:sldId id="273" r:id="rId9"/>
    <p:sldId id="260" r:id="rId10"/>
    <p:sldId id="283" r:id="rId11"/>
    <p:sldId id="274" r:id="rId12"/>
    <p:sldId id="282" r:id="rId13"/>
    <p:sldId id="276" r:id="rId14"/>
    <p:sldId id="263" r:id="rId15"/>
    <p:sldId id="284" r:id="rId16"/>
    <p:sldId id="279" r:id="rId17"/>
    <p:sldId id="264" r:id="rId18"/>
    <p:sldId id="26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588" autoAdjust="0"/>
    <p:restoredTop sz="94624" autoAdjust="0"/>
  </p:normalViewPr>
  <p:slideViewPr>
    <p:cSldViewPr>
      <p:cViewPr varScale="1">
        <p:scale>
          <a:sx n="97" d="100"/>
          <a:sy n="97" d="100"/>
        </p:scale>
        <p:origin x="-114" y="-2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32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E2E861-58BC-4CEE-BE8D-654929C8DA6F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F0D5EC-62BC-465D-A5AF-33CA7C787F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0192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0D5EC-62BC-465D-A5AF-33CA7C787F3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C4BEA3-6B6A-47DF-9C29-41A23E2C6DAD}" type="datetime1">
              <a:rPr lang="ru-RU" smtClean="0"/>
              <a:pPr/>
              <a:t>03.05.2012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"Детский исследовательский проект"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A58867-D719-41CA-9C7A-F5B34B1248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66465F-2134-4AA6-B054-7F3E5651586D}" type="datetime1">
              <a:rPr lang="ru-RU" smtClean="0"/>
              <a:pPr/>
              <a:t>03.05.2012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"Детский исследовательский проект"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A58867-D719-41CA-9C7A-F5B34B1248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908EC5-15AA-4EA7-A36E-65E5FA1BF775}" type="datetime1">
              <a:rPr lang="ru-RU" smtClean="0"/>
              <a:pPr/>
              <a:t>03.05.2012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"Детский исследовательский проект"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A58867-D719-41CA-9C7A-F5B34B1248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477C18-FE3D-4668-A716-1F9BDD767D26}" type="datetime1">
              <a:rPr lang="ru-RU" smtClean="0"/>
              <a:pPr/>
              <a:t>03.05.2012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"Детский исследовательский проект"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A58867-D719-41CA-9C7A-F5B34B1248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99564F-34E0-4765-AA91-78FFA71B8B28}" type="datetime1">
              <a:rPr lang="ru-RU" smtClean="0"/>
              <a:pPr/>
              <a:t>03.05.2012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"Детский исследовательский проект"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A58867-D719-41CA-9C7A-F5B34B1248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BB3686-3951-4346-9C97-F38A6451B264}" type="datetime1">
              <a:rPr lang="ru-RU" smtClean="0"/>
              <a:pPr/>
              <a:t>03.05.2012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"Детский исследовательский проект"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A58867-D719-41CA-9C7A-F5B34B1248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5A91AD-992A-483E-88E9-4106C6337102}" type="datetime1">
              <a:rPr lang="ru-RU" smtClean="0"/>
              <a:pPr/>
              <a:t>03.05.2012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"Детский исследовательский проект"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A58867-D719-41CA-9C7A-F5B34B1248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570541-7310-421B-9C20-EDEFDC1FEA3E}" type="datetime1">
              <a:rPr lang="ru-RU" smtClean="0"/>
              <a:pPr/>
              <a:t>03.05.2012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"Детский исследовательский проект"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A58867-D719-41CA-9C7A-F5B34B1248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FDBA10-5E62-49B5-ABFA-053A11C8C91E}" type="datetime1">
              <a:rPr lang="ru-RU" smtClean="0"/>
              <a:pPr/>
              <a:t>03.05.2012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"Детский исследовательский проект"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A58867-D719-41CA-9C7A-F5B34B1248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5ABC07-D8F7-4686-A725-C05449B600F9}" type="datetime1">
              <a:rPr lang="ru-RU" smtClean="0"/>
              <a:pPr/>
              <a:t>03.05.2012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"Детский исследовательский проект"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A58867-D719-41CA-9C7A-F5B34B1248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4B5F43-9596-4570-AF5B-D3B27498F16E}" type="datetime1">
              <a:rPr lang="ru-RU" smtClean="0"/>
              <a:pPr/>
              <a:t>03.05.2012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"Детский исследовательский проект"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A58867-D719-41CA-9C7A-F5B34B1248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157EE81-A281-4FC6-98A3-5D2303626A7E}" type="datetime1">
              <a:rPr lang="ru-RU" smtClean="0"/>
              <a:pPr/>
              <a:t>03.05.2012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"Детский исследовательский проект"</a:t>
            </a: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DA58867-D719-41CA-9C7A-F5B34B1248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image" Target="../media/image15.pn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nikvel.ru/phsee/phaa1/frostedglass/frostedglass_31.php?IDPhAlbum=5&amp;iiPhoto=30&amp;mode=play&amp;dt=3" TargetMode="Externa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nikvel.ru/phsee/phaa1/frostedglass/frostedglass_34.php?IDPhAlbum=5&amp;iiPhoto=33&amp;mode=play&amp;dt=3" TargetMode="Externa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1901" y="260648"/>
            <a:ext cx="7772400" cy="1000131"/>
          </a:xfrm>
        </p:spPr>
        <p:txBody>
          <a:bodyPr>
            <a:normAutofit/>
          </a:bodyPr>
          <a:lstStyle/>
          <a:p>
            <a:r>
              <a:rPr lang="ru-RU" sz="1400" dirty="0">
                <a:effectLst/>
              </a:rPr>
              <a:t>МУНИЦИПАЛЬНОЕ БЮДЖЕТНОЕ ОБРАЗОВАТЕЛЬНОЕ </a:t>
            </a:r>
            <a:r>
              <a:rPr lang="ru-RU" sz="1400" dirty="0" smtClean="0">
                <a:effectLst/>
              </a:rPr>
              <a:t>УЧРЕЖДЕНИЕ БЕЛОЯРСКОГО РАЙОНА</a:t>
            </a:r>
            <a:r>
              <a:rPr lang="ru-RU" sz="1400" dirty="0">
                <a:effectLst/>
              </a:rPr>
              <a:t/>
            </a:r>
            <a:br>
              <a:rPr lang="ru-RU" sz="1400" dirty="0">
                <a:effectLst/>
              </a:rPr>
            </a:br>
            <a:r>
              <a:rPr lang="ru-RU" sz="1400" dirty="0" smtClean="0">
                <a:effectLst/>
              </a:rPr>
              <a:t>«ОБЩЕОБРАЗОВАТЕЛЬНАЯ </a:t>
            </a:r>
            <a:r>
              <a:rPr lang="ru-RU" sz="1400" dirty="0">
                <a:effectLst/>
              </a:rPr>
              <a:t>СРЕДНЯЯ (ПОЛНАЯ) ШКОЛА п. </a:t>
            </a:r>
            <a:r>
              <a:rPr lang="ru-RU" sz="1400" smtClean="0">
                <a:effectLst/>
              </a:rPr>
              <a:t>ЛЫХМА»</a:t>
            </a:r>
            <a:endParaRPr lang="ru-RU" sz="1400" dirty="0"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1112" y="4797152"/>
            <a:ext cx="7992888" cy="1584176"/>
          </a:xfrm>
        </p:spPr>
        <p:txBody>
          <a:bodyPr>
            <a:normAutofit fontScale="92500" lnSpcReduction="10000"/>
          </a:bodyPr>
          <a:lstStyle/>
          <a:p>
            <a:pPr algn="r"/>
            <a:endParaRPr lang="ru-RU" sz="1200" b="1" dirty="0" smtClean="0"/>
          </a:p>
          <a:p>
            <a:pPr algn="l"/>
            <a:r>
              <a:rPr lang="ru-RU" sz="3600" b="1" dirty="0" smtClean="0">
                <a:solidFill>
                  <a:schemeClr val="accent6"/>
                </a:solidFill>
              </a:rPr>
              <a:t>«</a:t>
            </a:r>
            <a:r>
              <a:rPr lang="ru-RU" sz="3600" b="1" dirty="0">
                <a:solidFill>
                  <a:schemeClr val="accent6"/>
                </a:solidFill>
              </a:rPr>
              <a:t>Ледяные цветы</a:t>
            </a:r>
            <a:r>
              <a:rPr lang="ru-RU" sz="3600" b="1" dirty="0" smtClean="0">
                <a:solidFill>
                  <a:schemeClr val="accent6"/>
                </a:solidFill>
              </a:rPr>
              <a:t>»</a:t>
            </a:r>
          </a:p>
          <a:p>
            <a:pPr algn="ctr"/>
            <a:r>
              <a:rPr lang="ru-RU" sz="1500" b="1" dirty="0" smtClean="0"/>
              <a:t>Ученица 1 класса </a:t>
            </a:r>
            <a:r>
              <a:rPr lang="ru-RU" sz="1500" b="1" dirty="0" err="1" smtClean="0"/>
              <a:t>Псаломщикова</a:t>
            </a:r>
            <a:r>
              <a:rPr lang="ru-RU" sz="1500" b="1" dirty="0" smtClean="0"/>
              <a:t> Аня                                                                                                                                         </a:t>
            </a:r>
            <a:r>
              <a:rPr lang="ru-RU" sz="1600" dirty="0" smtClean="0"/>
              <a:t>п</a:t>
            </a:r>
            <a:r>
              <a:rPr lang="ru-RU" sz="1600" dirty="0"/>
              <a:t>. </a:t>
            </a:r>
            <a:r>
              <a:rPr lang="ru-RU" sz="1600" dirty="0" err="1"/>
              <a:t>Лыхма</a:t>
            </a:r>
            <a:endParaRPr lang="ru-RU" sz="1600" dirty="0"/>
          </a:p>
          <a:p>
            <a:pPr algn="ctr"/>
            <a:r>
              <a:rPr lang="ru-RU" sz="1600" dirty="0"/>
              <a:t> 2012 год</a:t>
            </a:r>
          </a:p>
          <a:p>
            <a:pPr algn="l"/>
            <a:endParaRPr lang="ru-RU" sz="1500" b="1" dirty="0" smtClean="0"/>
          </a:p>
          <a:p>
            <a:pPr algn="l"/>
            <a:endParaRPr lang="ru-RU" sz="1500" b="1" dirty="0" smtClean="0"/>
          </a:p>
          <a:p>
            <a:endParaRPr lang="ru-RU" b="1" dirty="0"/>
          </a:p>
        </p:txBody>
      </p:sp>
      <p:pic>
        <p:nvPicPr>
          <p:cNvPr id="1026" name="Picture 2" descr="D:\Documents and Settings\Администратор\Рабочий стол\узоры на окнах\P113052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196752"/>
            <a:ext cx="6048672" cy="3312368"/>
          </a:xfrm>
          <a:prstGeom prst="rect">
            <a:avLst/>
          </a:prstGeom>
          <a:noFill/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КРАСОТА СОЗДАННАЯ ПРИРОДОЙ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Рисунок 7" descr="DSC002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14" y="1785926"/>
            <a:ext cx="6572296" cy="45720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Фотографии 12.01.2012г.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Окно в моей комнате</a:t>
            </a: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/>
          </a:bodyPr>
          <a:lstStyle/>
          <a:p>
            <a:pPr algn="ctr"/>
            <a:r>
              <a:rPr lang="ru-RU" sz="2400" dirty="0" smtClean="0"/>
              <a:t>Окно на бабушкиной веранде</a:t>
            </a:r>
            <a:endParaRPr lang="ru-RU" sz="2400" dirty="0"/>
          </a:p>
        </p:txBody>
      </p:sp>
      <p:pic>
        <p:nvPicPr>
          <p:cNvPr id="3074" name="Picture 2" descr="D:\Documents and Settings\Администратор\Рабочий стол\узоры на окнах\P1130514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7200" y="991066"/>
            <a:ext cx="4022725" cy="4072593"/>
          </a:xfrm>
          <a:prstGeom prst="rect">
            <a:avLst/>
          </a:prstGeom>
          <a:noFill/>
        </p:spPr>
      </p:pic>
      <p:pic>
        <p:nvPicPr>
          <p:cNvPr id="3075" name="Picture 3" descr="D:\Documents and Settings\Администратор\Рабочий стол\узоры на окнах\P1060504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64075" y="991066"/>
            <a:ext cx="4022725" cy="4072593"/>
          </a:xfrm>
          <a:prstGeom prst="rect">
            <a:avLst/>
          </a:prstGeom>
          <a:noFill/>
        </p:spPr>
      </p:pic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Рисунок 7" descr="DSC0020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112" y="1142984"/>
            <a:ext cx="3429024" cy="4374248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> Невозможно отвести глаз от этих замысловатых художеств непревзойденного мастера. Чем дальше вглядываешься в рисунки, тем больше удивляешься мастерству неизвестного художника, которого зовут Мороз. Эти изумительные картины можно рассматривать и рассматривать, и каждый раз видеть что-то новое. Тут волшебное дерево, там павлиний хвост, длинная ветвь пальмы, пушистая ель. Вот распустился чудесный цветок. А на       другом окне сказочные звери. </a:t>
            </a:r>
            <a:endParaRPr lang="ru-RU" sz="1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14348" y="4714884"/>
            <a:ext cx="4643470" cy="928694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Фотография 12.01.2012г. </a:t>
            </a:r>
          </a:p>
          <a:p>
            <a:pPr algn="ctr"/>
            <a:endParaRPr lang="ru-RU" dirty="0" smtClean="0"/>
          </a:p>
          <a:p>
            <a:pPr algn="ctr"/>
            <a:r>
              <a:rPr lang="ru-RU" sz="2400" dirty="0" smtClean="0"/>
              <a:t>Окно в моей комнате.</a:t>
            </a:r>
          </a:p>
          <a:p>
            <a:endParaRPr lang="ru-RU" dirty="0"/>
          </a:p>
        </p:txBody>
      </p:sp>
      <p:sp>
        <p:nvSpPr>
          <p:cNvPr id="8" name="Рисунок 7"/>
          <p:cNvSpPr>
            <a:spLocks noGrp="1"/>
          </p:cNvSpPr>
          <p:nvPr>
            <p:ph type="pic" idx="1"/>
          </p:nvPr>
        </p:nvSpPr>
        <p:spPr/>
      </p:sp>
      <p:sp>
        <p:nvSpPr>
          <p:cNvPr id="9" name="Рисунок 7"/>
          <p:cNvSpPr txBox="1">
            <a:spLocks/>
          </p:cNvSpPr>
          <p:nvPr/>
        </p:nvSpPr>
        <p:spPr>
          <a:xfrm>
            <a:off x="857224" y="1142984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</p:sp>
      <p:pic>
        <p:nvPicPr>
          <p:cNvPr id="10" name="Рисунок 9" descr="D:\Documents and Settings\Администратор\Рабочий стол\узоры на окнах\P1130523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6230" y="1142984"/>
            <a:ext cx="4500594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Окно на бабушкиной веранде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Фотография 17.01.2012г. 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Фотография 17.01.20012г. </a:t>
            </a:r>
          </a:p>
          <a:p>
            <a:endParaRPr lang="ru-RU" dirty="0"/>
          </a:p>
        </p:txBody>
      </p:sp>
      <p:pic>
        <p:nvPicPr>
          <p:cNvPr id="7" name="Содержимое 6" descr="P1060508"/>
          <p:cNvPicPr>
            <a:picLocks noGrp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7200" y="1215474"/>
            <a:ext cx="4022725" cy="3623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P1060505"/>
          <p:cNvPicPr>
            <a:picLocks noGrp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64075" y="1215474"/>
            <a:ext cx="4022725" cy="3623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tx2"/>
                </a:solidFill>
              </a:rPr>
              <a:t> </a:t>
            </a:r>
            <a:r>
              <a:rPr lang="ru-RU" sz="3600" dirty="0" smtClean="0">
                <a:effectLst/>
              </a:rPr>
              <a:t>Я попыталась подражать Морозу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200" dirty="0" smtClean="0">
                <a:solidFill>
                  <a:schemeClr val="tx2"/>
                </a:solidFill>
              </a:rPr>
              <a:t> </a:t>
            </a:r>
            <a:r>
              <a:rPr lang="ru-RU" sz="3100" dirty="0" smtClean="0">
                <a:solidFill>
                  <a:schemeClr val="tx2"/>
                </a:solidFill>
                <a:effectLst/>
              </a:rPr>
              <a:t>Мои рисунки</a:t>
            </a:r>
            <a:endParaRPr lang="ru-RU" sz="3100" dirty="0">
              <a:solidFill>
                <a:schemeClr val="tx2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/>
          <a:lstStyle/>
          <a:p>
            <a:pPr>
              <a:buNone/>
            </a:pPr>
            <a:r>
              <a:rPr lang="ru-RU" sz="1800" dirty="0" smtClean="0"/>
              <a:t>        морозные </a:t>
            </a:r>
            <a:r>
              <a:rPr lang="ru-RU" sz="1800" dirty="0"/>
              <a:t>узоры на солнце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5945" y="1571612"/>
            <a:ext cx="295277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500694" y="1000108"/>
            <a:ext cx="34290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морозные </a:t>
            </a:r>
            <a:r>
              <a:rPr lang="ru-RU" dirty="0"/>
              <a:t>узоры на закате</a:t>
            </a:r>
          </a:p>
        </p:txBody>
      </p:sp>
      <p:pic>
        <p:nvPicPr>
          <p:cNvPr id="6" name="Рисунок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7350" y="1571612"/>
            <a:ext cx="295277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57158" y="3786190"/>
            <a:ext cx="61789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морозные </a:t>
            </a:r>
            <a:r>
              <a:rPr lang="ru-RU" dirty="0"/>
              <a:t>узоры в пасмурную погоду</a:t>
            </a:r>
          </a:p>
        </p:txBody>
      </p:sp>
      <p:pic>
        <p:nvPicPr>
          <p:cNvPr id="8" name="Рисунок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1782" y="4214818"/>
            <a:ext cx="3099841" cy="2324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72066" y="3786190"/>
            <a:ext cx="40719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морозные </a:t>
            </a:r>
            <a:r>
              <a:rPr lang="ru-RU" dirty="0"/>
              <a:t>узоры в вечернее время</a:t>
            </a:r>
          </a:p>
        </p:txBody>
      </p:sp>
      <p:pic>
        <p:nvPicPr>
          <p:cNvPr id="10" name="Рисунок 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42041" y="4214818"/>
            <a:ext cx="3103388" cy="2327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Пожалуй, не встретишь человека, которому не приходилось, любоваться  зимой тончайшими ледяными узорами на оконных стеклах. Поэтому я решила выяснить у одноклассников, наблюдали ли они снежные узоры и интересно ли им узнать, как они появляются. Я провела анкетирование</a:t>
            </a:r>
            <a:endParaRPr lang="ru-RU" sz="24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"Детский исследовательский проект"</a:t>
            </a:r>
            <a:endParaRPr lang="ru-RU"/>
          </a:p>
        </p:txBody>
      </p:sp>
      <p:pic>
        <p:nvPicPr>
          <p:cNvPr id="5" name="Рисунок 4" descr="DSC002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9512" y="116632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000" b="1" dirty="0"/>
              <a:t>Пожалуй, не встретишь человека, которому не приходилось, любоваться  зимой тончайшими ледяными узорами на оконных стеклах. Поэтому я решила выяснить у одноклассников, наблюдали ли они снежные узоры и интересно ли им узнать, как они появляются. Я провела анкетирование</a:t>
            </a:r>
            <a:endParaRPr lang="ru-RU" sz="2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95936" y="2976501"/>
            <a:ext cx="4860032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Анкета </a:t>
            </a:r>
            <a:endParaRPr lang="ru-RU" sz="3200" b="1" dirty="0" smtClean="0"/>
          </a:p>
          <a:p>
            <a:r>
              <a:rPr lang="ru-RU" sz="2000" b="1" dirty="0" smtClean="0"/>
              <a:t>1</a:t>
            </a:r>
            <a:r>
              <a:rPr lang="ru-RU" sz="2000" b="1" dirty="0"/>
              <a:t>. Наблюдал (а) ли ты когда-нибудь морозные узоры на окне?</a:t>
            </a:r>
          </a:p>
          <a:p>
            <a:r>
              <a:rPr lang="ru-RU" sz="2000" b="1" dirty="0"/>
              <a:t>2. Если наблюдал (а), то, в какое время года?</a:t>
            </a:r>
          </a:p>
          <a:p>
            <a:r>
              <a:rPr lang="ru-RU" sz="2000" b="1" dirty="0"/>
              <a:t>3. Мороз рисует одинаковые узоры или нет?</a:t>
            </a:r>
          </a:p>
          <a:p>
            <a:r>
              <a:rPr lang="ru-RU" sz="2000" b="1" dirty="0"/>
              <a:t>4. На что они похожи?</a:t>
            </a:r>
          </a:p>
          <a:p>
            <a:r>
              <a:rPr lang="ru-RU" sz="2000" b="1" dirty="0"/>
              <a:t>5. Попробуй нарисовать такие же узоры.</a:t>
            </a:r>
          </a:p>
          <a:p>
            <a:r>
              <a:rPr lang="ru-RU" sz="2000" b="1" dirty="0"/>
              <a:t>6. Хотел (а) ли бы ты узнать, как появляются морозные узоры на стекле?</a:t>
            </a:r>
          </a:p>
        </p:txBody>
      </p:sp>
    </p:spTree>
    <p:extLst>
      <p:ext uri="{BB962C8B-B14F-4D97-AF65-F5344CB8AC3E}">
        <p14:creationId xmlns:p14="http://schemas.microsoft.com/office/powerpoint/2010/main" val="14551068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112" y="1124744"/>
            <a:ext cx="3357586" cy="4942332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Искусственные узоры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В четверть стакана холодной воды добавить 5 г сухого желатина и дать ему хорошо набухнуть. Нагреть воду до 50 градусов на водяной бане и проследить, чтобы желатин полностью растворился. (На таком студне можно сохранить ледяные узоры.) Еще теплый раствор вылить на кусок стекла и сразу поставить в морозилку. (Вода будет кристаллизоваться, как на окнах зимой.)  Через три дня достать и дать оттаять желатину. На нем остается четкий рисунок ледяных кристаллов.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Grp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8536" y="1301911"/>
            <a:ext cx="441960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1600" dirty="0" smtClean="0"/>
              <a:t>Можно ли сделать такие узоры самому? Я нашла ответ на этот вопрос в энциклопедии забавных игрушек.</a:t>
            </a:r>
            <a:endParaRPr lang="ru-RU" sz="160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64294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tx2"/>
                </a:solidFill>
              </a:rPr>
              <a:t>Анализ наблюдений и выводы:</a:t>
            </a:r>
            <a:endParaRPr lang="ru-RU" sz="3600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43608" y="1821429"/>
            <a:ext cx="3168352" cy="3263755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Морозные рисунки на стекле — это большие кристаллы льда, растущие из водяного пара на границе тепла и холода;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Вид узора на поверхности стекла зависит от температуры внутри помещения и снаружи, влажности воздуха в помещении, толщины стекла и загрязненности его поверхности.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Мои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наблюдения подтверждают гипотезу о том, что по форме снежных узоров  можно  предсказывать погоду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357686" y="1214422"/>
            <a:ext cx="4504564" cy="4973018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endParaRPr lang="ru-RU" sz="1600" dirty="0" smtClean="0"/>
          </a:p>
          <a:p>
            <a:pPr algn="ctr">
              <a:buNone/>
            </a:pPr>
            <a:r>
              <a:rPr lang="ru-RU" sz="2100" dirty="0" smtClean="0"/>
              <a:t>Фотография 17.01.2012 г. Окно на бабушкиной веранде.</a:t>
            </a:r>
          </a:p>
          <a:p>
            <a:pPr>
              <a:buNone/>
            </a:pPr>
            <a:endParaRPr lang="ru-RU" sz="1400" dirty="0"/>
          </a:p>
        </p:txBody>
      </p:sp>
      <p:pic>
        <p:nvPicPr>
          <p:cNvPr id="9" name="Рисунок 8" descr="D:\Documents and Settings\Администратор\Рабочий стол\узоры на окнах\P1060513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060848"/>
            <a:ext cx="3637068" cy="3371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115328" cy="5929354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2"/>
                </a:solidFill>
                <a:effectLst/>
              </a:rPr>
              <a:t>Спасибо за внимание!</a:t>
            </a:r>
            <a:r>
              <a:rPr lang="ru-RU" sz="5400" dirty="0" smtClean="0">
                <a:solidFill>
                  <a:schemeClr val="tx2"/>
                </a:solidFill>
              </a:rPr>
              <a:t/>
            </a:r>
            <a:br>
              <a:rPr lang="ru-RU" sz="5400" dirty="0" smtClean="0">
                <a:solidFill>
                  <a:schemeClr val="tx2"/>
                </a:solidFill>
              </a:rPr>
            </a:br>
            <a:r>
              <a:rPr lang="ru-RU" sz="5400" dirty="0" smtClean="0">
                <a:solidFill>
                  <a:schemeClr val="tx2"/>
                </a:solidFill>
              </a:rPr>
              <a:t/>
            </a:r>
            <a:br>
              <a:rPr lang="ru-RU" sz="5400" dirty="0" smtClean="0">
                <a:solidFill>
                  <a:schemeClr val="tx2"/>
                </a:solidFill>
              </a:rPr>
            </a:br>
            <a:r>
              <a:rPr lang="ru-RU" sz="5400" dirty="0" smtClean="0">
                <a:solidFill>
                  <a:schemeClr val="tx2"/>
                </a:solidFill>
              </a:rPr>
              <a:t/>
            </a:r>
            <a:br>
              <a:rPr lang="ru-RU" sz="5400" dirty="0" smtClean="0">
                <a:solidFill>
                  <a:schemeClr val="tx2"/>
                </a:solidFill>
              </a:rPr>
            </a:br>
            <a:r>
              <a:rPr lang="ru-RU" sz="5400" dirty="0" smtClean="0">
                <a:solidFill>
                  <a:schemeClr val="tx2"/>
                </a:solidFill>
              </a:rPr>
              <a:t/>
            </a:r>
            <a:br>
              <a:rPr lang="ru-RU" sz="5400" dirty="0" smtClean="0">
                <a:solidFill>
                  <a:schemeClr val="tx2"/>
                </a:solidFill>
              </a:rPr>
            </a:br>
            <a:r>
              <a:rPr lang="ru-RU" sz="5400" dirty="0" smtClean="0">
                <a:solidFill>
                  <a:schemeClr val="tx2"/>
                </a:solidFill>
              </a:rPr>
              <a:t/>
            </a:r>
            <a:br>
              <a:rPr lang="ru-RU" sz="5400" dirty="0" smtClean="0">
                <a:solidFill>
                  <a:schemeClr val="tx2"/>
                </a:solidFill>
              </a:rPr>
            </a:br>
            <a:r>
              <a:rPr lang="ru-RU" sz="5400" dirty="0" smtClean="0">
                <a:solidFill>
                  <a:schemeClr val="tx2"/>
                </a:solidFill>
              </a:rPr>
              <a:t/>
            </a:r>
            <a:br>
              <a:rPr lang="ru-RU" sz="5400" dirty="0" smtClean="0">
                <a:solidFill>
                  <a:schemeClr val="tx2"/>
                </a:solidFill>
              </a:rPr>
            </a:br>
            <a:endParaRPr lang="ru-RU" sz="5400" dirty="0">
              <a:solidFill>
                <a:schemeClr val="tx2"/>
              </a:solidFill>
            </a:endParaRPr>
          </a:p>
        </p:txBody>
      </p:sp>
      <p:pic>
        <p:nvPicPr>
          <p:cNvPr id="5" name="Рисунок 4" descr="D:\Documents and Settings\Администратор\Рабочий стол\узоры на окнах\P1130538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8794" y="1357298"/>
            <a:ext cx="642942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0694" y="1066800"/>
            <a:ext cx="3643306" cy="3005142"/>
          </a:xfrm>
        </p:spPr>
        <p:txBody>
          <a:bodyPr/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endParaRPr lang="ru-RU" dirty="0"/>
          </a:p>
        </p:txBody>
      </p:sp>
      <p:pic>
        <p:nvPicPr>
          <p:cNvPr id="2050" name="Picture 2" descr="P1130518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047" y="1052736"/>
            <a:ext cx="4471033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14348" y="4714884"/>
            <a:ext cx="4643470" cy="1000132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Фотография 12.01.2012г</a:t>
            </a:r>
            <a:r>
              <a:rPr lang="ru-RU" sz="1600" dirty="0" smtClean="0"/>
              <a:t>. </a:t>
            </a:r>
          </a:p>
          <a:p>
            <a:pPr algn="ctr"/>
            <a:endParaRPr lang="ru-RU" sz="1600" dirty="0" smtClean="0"/>
          </a:p>
          <a:p>
            <a:pPr algn="ctr"/>
            <a:r>
              <a:rPr lang="ru-RU" sz="2400" dirty="0" smtClean="0"/>
              <a:t>Окно в моей комнате.</a:t>
            </a:r>
          </a:p>
          <a:p>
            <a:pPr algn="just"/>
            <a:r>
              <a:rPr lang="ru-RU" sz="1600" dirty="0" smtClean="0"/>
              <a:t>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500694" y="1340768"/>
            <a:ext cx="342902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Побелело за ночь всюду,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 у нас в квартире чудо!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 окошком лес исчез -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Там волшебный вырос лес!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Ночью произошло чудо! За ночь сильно похолодало. Настало морозное утро. Проснувшись, я посмотрела в окно: «Светит ли солнышко?». А окно было таким нарядным и блестящим, как новогодняя елка.                                                                                                                         На стекле я увидела удивительный рисунок. Сверкала длинная пушистая еловая ветка, покрытая блестящими снежинками.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285729"/>
            <a:ext cx="7848872" cy="1343071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 smtClean="0">
                <a:solidFill>
                  <a:schemeClr val="tx2"/>
                </a:solidFill>
              </a:rPr>
              <a:t>   </a:t>
            </a:r>
            <a:r>
              <a:rPr lang="ru-RU" sz="3600" u="sng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3600" u="sng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исследования: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выяснить, почему зимой на окнах часто появляются причудливые снежные узоры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1844824"/>
            <a:ext cx="7886680" cy="4019338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>
                <a:solidFill>
                  <a:schemeClr val="tx2"/>
                </a:solidFill>
              </a:rPr>
              <a:t> </a:t>
            </a:r>
            <a:r>
              <a:rPr lang="ru-RU" sz="2800" b="1" dirty="0" smtClean="0">
                <a:solidFill>
                  <a:schemeClr val="tx2"/>
                </a:solidFill>
              </a:rPr>
              <a:t>       </a:t>
            </a:r>
            <a:r>
              <a:rPr lang="ru-RU" sz="2800" u="sng" dirty="0" smtClean="0">
                <a:solidFill>
                  <a:schemeClr val="tx2"/>
                </a:solidFill>
              </a:rPr>
              <a:t>Задачи</a:t>
            </a:r>
            <a:r>
              <a:rPr lang="ru-RU" sz="2800" u="sng" dirty="0">
                <a:solidFill>
                  <a:schemeClr val="tx2"/>
                </a:solidFill>
              </a:rPr>
              <a:t>: </a:t>
            </a:r>
            <a:endParaRPr lang="ru-RU" sz="2800" dirty="0">
              <a:solidFill>
                <a:schemeClr val="tx2"/>
              </a:solidFill>
            </a:endParaRPr>
          </a:p>
          <a:p>
            <a:pPr algn="l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изучить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дополнительную литературу и отобрать интересные сведения, факты о том, как появляются снежные узоры на окнах;</a:t>
            </a:r>
          </a:p>
          <a:p>
            <a:pPr algn="l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выяснить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почему снежные узоры бывают разные по форме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l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наблюдать за появлением и исчезновением снежных узоров на окнах;	                                                          </a:t>
            </a:r>
          </a:p>
          <a:p>
            <a:pPr algn="l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представить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убедительные доказательства, что снежные узоры на окнах появляются не случайно; 				</a:t>
            </a:r>
          </a:p>
          <a:p>
            <a:pPr algn="l">
              <a:buFontTx/>
              <a:buChar char="-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сделать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выводы и обобщить результат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наблюдений;</a:t>
            </a:r>
          </a:p>
          <a:p>
            <a:pPr algn="l">
              <a:buFontTx/>
              <a:buChar char="-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научиться работать с компьютером и интернетом.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800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Гипотеза</a:t>
            </a:r>
            <a:r>
              <a:rPr lang="ru-RU" sz="2800" b="1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endParaRPr lang="ru-RU" sz="2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предположим, что по форме снежных узоров  можно  предсказывать погоду. 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6829444" cy="142876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2"/>
                </a:solidFill>
              </a:rPr>
              <a:t>Снежные узоры</a:t>
            </a:r>
            <a:br>
              <a:rPr lang="ru-RU" sz="2400" dirty="0" smtClean="0">
                <a:solidFill>
                  <a:schemeClr val="tx2"/>
                </a:solidFill>
              </a:rPr>
            </a:br>
            <a:r>
              <a:rPr lang="ru-RU" sz="2400" dirty="0" smtClean="0">
                <a:solidFill>
                  <a:schemeClr val="tx2"/>
                </a:solidFill>
              </a:rPr>
              <a:t> </a:t>
            </a:r>
            <a:br>
              <a:rPr lang="ru-RU" sz="2400" dirty="0" smtClean="0">
                <a:solidFill>
                  <a:schemeClr val="tx2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Дендриты (древовидные образования) </a:t>
            </a:r>
            <a:r>
              <a:rPr lang="ru-RU" sz="2400" dirty="0" smtClean="0">
                <a:solidFill>
                  <a:schemeClr val="accent6"/>
                </a:solidFill>
              </a:rPr>
              <a:t/>
            </a:r>
            <a:br>
              <a:rPr lang="ru-RU" sz="2400" dirty="0" smtClean="0">
                <a:solidFill>
                  <a:schemeClr val="accent6"/>
                </a:solidFill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4257676" cy="698500"/>
          </a:xfrm>
        </p:spPr>
        <p:txBody>
          <a:bodyPr>
            <a:noAutofit/>
          </a:bodyPr>
          <a:lstStyle/>
          <a:p>
            <a:r>
              <a:rPr lang="ru-RU" sz="1600" dirty="0" smtClean="0"/>
              <a:t>Такие узоры часто образуются зимой на стеклах автобусов и  окнах в квартирах.</a:t>
            </a:r>
            <a:endParaRPr lang="ru-RU" sz="1600" dirty="0"/>
          </a:p>
        </p:txBody>
      </p:sp>
      <p:pic>
        <p:nvPicPr>
          <p:cNvPr id="5" name="Содержимое 6" descr="http://content.foto.mail.ru/mail/imp-instr/_answers/i-5143.jpg"/>
          <p:cNvPicPr>
            <a:picLocks noGrp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771800" y="2276872"/>
            <a:ext cx="4747353" cy="3672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7829576" cy="157163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2"/>
                </a:solidFill>
                <a:effectLst/>
              </a:rPr>
              <a:t>Снежные узоры </a:t>
            </a:r>
            <a:r>
              <a:rPr lang="ru-RU" sz="2400" dirty="0" smtClean="0">
                <a:solidFill>
                  <a:schemeClr val="tx2"/>
                </a:solidFill>
              </a:rPr>
              <a:t/>
            </a:r>
            <a:br>
              <a:rPr lang="ru-RU" sz="2400" dirty="0" smtClean="0">
                <a:solidFill>
                  <a:schemeClr val="tx2"/>
                </a:solidFill>
              </a:rPr>
            </a:br>
            <a:r>
              <a:rPr lang="ru-RU" sz="2400" dirty="0" smtClean="0">
                <a:solidFill>
                  <a:schemeClr val="tx2"/>
                </a:solidFill>
              </a:rPr>
              <a:t/>
            </a:r>
            <a:br>
              <a:rPr lang="ru-RU" sz="2400" dirty="0" smtClean="0">
                <a:solidFill>
                  <a:schemeClr val="tx2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Трихиты (волокнистые формы) </a:t>
            </a:r>
            <a:r>
              <a:rPr lang="ru-RU" sz="2400" dirty="0" smtClean="0">
                <a:solidFill>
                  <a:schemeClr val="accent6"/>
                </a:solidFill>
              </a:rPr>
              <a:t/>
            </a:r>
            <a:br>
              <a:rPr lang="ru-RU" sz="2400" dirty="0" smtClean="0">
                <a:solidFill>
                  <a:schemeClr val="accent6"/>
                </a:solidFill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28736"/>
            <a:ext cx="4829180" cy="928694"/>
          </a:xfrm>
        </p:spPr>
        <p:txBody>
          <a:bodyPr>
            <a:noAutofit/>
          </a:bodyPr>
          <a:lstStyle/>
          <a:p>
            <a:r>
              <a:rPr lang="ru-RU" sz="1600" dirty="0" smtClean="0"/>
              <a:t>Такие узоры встречаются в моей комнате на окне, на веранде и даже на стеклах папиной машины.</a:t>
            </a:r>
            <a:endParaRPr lang="ru-RU" sz="1600" dirty="0"/>
          </a:p>
        </p:txBody>
      </p:sp>
      <p:pic>
        <p:nvPicPr>
          <p:cNvPr id="5" name="Содержимое 7" descr="http://content.foto.mail.ru/mail/imp-instr/_answers/i-5146.jpg"/>
          <p:cNvPicPr>
            <a:picLocks noGrp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872191" y="2133600"/>
            <a:ext cx="5323417" cy="399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572560" cy="654032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tx2"/>
                </a:solidFill>
              </a:rPr>
              <a:t>Снежные кристаллы из которых состоят ледяные узоры</a:t>
            </a:r>
            <a:endParaRPr lang="ru-RU" sz="2400" dirty="0">
              <a:solidFill>
                <a:schemeClr val="tx2"/>
              </a:solidFill>
            </a:endParaRPr>
          </a:p>
        </p:txBody>
      </p:sp>
      <p:pic>
        <p:nvPicPr>
          <p:cNvPr id="4" name="Содержимое 3" descr="http://www.scienceandapologetics.org/fon/411_1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85860"/>
            <a:ext cx="1428750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-357222" y="928670"/>
            <a:ext cx="26432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Игла </a:t>
            </a:r>
            <a:endParaRPr lang="ru-RU" dirty="0"/>
          </a:p>
        </p:txBody>
      </p:sp>
      <p:pic>
        <p:nvPicPr>
          <p:cNvPr id="6" name="Рисунок 5" descr="http://www.scienceandapologetics.org/fon/411_2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2357430"/>
            <a:ext cx="1424940" cy="1449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785918" y="1714488"/>
            <a:ext cx="23574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Гексагональный столбик </a:t>
            </a:r>
          </a:p>
        </p:txBody>
      </p:sp>
      <p:pic>
        <p:nvPicPr>
          <p:cNvPr id="8" name="Рисунок 7" descr="http://www.scienceandapologetics.org/fon/411_3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1357298"/>
            <a:ext cx="1424940" cy="1472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3786182" y="1000108"/>
            <a:ext cx="30003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Гексагональная тарелка </a:t>
            </a:r>
          </a:p>
        </p:txBody>
      </p:sp>
      <p:pic>
        <p:nvPicPr>
          <p:cNvPr id="10" name="Рисунок 9" descr="http://www.scienceandapologetics.org/fon/411_4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0892" y="2285992"/>
            <a:ext cx="1424940" cy="1449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429388" y="1643050"/>
            <a:ext cx="25003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Звезда с широкими сторонами </a:t>
            </a:r>
          </a:p>
        </p:txBody>
      </p:sp>
      <p:pic>
        <p:nvPicPr>
          <p:cNvPr id="12" name="Рисунок 11" descr="http://www.scienceandapologetics.org/fon/411_5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10" y="5143512"/>
            <a:ext cx="1424940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0" y="4500570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Гексагональная тарелка </a:t>
            </a:r>
            <a:endParaRPr lang="ru-RU" dirty="0" smtClean="0"/>
          </a:p>
          <a:p>
            <a:r>
              <a:rPr lang="ru-RU" dirty="0" smtClean="0"/>
              <a:t>с </a:t>
            </a:r>
            <a:r>
              <a:rPr lang="ru-RU" dirty="0"/>
              <a:t>расширениями и инеем </a:t>
            </a:r>
          </a:p>
        </p:txBody>
      </p:sp>
      <p:pic>
        <p:nvPicPr>
          <p:cNvPr id="15" name="Рисунок 14" descr="http://www.scienceandapologetics.org/fon/411_6.jp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8596" y="3071810"/>
            <a:ext cx="1424940" cy="1437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642910" y="2714620"/>
            <a:ext cx="43562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Звезда</a:t>
            </a:r>
          </a:p>
        </p:txBody>
      </p:sp>
      <p:pic>
        <p:nvPicPr>
          <p:cNvPr id="17" name="Рисунок 16" descr="http://www.scienceandapologetics.org/fon/411_7.jpg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857488" y="4357694"/>
            <a:ext cx="1424940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17"/>
          <p:cNvSpPr/>
          <p:nvPr/>
        </p:nvSpPr>
        <p:spPr>
          <a:xfrm>
            <a:off x="3000364" y="4000504"/>
            <a:ext cx="2115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Дендрит </a:t>
            </a:r>
          </a:p>
        </p:txBody>
      </p:sp>
      <p:pic>
        <p:nvPicPr>
          <p:cNvPr id="19" name="Рисунок 18" descr="http://www.scienceandapologetics.org/fon/411_8.jpg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786314" y="3214686"/>
            <a:ext cx="1424940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Прямоугольник 19"/>
          <p:cNvSpPr/>
          <p:nvPr/>
        </p:nvSpPr>
        <p:spPr>
          <a:xfrm>
            <a:off x="4500562" y="2857496"/>
            <a:ext cx="21431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Двойной дендрит </a:t>
            </a:r>
          </a:p>
        </p:txBody>
      </p:sp>
      <p:pic>
        <p:nvPicPr>
          <p:cNvPr id="21" name="Рисунок 20" descr="http://www.scienceandapologetics.org/fon/411_9.jpg"/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215206" y="4357694"/>
            <a:ext cx="1424940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6858016" y="4000504"/>
            <a:ext cx="25717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Колонка с шапками </a:t>
            </a:r>
          </a:p>
        </p:txBody>
      </p:sp>
      <p:pic>
        <p:nvPicPr>
          <p:cNvPr id="23" name="Рисунок 22" descr="http://www.scienceandapologetics.org/fon/411_10.gif"/>
          <p:cNvPicPr/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000628" y="5000636"/>
            <a:ext cx="1757680" cy="1472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Прямоугольник 23"/>
          <p:cNvSpPr/>
          <p:nvPr/>
        </p:nvSpPr>
        <p:spPr>
          <a:xfrm>
            <a:off x="5286380" y="4643446"/>
            <a:ext cx="11430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Дендрит</a:t>
            </a:r>
          </a:p>
        </p:txBody>
      </p:sp>
      <p:sp>
        <p:nvSpPr>
          <p:cNvPr id="25" name="Нижний колонтитул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6829444" cy="1162050"/>
          </a:xfrm>
        </p:spPr>
        <p:txBody>
          <a:bodyPr>
            <a:normAutofit/>
          </a:bodyPr>
          <a:lstStyle/>
          <a:p>
            <a:r>
              <a:rPr lang="ru-RU" dirty="0" smtClean="0">
                <a:effectLst/>
              </a:rPr>
              <a:t>Давным-давно по морозным узорам люди определяли погоду:</a:t>
            </a:r>
            <a:endParaRPr lang="ru-RU" dirty="0"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5043494" cy="698500"/>
          </a:xfrm>
        </p:spPr>
        <p:txBody>
          <a:bodyPr>
            <a:noAutofit/>
          </a:bodyPr>
          <a:lstStyle/>
          <a:p>
            <a:r>
              <a:rPr lang="ru-RU" sz="1600" dirty="0" smtClean="0"/>
              <a:t>если веточки узоров были направлены  вниз - погода будет снежной и пасмурной</a:t>
            </a:r>
            <a:endParaRPr lang="ru-RU" sz="1600" dirty="0"/>
          </a:p>
        </p:txBody>
      </p:sp>
      <p:pic>
        <p:nvPicPr>
          <p:cNvPr id="5" name="Содержимое 7" descr="Морозные узоры на стекле">
            <a:hlinkClick r:id="rId2" tgtFrame="_blank" tooltip="&quot;Морозные узоры на стекле&quot;"/>
          </p:cNvPr>
          <p:cNvPicPr>
            <a:picLocks noGrp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 bwMode="auto">
          <a:xfrm>
            <a:off x="2428860" y="2071678"/>
            <a:ext cx="5357850" cy="3786214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Содержимое 7" descr="Морозные узоры на стекле">
            <a:hlinkClick r:id="rId2" tgtFrame="_blank" tooltip="&quot;Морозные узоры на стекле&quot;"/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411760" y="2060848"/>
            <a:ext cx="5357850" cy="3786214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4029076" cy="55719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2"/>
                </a:solidFill>
                <a:effectLst/>
              </a:rPr>
              <a:t>Народные приметы</a:t>
            </a:r>
            <a:endParaRPr lang="ru-RU" dirty="0"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14348" y="1214422"/>
            <a:ext cx="5500726" cy="642942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1600" dirty="0" smtClean="0"/>
              <a:t>если веточки узоров были направлены вверх  - погода будет ясной и солнечной</a:t>
            </a:r>
            <a:endParaRPr lang="ru-RU" sz="160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6" descr="Морозные узоры на стекле">
            <a:hlinkClick r:id="rId2" tgtFrame="_blank" tooltip="&quot;Морозные узоры на стекле&quot;"/>
          </p:cNvPr>
          <p:cNvPicPr>
            <a:picLocks noGrp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 bwMode="auto">
          <a:xfrm>
            <a:off x="1475656" y="1844824"/>
            <a:ext cx="6696744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9001156" cy="27404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Таблица наблюдений за снежными </a:t>
            </a:r>
            <a:r>
              <a:rPr lang="ru-RU" sz="2400" b="1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узорами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6992916"/>
              </p:ext>
            </p:extLst>
          </p:nvPr>
        </p:nvGraphicFramePr>
        <p:xfrm>
          <a:off x="251520" y="739263"/>
          <a:ext cx="8784975" cy="5858089"/>
        </p:xfrm>
        <a:graphic>
          <a:graphicData uri="http://schemas.openxmlformats.org/drawingml/2006/table">
            <a:tbl>
              <a:tblPr/>
              <a:tblGrid>
                <a:gridCol w="1185542"/>
                <a:gridCol w="1247941"/>
                <a:gridCol w="1871910"/>
                <a:gridCol w="4479582"/>
              </a:tblGrid>
              <a:tr h="5198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Дата наблю-дения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Время </a:t>
                      </a: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наблю-дения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Температура воздуха и осадки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Что интересного я наблюдала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26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 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января </a:t>
                      </a: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2012г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11.00.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</a:t>
                      </a: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; без осадков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</a:t>
                      </a:r>
                      <a:r>
                        <a:rPr kumimoji="0" lang="ru-RU" sz="12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окне в моей комнате появились снежные узоры. Они похожи на пушистую еловую ветку.  На веранде окно украшено цветами, исходящими от основного стебля.   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55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15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января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2012г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12.00.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25;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без осадков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 окне в моей комнате продолжают расти пушистые еловые веточки, покрытые блестящими снежинками. Они тянутся вверх, значит, погода будет ясной и холодной.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Интересный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цветущий сад наблюдала на окне веранды.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3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16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января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2012г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13.30.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- 30; без осадков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Наблюдала морозные узоры на окне веранды, они похожи  на диковинные цветы с другой планеты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ru-RU" sz="12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На окне в моей комнате вырасло волшебное дерево.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26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18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января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2012г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17.00.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- 32; без осадков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 окне веранды появились новые замысловатые узоры. Они похожи на перья диковинных птиц.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Согласно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народным приметам, на улице потеплеет.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2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19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января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2012г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17.30.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- 24; без осадков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Перья на окне веранды разрастаются. Как будто подушку растрясли.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06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22 января 2012г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14.00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13;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без осадков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Окно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 моей комнате чистое. Узоры исчезли. Их растопило солнышко. На веранде замысловатые узоры, похожие на цветочные клумбы.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По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народным приметам такие узоры - к снегопаду. 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12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24 января 2012г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15.00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- 15;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снег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 окне веранды витиеватые загогулинки, узоры похожи  на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чудесные</a:t>
                      </a:r>
                      <a:r>
                        <a:rPr lang="ru-RU" sz="12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цветы. 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По такому узору можно определить, что будет снег. </a:t>
                      </a:r>
                    </a:p>
                  </a:txBody>
                  <a:tcPr marL="40640" marR="40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1569</TotalTime>
  <Words>917</Words>
  <Application>Microsoft Office PowerPoint</Application>
  <PresentationFormat>Экран (4:3)</PresentationFormat>
  <Paragraphs>118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Солнцестояние</vt:lpstr>
      <vt:lpstr>МУНИЦИПАЛЬНОЕ БЮДЖЕТНОЕ ОБРАЗОВАТЕЛЬНОЕ УЧРЕЖДЕНИЕ БЕЛОЯРСКОГО РАЙОНА «ОБЩЕОБРАЗОВАТЕЛЬНАЯ СРЕДНЯЯ (ПОЛНАЯ) ШКОЛА п. ЛЫХМА»</vt:lpstr>
      <vt:lpstr> </vt:lpstr>
      <vt:lpstr>   Цель исследования:  выяснить, почему зимой на окнах часто появляются причудливые снежные узоры.</vt:lpstr>
      <vt:lpstr>Снежные узоры   Дендриты (древовидные образования)  </vt:lpstr>
      <vt:lpstr>Снежные узоры   Трихиты (волокнистые формы)  </vt:lpstr>
      <vt:lpstr>Снежные кристаллы из которых состоят ледяные узоры</vt:lpstr>
      <vt:lpstr>Давным-давно по морозным узорам люди определяли погоду:</vt:lpstr>
      <vt:lpstr>Народные приметы</vt:lpstr>
      <vt:lpstr>Таблица наблюдений за снежными узорами</vt:lpstr>
      <vt:lpstr>КРАСОТА СОЗДАННАЯ ПРИРОДОЙ</vt:lpstr>
      <vt:lpstr>Фотографии 12.01.2012г. </vt:lpstr>
      <vt:lpstr> Невозможно отвести глаз от этих замысловатых художеств непревзойденного мастера. Чем дальше вглядываешься в рисунки, тем больше удивляешься мастерству неизвестного художника, которого зовут Мороз. Эти изумительные картины можно рассматривать и рассматривать, и каждый раз видеть что-то новое. Тут волшебное дерево, там павлиний хвост, длинная ветвь пальмы, пушистая ель. Вот распустился чудесный цветок. А на       другом окне сказочные звери. </vt:lpstr>
      <vt:lpstr>Окно на бабушкиной веранде</vt:lpstr>
      <vt:lpstr> Я попыталась подражать Морозу  Мои рисунки</vt:lpstr>
      <vt:lpstr>Презентация PowerPoint</vt:lpstr>
      <vt:lpstr>Искусственные узоры    В четверть стакана холодной воды добавить 5 г сухого желатина и дать ему хорошо набухнуть. Нагреть воду до 50 градусов на водяной бане и проследить, чтобы желатин полностью растворился. (На таком студне можно сохранить ледяные узоры.) Еще теплый раствор вылить на кусок стекла и сразу поставить в морозилку. (Вода будет кристаллизоваться, как на окнах зимой.)  Через три дня достать и дать оттаять желатину. На нем остается четкий рисунок ледяных кристаллов.  </vt:lpstr>
      <vt:lpstr>Анализ наблюдений и выводы:</vt:lpstr>
      <vt:lpstr>Спасибо за внимание!      </vt:lpstr>
    </vt:vector>
  </TitlesOfParts>
  <Company>Organization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Научное общество учащихся «Поиск» МОУ «Седельниковская средняя общеобразовательная школа №1» Седельниковского муниципального района Омской области </dc:title>
  <dc:creator>Dmin</dc:creator>
  <cp:lastModifiedBy>Сафарова</cp:lastModifiedBy>
  <cp:revision>134</cp:revision>
  <dcterms:created xsi:type="dcterms:W3CDTF">2004-01-01T04:59:16Z</dcterms:created>
  <dcterms:modified xsi:type="dcterms:W3CDTF">2012-05-03T04:54:03Z</dcterms:modified>
</cp:coreProperties>
</file>