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78" r:id="rId9"/>
    <p:sldId id="262" r:id="rId10"/>
    <p:sldId id="263" r:id="rId11"/>
    <p:sldId id="264" r:id="rId12"/>
    <p:sldId id="274" r:id="rId13"/>
    <p:sldId id="275" r:id="rId14"/>
    <p:sldId id="276" r:id="rId15"/>
    <p:sldId id="277" r:id="rId16"/>
    <p:sldId id="266" r:id="rId17"/>
    <p:sldId id="267" r:id="rId18"/>
    <p:sldId id="268" r:id="rId19"/>
    <p:sldId id="269" r:id="rId20"/>
    <p:sldId id="270" r:id="rId21"/>
    <p:sldId id="271" r:id="rId22"/>
    <p:sldId id="265" r:id="rId23"/>
    <p:sldId id="27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7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C24D-0C61-4869-943C-EC49596E91B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FD9F-244B-4A7F-AD1A-6340998E7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C24D-0C61-4869-943C-EC49596E91B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FD9F-244B-4A7F-AD1A-6340998E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C24D-0C61-4869-943C-EC49596E91B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FD9F-244B-4A7F-AD1A-6340998E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C24D-0C61-4869-943C-EC49596E91B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FD9F-244B-4A7F-AD1A-6340998E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C24D-0C61-4869-943C-EC49596E91B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E23FD9F-244B-4A7F-AD1A-6340998E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C24D-0C61-4869-943C-EC49596E91B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FD9F-244B-4A7F-AD1A-6340998E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C24D-0C61-4869-943C-EC49596E91B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FD9F-244B-4A7F-AD1A-6340998E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C24D-0C61-4869-943C-EC49596E91B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FD9F-244B-4A7F-AD1A-6340998E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C24D-0C61-4869-943C-EC49596E91B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FD9F-244B-4A7F-AD1A-6340998E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C24D-0C61-4869-943C-EC49596E91B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FD9F-244B-4A7F-AD1A-6340998E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C24D-0C61-4869-943C-EC49596E91B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FD9F-244B-4A7F-AD1A-6340998E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75C24D-0C61-4869-943C-EC49596E91B5}" type="datetimeFigureOut">
              <a:rPr lang="ru-RU" smtClean="0"/>
              <a:pPr/>
              <a:t>12.10.2013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23FD9F-244B-4A7F-AD1A-6340998E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lovari.yandex.ru/~%D0%BA%D0%BD%D0%B8%D0%B3%D0%B8/%D0%91%D0%A1%D0%AD/%D0%92%D0%BB%D0%B0%D0%B4%D0%B8%D0%BC%D0%B8%D1%80%D0%BE-%D1%81%D1%83%D0%B7%D0%B4%D0%B0%D0%BB%D1%8C%D1%81%D0%BA%D0%B0%D1%8F%20%D1%88%D0%BA%D0%BE%D0%BB%D0%B0/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D%D1%8F%D0%B7%D1%8C_%D1%80%D1%8F%D0%B7%D0%B0%D0%BD%D1%81%D0%BA%D0%B8%D0%B9" TargetMode="External"/><Relationship Id="rId13" Type="http://schemas.openxmlformats.org/officeDocument/2006/relationships/hyperlink" Target="http://ru.wikipedia.org/wiki/%D0%AE%D1%80%D0%B8%D0%B9_%D0%92%D0%BB%D0%B0%D0%B4%D0%B8%D0%BC%D0%B8%D1%80%D0%BE%D0%B2%D0%B8%D1%87_%D0%94%D0%BE%D0%BB%D0%B3%D0%BE%D1%80%D1%83%D0%BA%D0%B8%D0%B9" TargetMode="External"/><Relationship Id="rId18" Type="http://schemas.openxmlformats.org/officeDocument/2006/relationships/hyperlink" Target="http://ru.wikipedia.org/wiki/%D0%91%D0%BE%D0%B3%D0%BE%D0%BB%D1%8E%D0%B1%D0%BE%D0%B2%D0%BE_(%D0%92%D0%BB%D0%B0%D0%B4%D0%B8%D0%BC%D0%B8%D1%80%D1%81%D0%BA%D0%B0%D1%8F_%D0%BE%D0%B1%D0%BB%D0%B0%D1%81%D1%82%D1%8C)" TargetMode="External"/><Relationship Id="rId3" Type="http://schemas.openxmlformats.org/officeDocument/2006/relationships/hyperlink" Target="http://ru.wikipedia.org/wiki/1149" TargetMode="External"/><Relationship Id="rId7" Type="http://schemas.openxmlformats.org/officeDocument/2006/relationships/hyperlink" Target="http://ru.wikipedia.org/wiki/1151" TargetMode="External"/><Relationship Id="rId12" Type="http://schemas.openxmlformats.org/officeDocument/2006/relationships/hyperlink" Target="http://ru.wikipedia.org/wiki/1174" TargetMode="External"/><Relationship Id="rId17" Type="http://schemas.openxmlformats.org/officeDocument/2006/relationships/hyperlink" Target="http://ru.wikipedia.org/wiki/%D0%92%D0%BB%D0%B0%D0%B4%D0%B8%D0%BC%D0%B8%D1%80%D0%BE-%D0%A1%D1%83%D0%B7%D0%B4%D0%B0%D0%BB%D1%8C%D1%81%D0%BA%D0%BE%D0%B5_%D0%BA%D0%BD%D1%8F%D0%B6%D0%B5%D1%81%D1%82%D0%B2%D0%BE" TargetMode="External"/><Relationship Id="rId2" Type="http://schemas.openxmlformats.org/officeDocument/2006/relationships/hyperlink" Target="http://ru.wikipedia.org/wiki/%D0%92%D1%8B%D1%88%D0%B3%D0%BE%D1%80%D0%BE%D0%B4_(%D0%A3%D0%BA%D1%80%D0%B0%D0%B8%D0%BD%D0%B0)" TargetMode="External"/><Relationship Id="rId16" Type="http://schemas.openxmlformats.org/officeDocument/2006/relationships/hyperlink" Target="http://ru.wikipedia.org/w/index.php?title=%D0%90%D0%B5%D0%BF%D0%B0_%D0%9E%D1%81%D0%B5%D0%BD%D0%B5%D0%B2%D0%B8%D1%87&amp;action=edit&amp;redlink=1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ru.wikipedia.org/wiki/1150" TargetMode="External"/><Relationship Id="rId11" Type="http://schemas.openxmlformats.org/officeDocument/2006/relationships/hyperlink" Target="http://ru.wikipedia.org/wiki/1157" TargetMode="External"/><Relationship Id="rId5" Type="http://schemas.openxmlformats.org/officeDocument/2006/relationships/hyperlink" Target="http://ru.wikipedia.org/wiki/%D0%94%D0%BE%D1%80%D0%BE%D0%B3%D0%BE%D0%B1%D1%83%D0%B6_(%D1%81%D0%B5%D0%BB%D0%BE)" TargetMode="External"/><Relationship Id="rId15" Type="http://schemas.openxmlformats.org/officeDocument/2006/relationships/hyperlink" Target="http://ru.wikipedia.org/wiki/%D0%A5%D0%B0%D0%BD_(%D1%82%D0%B8%D1%82%D1%83%D0%BB)" TargetMode="External"/><Relationship Id="rId10" Type="http://schemas.openxmlformats.org/officeDocument/2006/relationships/hyperlink" Target="http://ru.wikipedia.org/wiki/%D0%92%D0%B5%D0%BB%D0%B8%D0%BA%D0%B8%D0%B9_%D0%BA%D0%BD%D1%8F%D0%B7%D1%8C_%D0%92%D0%BB%D0%B0%D0%B4%D0%B8%D0%BC%D0%B8%D1%80%D1%81%D0%BA%D0%B8%D0%B9" TargetMode="External"/><Relationship Id="rId19" Type="http://schemas.openxmlformats.org/officeDocument/2006/relationships/image" Target="../media/image8.jpeg"/><Relationship Id="rId4" Type="http://schemas.openxmlformats.org/officeDocument/2006/relationships/hyperlink" Target="http://ru.wikipedia.org/wiki/1155" TargetMode="External"/><Relationship Id="rId9" Type="http://schemas.openxmlformats.org/officeDocument/2006/relationships/hyperlink" Target="http://ru.wikipedia.org/wiki/1153" TargetMode="External"/><Relationship Id="rId14" Type="http://schemas.openxmlformats.org/officeDocument/2006/relationships/hyperlink" Target="http://ru.wikipedia.org/wiki/%D0%9F%D0%BE%D0%BB%D0%BE%D0%B2%D1%86%D1%8B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19288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Архитектурные памятники России. Урок развития речи в 8-м классе. Подробное изложение повествовательного характера с элементами описания памятника архитектуры.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828800" y="2500306"/>
            <a:ext cx="4529150" cy="10001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 descr="Боголюбово. Церковь Покрова Пресвятой Богородицы на Нерли, , Игорь Лугачёв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077" r="3077"/>
          <a:stretch>
            <a:fillRect/>
          </a:stretch>
        </p:blipFill>
        <p:spPr bwMode="auto">
          <a:xfrm>
            <a:off x="1785918" y="2000240"/>
            <a:ext cx="5857916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Боголюбово. Церковь Покрова Пресвятой Богородицы на Нерли, , ann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852" b="1852"/>
          <a:stretch>
            <a:fillRect/>
          </a:stretch>
        </p:blipFill>
        <p:spPr bwMode="auto">
          <a:xfrm>
            <a:off x="785786" y="571480"/>
            <a:ext cx="7929618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0"/>
            <a:ext cx="4214842" cy="557214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002060"/>
                </a:solidFill>
              </a:rPr>
              <a:t>Поэты сравнивают храм Покрова на Нерли с парусом, уносящимся вдаль по безбрежным волнам времени.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428736"/>
            <a:ext cx="1671630" cy="9286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3794" name="Picture 2" descr="Боголюбово. Церковь Покрова Пресвятой Богородицы на Нерли, , Павел и Елена Каллиниковы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2917" b="22917"/>
          <a:stretch>
            <a:fillRect/>
          </a:stretch>
        </p:blipFill>
        <p:spPr bwMode="auto">
          <a:xfrm>
            <a:off x="142844" y="1357298"/>
            <a:ext cx="4071966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85728"/>
            <a:ext cx="4214842" cy="528641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92D050"/>
                </a:solidFill>
              </a:rPr>
              <a:t> Благородные пропорции белого храма, отражающегося свыше восьми веков в водах, точно и естественно вписываются в окружающий пейзаж — луговое среднерусское раздолье, где растут духмяные травы, лазоревые цветы и звучат нескончаемые песни жаворонков.</a:t>
            </a:r>
            <a:endParaRPr lang="ru-RU" sz="2400" dirty="0">
              <a:solidFill>
                <a:srgbClr val="92D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3000372"/>
            <a:ext cx="1671630" cy="42862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Боголюбово. Церковь Покрова Пресвятой Богородицы на Нерли, , Игорь Лугачёв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077" r="3077"/>
          <a:stretch>
            <a:fillRect/>
          </a:stretch>
        </p:blipFill>
        <p:spPr bwMode="auto">
          <a:xfrm>
            <a:off x="285720" y="1831974"/>
            <a:ext cx="3786214" cy="4240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214290"/>
            <a:ext cx="4643470" cy="521497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FF00"/>
                </a:solidFill>
              </a:rPr>
              <a:t> На рассвете, когда над заречными </a:t>
            </a:r>
            <a:r>
              <a:rPr lang="ru-RU" dirty="0" err="1" smtClean="0">
                <a:solidFill>
                  <a:srgbClr val="FFFF00"/>
                </a:solidFill>
              </a:rPr>
              <a:t>муромскими</a:t>
            </a:r>
            <a:r>
              <a:rPr lang="ru-RU" dirty="0" smtClean="0">
                <a:solidFill>
                  <a:srgbClr val="FFFF00"/>
                </a:solidFill>
              </a:rPr>
              <a:t> лесами играют солнечные лучи, от всплесков светотени древние стены словно колеблются, светлея час от часу. Храм возвышается среди волн, как белоснежный лебедь. Текут речные потоки. Дни и ночи, месяцы и годы, столетия уносит река жизни. Сменяются поколения, а лебедь-храм плывет и плывет среди неоглядных просторов. Любуясь Покровом на Нерли, думаешь об истории храма, о веках, что пронеслись над его стенами...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3000372"/>
            <a:ext cx="1385878" cy="15716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Боголюбово. Церковь Покрова Пресвятой Богородицы на Нерли, Панорама реки Нерль, церкви Покрова на Нерли 1165г. и Трехсвятской церкви XIXв. с юго-востока на восходе солнца, Щелоков Олег Олегович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846" r="3846"/>
          <a:stretch>
            <a:fillRect/>
          </a:stretch>
        </p:blipFill>
        <p:spPr bwMode="auto">
          <a:xfrm>
            <a:off x="285720" y="1831975"/>
            <a:ext cx="3429024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609600"/>
            <a:ext cx="4357686" cy="489110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sz="2400" dirty="0" smtClean="0">
                <a:solidFill>
                  <a:srgbClr val="92D050"/>
                </a:solidFill>
              </a:rPr>
              <a:t>Очень хорош Покров на Нерли летом, когда косари выходят на пойму, когда замолкают кукушки и на зелени появляются солнечные подпалины. С высокого холма, где стоит храм, открываются луга, с травами и цветами, которые, как ковер, ведут к храму. А в воде, подступающей к холму, отражается храм, как сказочное видение. Храм плавает в подводной глубине.</a:t>
            </a:r>
            <a:endParaRPr lang="ru-RU" sz="2400" dirty="0">
              <a:solidFill>
                <a:srgbClr val="92D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2571744"/>
            <a:ext cx="1743068" cy="50006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4034" name="Picture 2" descr="Картинка 19 из 9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2917" b="22917"/>
          <a:stretch>
            <a:fillRect/>
          </a:stretch>
        </p:blipFill>
        <p:spPr bwMode="auto">
          <a:xfrm>
            <a:off x="0" y="1831975"/>
            <a:ext cx="4429124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714620"/>
            <a:ext cx="2386010" cy="10001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4876" y="1166786"/>
            <a:ext cx="4429124" cy="5334047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FFC000"/>
                </a:solidFill>
              </a:rPr>
              <a:t> Окончилось жаркое лето, и желтизной вспыхивают леса, по которым крадется осень. Золотистые листья покрывают холм возле Покрова. Печаль родных полей. Столетиями перед храмом умирали цветы и травы, а звериные и человеческие рельефы, стройный каменный пояс, порталы, украшенные резьбой, недвижимо возвышаются над окрестностью.</a:t>
            </a:r>
            <a:endParaRPr lang="ru-RU" sz="2400" b="1" dirty="0">
              <a:solidFill>
                <a:srgbClr val="FFC000"/>
              </a:solidFill>
            </a:endParaRPr>
          </a:p>
        </p:txBody>
      </p:sp>
      <p:pic>
        <p:nvPicPr>
          <p:cNvPr id="47106" name="Picture 2" descr="Картинка 39 из 9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333" b="15333"/>
          <a:stretch>
            <a:fillRect/>
          </a:stretch>
        </p:blipFill>
        <p:spPr bwMode="auto">
          <a:xfrm>
            <a:off x="214313" y="1500174"/>
            <a:ext cx="4214812" cy="4294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609600"/>
            <a:ext cx="4143404" cy="496254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Зима обволакивает бахромой деревья, кустарники, и храм растворяется в окружающей белизне. Зимние припорошенные деревья похожи на цветущие вишни. Холодные своды храма по-прежнему полны жизни и чувства.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6"/>
            <a:ext cx="2028820" cy="21193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5842" name="Picture 2" descr="Боголюбово. Церковь Покрова Пресвятой Богородицы на Нерли, , Катя Филатов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6154" r="6154"/>
          <a:stretch>
            <a:fillRect/>
          </a:stretch>
        </p:blipFill>
        <p:spPr bwMode="auto">
          <a:xfrm>
            <a:off x="285720" y="1000108"/>
            <a:ext cx="4000528" cy="4794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Боголюбово. Церковь Покрова Пресвятой Богородицы на Нерли, , Андреева Ирин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852" b="1852"/>
          <a:stretch>
            <a:fillRect/>
          </a:stretch>
        </p:blipFill>
        <p:spPr bwMode="auto">
          <a:xfrm>
            <a:off x="1500166" y="571480"/>
            <a:ext cx="6643734" cy="52228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Боголюбово. Церковь Покрова Пресвятой Богородицы на Нерли, , Андреева Ирин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2917" b="22917"/>
          <a:stretch>
            <a:fillRect/>
          </a:stretch>
        </p:blipFill>
        <p:spPr bwMode="auto">
          <a:xfrm>
            <a:off x="1428728" y="642918"/>
            <a:ext cx="6572296" cy="5151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Боголюбово. Церковь Покрова Пресвятой Богородицы на Нерли, , Алевтин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846" r="3846"/>
          <a:stretch>
            <a:fillRect/>
          </a:stretch>
        </p:blipFill>
        <p:spPr bwMode="auto">
          <a:xfrm>
            <a:off x="1428728" y="642918"/>
            <a:ext cx="6357982" cy="5151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14290"/>
            <a:ext cx="8964488" cy="171451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i="1" dirty="0" smtClean="0">
                <a:solidFill>
                  <a:schemeClr val="bg1"/>
                </a:solidFill>
              </a:rPr>
              <a:t>Архитектура – тоже летопись мира, она говорит тогда,</a:t>
            </a:r>
            <a:br>
              <a:rPr lang="ru-RU" sz="2200" i="1" dirty="0" smtClean="0">
                <a:solidFill>
                  <a:schemeClr val="bg1"/>
                </a:solidFill>
              </a:rPr>
            </a:br>
            <a:r>
              <a:rPr lang="ru-RU" sz="2200" i="1" dirty="0" smtClean="0">
                <a:solidFill>
                  <a:schemeClr val="bg1"/>
                </a:solidFill>
              </a:rPr>
              <a:t>когда уже молчат и песни, и предания</a:t>
            </a:r>
            <a:br>
              <a:rPr lang="ru-RU" sz="2200" i="1" dirty="0" smtClean="0">
                <a:solidFill>
                  <a:schemeClr val="bg1"/>
                </a:solidFill>
              </a:rPr>
            </a:br>
            <a:r>
              <a:rPr lang="ru-RU" sz="2200" i="1" dirty="0" smtClean="0">
                <a:solidFill>
                  <a:schemeClr val="bg1"/>
                </a:solidFill>
              </a:rPr>
              <a:t>и когда уже ничто не говорит о погибшем народе.</a:t>
            </a:r>
            <a:r>
              <a:rPr lang="ru-RU" sz="2200" dirty="0" smtClean="0">
                <a:solidFill>
                  <a:schemeClr val="bg1"/>
                </a:solidFill>
              </a:rPr>
              <a:t/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en-US" sz="2200" dirty="0" smtClean="0">
                <a:solidFill>
                  <a:schemeClr val="bg1"/>
                </a:solidFill>
              </a:rPr>
              <a:t>                                                                                     </a:t>
            </a:r>
            <a:r>
              <a:rPr lang="ru-RU" sz="2200" dirty="0" smtClean="0">
                <a:solidFill>
                  <a:schemeClr val="bg1"/>
                </a:solidFill>
              </a:rPr>
              <a:t>Н. В. Гоголь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71802" y="2214554"/>
            <a:ext cx="4243398" cy="19288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6626" name="Picture 2" descr="Боголюбово. Церковь Покрова Пресвятой Богородицы на Нерли, Панорама реки Нерль, церкви Покрова на Нерли 1165г. и Трехсвятской церкви XIXв. с юго-востока на восходе солнца, Щелоков Олег Олегович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846" r="3846"/>
          <a:stretch>
            <a:fillRect/>
          </a:stretch>
        </p:blipFill>
        <p:spPr bwMode="auto">
          <a:xfrm>
            <a:off x="2357422" y="2000240"/>
            <a:ext cx="5214974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Боголюбово. Церковь Покрова Пресвятой Богородицы на Нерли, , Алевтин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5926" b="25926"/>
          <a:stretch>
            <a:fillRect/>
          </a:stretch>
        </p:blipFill>
        <p:spPr bwMode="auto">
          <a:xfrm>
            <a:off x="1285852" y="571480"/>
            <a:ext cx="6500858" cy="52228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Боголюбово. Церковь Покрова Пресвятой Богородицы на Нерли, , Павел и Елена Каллиниковы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2917" b="22917"/>
          <a:stretch>
            <a:fillRect/>
          </a:stretch>
        </p:blipFill>
        <p:spPr bwMode="auto">
          <a:xfrm>
            <a:off x="1285852" y="571480"/>
            <a:ext cx="6643734" cy="52228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Боголюбово. Церковь Покрова Пресвятой Богородицы на Нерли, , Hroft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8302" b="18302"/>
          <a:stretch>
            <a:fillRect/>
          </a:stretch>
        </p:blipFill>
        <p:spPr bwMode="auto">
          <a:xfrm>
            <a:off x="1428728" y="571480"/>
            <a:ext cx="6286544" cy="52228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Боголюбово. Церковь Покрова Пресвятой Богородицы на Нерли, , Павел и Елена Каллиниковы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852" b="1852"/>
          <a:stretch>
            <a:fillRect/>
          </a:stretch>
        </p:blipFill>
        <p:spPr bwMode="auto">
          <a:xfrm>
            <a:off x="1500166" y="642918"/>
            <a:ext cx="6215106" cy="5151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0"/>
            <a:ext cx="3929058" cy="650083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solidFill>
                  <a:srgbClr val="C00000"/>
                </a:solidFill>
              </a:rPr>
              <a:t>Церковь Покрова на Нерли - </a:t>
            </a:r>
            <a:r>
              <a:rPr lang="ru-RU" dirty="0" smtClean="0">
                <a:solidFill>
                  <a:schemeClr val="bg1"/>
                </a:solidFill>
              </a:rPr>
              <a:t>выдающееся произведение </a:t>
            </a:r>
            <a:r>
              <a:rPr lang="ru-RU" u="sng" dirty="0" smtClean="0">
                <a:solidFill>
                  <a:schemeClr val="bg1"/>
                </a:solidFill>
                <a:hlinkClick r:id="rId2"/>
              </a:rPr>
              <a:t>владимиро-суздальской школы</a:t>
            </a:r>
            <a:r>
              <a:rPr lang="ru-RU" dirty="0" smtClean="0">
                <a:solidFill>
                  <a:schemeClr val="bg1"/>
                </a:solidFill>
              </a:rPr>
              <a:t>; построена в 1165 близ Боголюбова (ныне Владимирская область), при впадении р. Нерли в </a:t>
            </a:r>
            <a:r>
              <a:rPr lang="ru-RU" dirty="0" err="1" smtClean="0">
                <a:solidFill>
                  <a:schemeClr val="bg1"/>
                </a:solidFill>
              </a:rPr>
              <a:t>Клязьму</a:t>
            </a:r>
            <a:r>
              <a:rPr lang="ru-RU" dirty="0" smtClean="0">
                <a:solidFill>
                  <a:schemeClr val="bg1"/>
                </a:solidFill>
              </a:rPr>
              <a:t>. Белокаменный 1-главый 4-столпный храм крестово-купольного типа отличается исключительной гармонией несколько вытянутых по вертикали пропорций, изяществом пластической обработки (уступчатые лопатки, перспективные порталы, рельефные украшения) и контрастно выделяется на фоне широкой поймы Нерли и </a:t>
            </a:r>
            <a:r>
              <a:rPr lang="ru-RU" dirty="0" err="1" smtClean="0">
                <a:solidFill>
                  <a:schemeClr val="bg1"/>
                </a:solidFill>
              </a:rPr>
              <a:t>Клязьмы</a:t>
            </a:r>
            <a:r>
              <a:rPr lang="ru-RU" dirty="0" smtClean="0">
                <a:solidFill>
                  <a:schemeClr val="bg1"/>
                </a:solidFill>
              </a:rPr>
              <a:t>. До 1672 имел башню с ходом на хоры.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1528754" cy="5303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7650" name="Picture 2" descr="Боголюбово. Церковь Покрова Пресвятой Богородицы на Нерли, Церковь Покрова-на-Нерли, Ирин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2692" r="2692"/>
          <a:stretch>
            <a:fillRect/>
          </a:stretch>
        </p:blipFill>
        <p:spPr bwMode="auto">
          <a:xfrm>
            <a:off x="285720" y="714356"/>
            <a:ext cx="4357718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0"/>
            <a:ext cx="4572032" cy="6143644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1) Озаглавьте текст и перескажите его </a:t>
            </a:r>
            <a:r>
              <a:rPr lang="ru-RU" sz="2800" dirty="0" smtClean="0">
                <a:solidFill>
                  <a:srgbClr val="C00000"/>
                </a:solidFill>
              </a:rPr>
              <a:t>подробно. </a:t>
            </a:r>
            <a:r>
              <a:rPr lang="ru-RU" sz="2800" dirty="0" smtClean="0">
                <a:solidFill>
                  <a:schemeClr val="bg1"/>
                </a:solidFill>
              </a:rPr>
              <a:t>Ответьте на вопрос: «Какие чувства и мысли вызывает у вас описание храма Покрова на Нерли?»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2) Озаглавьте текст и перескажите его</a:t>
            </a:r>
            <a:r>
              <a:rPr lang="ru-RU" sz="2800" dirty="0" smtClean="0">
                <a:solidFill>
                  <a:srgbClr val="C00000"/>
                </a:solidFill>
              </a:rPr>
              <a:t> сжато</a:t>
            </a:r>
            <a:r>
              <a:rPr lang="ru-RU" sz="2800" dirty="0" smtClean="0">
                <a:solidFill>
                  <a:schemeClr val="bg1"/>
                </a:solidFill>
              </a:rPr>
              <a:t>. Расскажите о вашем любимом архитектурном памятнике.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828800" y="1697138"/>
            <a:ext cx="1100126" cy="5174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8674" name="Picture 2" descr="Боголюбово. Церковь Покрова Пресвятой Богородицы на Нерли, Церковь Покрова на Боголюбском лугу, Ирин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128" b="1128"/>
          <a:stretch>
            <a:fillRect/>
          </a:stretch>
        </p:blipFill>
        <p:spPr bwMode="auto">
          <a:xfrm>
            <a:off x="571472" y="1428736"/>
            <a:ext cx="3500462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0"/>
            <a:ext cx="4357718" cy="6286520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dirty="0" smtClean="0">
                <a:solidFill>
                  <a:srgbClr val="C00000"/>
                </a:solidFill>
              </a:rPr>
              <a:t>                  </a:t>
            </a:r>
            <a:r>
              <a:rPr lang="ru-RU" sz="2400" dirty="0" smtClean="0">
                <a:solidFill>
                  <a:srgbClr val="C00000"/>
                </a:solidFill>
              </a:rPr>
              <a:t>План.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1.</a:t>
            </a:r>
            <a:r>
              <a:rPr lang="ru-RU" sz="2400" dirty="0" smtClean="0">
                <a:solidFill>
                  <a:schemeClr val="bg1"/>
                </a:solidFill>
              </a:rPr>
              <a:t>Поэтические сравнения храма.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2.</a:t>
            </a:r>
            <a:r>
              <a:rPr lang="ru-RU" sz="2400" dirty="0" smtClean="0">
                <a:solidFill>
                  <a:schemeClr val="bg1"/>
                </a:solidFill>
              </a:rPr>
              <a:t>Пропорции храма и окружающий пейзаж.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3.</a:t>
            </a:r>
            <a:r>
              <a:rPr lang="ru-RU" sz="2400" dirty="0" smtClean="0">
                <a:solidFill>
                  <a:schemeClr val="bg1"/>
                </a:solidFill>
              </a:rPr>
              <a:t>Белый камень перекликается с временами года.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4.</a:t>
            </a:r>
            <a:r>
              <a:rPr lang="ru-RU" sz="2400" dirty="0" smtClean="0">
                <a:solidFill>
                  <a:schemeClr val="bg1"/>
                </a:solidFill>
              </a:rPr>
              <a:t>Вечная жизнь храма.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5.</a:t>
            </a:r>
            <a:r>
              <a:rPr lang="ru-RU" sz="2400" dirty="0" smtClean="0">
                <a:solidFill>
                  <a:schemeClr val="bg1"/>
                </a:solidFill>
              </a:rPr>
              <a:t>Храм посвящается Покрову Богородицы.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6.</a:t>
            </a:r>
            <a:r>
              <a:rPr lang="ru-RU" sz="2400" dirty="0" smtClean="0">
                <a:solidFill>
                  <a:schemeClr val="bg1"/>
                </a:solidFill>
              </a:rPr>
              <a:t>Хорош Покров на Нерли летом.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7.</a:t>
            </a:r>
            <a:r>
              <a:rPr lang="ru-RU" sz="2400" dirty="0" smtClean="0">
                <a:solidFill>
                  <a:schemeClr val="bg1"/>
                </a:solidFill>
              </a:rPr>
              <a:t>Храм осенью.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8.</a:t>
            </a:r>
            <a:r>
              <a:rPr lang="ru-RU" sz="2400" dirty="0" smtClean="0">
                <a:solidFill>
                  <a:schemeClr val="bg1"/>
                </a:solidFill>
              </a:rPr>
              <a:t>Во время дождя.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9.</a:t>
            </a:r>
            <a:r>
              <a:rPr lang="ru-RU" sz="2400" dirty="0" smtClean="0">
                <a:solidFill>
                  <a:schemeClr val="bg1"/>
                </a:solidFill>
              </a:rPr>
              <a:t>История строительства храма.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643049"/>
            <a:ext cx="814374" cy="5408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9698" name="Picture 2" descr="Боголюбово. Церковь Покрова Пресвятой Богородицы на Нерли, , Владимир Занегин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4321" b="24321"/>
          <a:stretch>
            <a:fillRect/>
          </a:stretch>
        </p:blipFill>
        <p:spPr bwMode="auto">
          <a:xfrm>
            <a:off x="285720" y="1285860"/>
            <a:ext cx="3429024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609600"/>
            <a:ext cx="5143536" cy="5891234"/>
          </a:xfrm>
        </p:spPr>
        <p:txBody>
          <a:bodyPr/>
          <a:lstStyle/>
          <a:p>
            <a:pPr lvl="0" algn="l"/>
            <a:r>
              <a:rPr lang="ru-RU" sz="2400" i="1" dirty="0" smtClean="0">
                <a:solidFill>
                  <a:srgbClr val="FFC000"/>
                </a:solidFill>
              </a:rPr>
              <a:t>Зодчий</a:t>
            </a:r>
            <a:r>
              <a:rPr lang="ru-RU" sz="2400" dirty="0" smtClean="0">
                <a:solidFill>
                  <a:schemeClr val="bg1"/>
                </a:solidFill>
              </a:rPr>
              <a:t> – строитель, архитектор (специалист в области архитектуры).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i="1" dirty="0" smtClean="0">
                <a:solidFill>
                  <a:srgbClr val="FFC000"/>
                </a:solidFill>
              </a:rPr>
              <a:t>Архитектура</a:t>
            </a:r>
            <a:r>
              <a:rPr lang="ru-RU" sz="2400" dirty="0" smtClean="0">
                <a:solidFill>
                  <a:srgbClr val="FFC000"/>
                </a:solidFill>
              </a:rPr>
              <a:t> </a:t>
            </a:r>
            <a:r>
              <a:rPr lang="ru-RU" sz="2400" dirty="0" smtClean="0">
                <a:solidFill>
                  <a:schemeClr val="bg1"/>
                </a:solidFill>
              </a:rPr>
              <a:t>– искусство проектировать и возводить здания и сооружения.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i="1" dirty="0" smtClean="0">
                <a:solidFill>
                  <a:srgbClr val="FFC000"/>
                </a:solidFill>
              </a:rPr>
              <a:t>Храм</a:t>
            </a:r>
            <a:r>
              <a:rPr lang="ru-RU" sz="2400" dirty="0" smtClean="0">
                <a:solidFill>
                  <a:srgbClr val="FFC000"/>
                </a:solidFill>
              </a:rPr>
              <a:t> </a:t>
            </a:r>
            <a:r>
              <a:rPr lang="ru-RU" sz="2400" dirty="0" smtClean="0">
                <a:solidFill>
                  <a:schemeClr val="bg1"/>
                </a:solidFill>
              </a:rPr>
              <a:t>– здание, предназначенное для совершения богослужений и религиозных обрядов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i="1" dirty="0" smtClean="0">
                <a:solidFill>
                  <a:srgbClr val="FFC000"/>
                </a:solidFill>
              </a:rPr>
              <a:t>Покров</a:t>
            </a:r>
            <a:r>
              <a:rPr lang="ru-RU" sz="2400" i="1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– православный праздник.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rgbClr val="FFC000"/>
                </a:solidFill>
              </a:rPr>
              <a:t>Опахало</a:t>
            </a:r>
            <a:r>
              <a:rPr lang="ru-RU" sz="2400" dirty="0" smtClean="0">
                <a:solidFill>
                  <a:schemeClr val="bg1"/>
                </a:solidFill>
              </a:rPr>
              <a:t> – веер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rgbClr val="FFC000"/>
                </a:solidFill>
              </a:rPr>
              <a:t>Порталы</a:t>
            </a:r>
            <a:r>
              <a:rPr lang="ru-RU" sz="2400" dirty="0" smtClean="0">
                <a:solidFill>
                  <a:schemeClr val="bg1"/>
                </a:solidFill>
              </a:rPr>
              <a:t> – архитектурно оформленный вход в здание.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214291"/>
            <a:ext cx="6243662" cy="571503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Словарная работа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30722" name="Picture 2" descr="Боголюбово. Церковь Покрова Пресвятой Богородицы на Нерли, , Андреева Ирин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852" b="1852"/>
          <a:stretch>
            <a:fillRect/>
          </a:stretch>
        </p:blipFill>
        <p:spPr bwMode="auto">
          <a:xfrm>
            <a:off x="285720" y="1285860"/>
            <a:ext cx="3286148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42852"/>
            <a:ext cx="5486400" cy="642942"/>
          </a:xfrm>
        </p:spPr>
        <p:txBody>
          <a:bodyPr/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Андрей </a:t>
            </a:r>
            <a:r>
              <a:rPr lang="ru-RU" sz="3600" i="1" dirty="0" err="1" smtClean="0">
                <a:solidFill>
                  <a:srgbClr val="C00000"/>
                </a:solidFill>
              </a:rPr>
              <a:t>Боголюбский</a:t>
            </a:r>
            <a:r>
              <a:rPr lang="ru-RU" sz="3600" i="1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57554" y="785794"/>
            <a:ext cx="5143536" cy="5214973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bg1"/>
                </a:solidFill>
              </a:rPr>
              <a:t>Андрей </a:t>
            </a:r>
            <a:r>
              <a:rPr lang="ru-RU" sz="2000" b="1" dirty="0" err="1" smtClean="0">
                <a:solidFill>
                  <a:schemeClr val="bg1"/>
                </a:solidFill>
              </a:rPr>
              <a:t>Боголюбский</a:t>
            </a:r>
            <a:r>
              <a:rPr lang="ru-RU" sz="2000" b="1" dirty="0" smtClean="0">
                <a:solidFill>
                  <a:schemeClr val="bg1"/>
                </a:solidFill>
              </a:rPr>
              <a:t> - </a:t>
            </a:r>
            <a:r>
              <a:rPr lang="ru-RU" sz="2000" b="1" dirty="0" err="1" smtClean="0">
                <a:solidFill>
                  <a:schemeClr val="bg1"/>
                </a:solidFill>
              </a:rPr>
              <a:t>Андре́й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</a:rPr>
              <a:t>Ю́рьевич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</a:rPr>
              <a:t>Боголю́бский</a:t>
            </a:r>
            <a:r>
              <a:rPr lang="ru-RU" sz="2000" b="1" dirty="0" smtClean="0">
                <a:solidFill>
                  <a:schemeClr val="bg1"/>
                </a:solidFill>
              </a:rPr>
              <a:t> — князь </a:t>
            </a:r>
            <a:r>
              <a:rPr lang="ru-RU" sz="2000" b="1" u="sng" dirty="0" err="1" smtClean="0">
                <a:solidFill>
                  <a:schemeClr val="bg1"/>
                </a:solidFill>
                <a:hlinkClick r:id="rId2" tooltip="Вышгород (Украина)"/>
              </a:rPr>
              <a:t>Вышгородский</a:t>
            </a:r>
            <a:r>
              <a:rPr lang="ru-RU" sz="2000" b="1" dirty="0" smtClean="0">
                <a:solidFill>
                  <a:schemeClr val="bg1"/>
                </a:solidFill>
              </a:rPr>
              <a:t> в </a:t>
            </a:r>
            <a:r>
              <a:rPr lang="ru-RU" sz="2000" b="1" u="sng" dirty="0" smtClean="0">
                <a:solidFill>
                  <a:schemeClr val="bg1"/>
                </a:solidFill>
                <a:hlinkClick r:id="rId3" tooltip="1149"/>
              </a:rPr>
              <a:t>1149</a:t>
            </a:r>
            <a:r>
              <a:rPr lang="ru-RU" sz="2000" b="1" dirty="0" smtClean="0">
                <a:solidFill>
                  <a:schemeClr val="bg1"/>
                </a:solidFill>
              </a:rPr>
              <a:t>, </a:t>
            </a:r>
            <a:r>
              <a:rPr lang="ru-RU" sz="2000" b="1" u="sng" dirty="0" smtClean="0">
                <a:solidFill>
                  <a:schemeClr val="bg1"/>
                </a:solidFill>
                <a:hlinkClick r:id="rId4" tooltip="1155"/>
              </a:rPr>
              <a:t>1155</a:t>
            </a:r>
            <a:r>
              <a:rPr lang="ru-RU" sz="2000" b="1" dirty="0" smtClean="0">
                <a:solidFill>
                  <a:schemeClr val="bg1"/>
                </a:solidFill>
              </a:rPr>
              <a:t>. Князь </a:t>
            </a:r>
            <a:r>
              <a:rPr lang="ru-RU" sz="2000" b="1" u="sng" dirty="0" smtClean="0">
                <a:solidFill>
                  <a:schemeClr val="bg1"/>
                </a:solidFill>
                <a:hlinkClick r:id="rId5" tooltip="Дорогобуж (село)"/>
              </a:rPr>
              <a:t>Дорогобужский</a:t>
            </a:r>
            <a:r>
              <a:rPr lang="ru-RU" sz="2000" b="1" dirty="0" smtClean="0">
                <a:solidFill>
                  <a:schemeClr val="bg1"/>
                </a:solidFill>
              </a:rPr>
              <a:t> в </a:t>
            </a:r>
            <a:r>
              <a:rPr lang="ru-RU" sz="2000" b="1" u="sng" dirty="0" smtClean="0">
                <a:solidFill>
                  <a:schemeClr val="bg1"/>
                </a:solidFill>
                <a:hlinkClick r:id="rId6" tooltip="1150"/>
              </a:rPr>
              <a:t>1150</a:t>
            </a:r>
            <a:r>
              <a:rPr lang="ru-RU" sz="2000" b="1" dirty="0" smtClean="0">
                <a:solidFill>
                  <a:schemeClr val="bg1"/>
                </a:solidFill>
              </a:rPr>
              <a:t>—</a:t>
            </a:r>
            <a:r>
              <a:rPr lang="ru-RU" sz="2000" b="1" u="sng" dirty="0" smtClean="0">
                <a:solidFill>
                  <a:schemeClr val="bg1"/>
                </a:solidFill>
                <a:hlinkClick r:id="rId7" tooltip="1151"/>
              </a:rPr>
              <a:t>1151</a:t>
            </a:r>
            <a:r>
              <a:rPr lang="ru-RU" sz="2000" b="1" dirty="0" smtClean="0">
                <a:solidFill>
                  <a:schemeClr val="bg1"/>
                </a:solidFill>
              </a:rPr>
              <a:t>, </a:t>
            </a:r>
            <a:r>
              <a:rPr lang="ru-RU" sz="2000" b="1" u="sng" dirty="0" smtClean="0">
                <a:solidFill>
                  <a:schemeClr val="bg1"/>
                </a:solidFill>
                <a:hlinkClick r:id="rId8" tooltip="Князь рязанский"/>
              </a:rPr>
              <a:t>Рязанский</a:t>
            </a:r>
            <a:r>
              <a:rPr lang="ru-RU" sz="2000" b="1" dirty="0" smtClean="0">
                <a:solidFill>
                  <a:schemeClr val="bg1"/>
                </a:solidFill>
              </a:rPr>
              <a:t>(</a:t>
            </a:r>
            <a:r>
              <a:rPr lang="ru-RU" sz="2000" b="1" u="sng" dirty="0" smtClean="0">
                <a:solidFill>
                  <a:schemeClr val="bg1"/>
                </a:solidFill>
                <a:hlinkClick r:id="rId9" tooltip="1153"/>
              </a:rPr>
              <a:t>1153</a:t>
            </a:r>
            <a:r>
              <a:rPr lang="ru-RU" sz="2000" b="1" dirty="0" smtClean="0">
                <a:solidFill>
                  <a:schemeClr val="bg1"/>
                </a:solidFill>
              </a:rPr>
              <a:t>). </a:t>
            </a:r>
            <a:r>
              <a:rPr lang="ru-RU" sz="2000" b="1" u="sng" dirty="0" smtClean="0">
                <a:solidFill>
                  <a:schemeClr val="bg1"/>
                </a:solidFill>
                <a:hlinkClick r:id="rId10" tooltip="Великий князь Владимирский"/>
              </a:rPr>
              <a:t>Великий князь Владимирский</a:t>
            </a:r>
            <a:r>
              <a:rPr lang="ru-RU" sz="2000" b="1" dirty="0" smtClean="0">
                <a:solidFill>
                  <a:schemeClr val="bg1"/>
                </a:solidFill>
              </a:rPr>
              <a:t> в </a:t>
            </a:r>
            <a:r>
              <a:rPr lang="ru-RU" sz="2000" b="1" u="sng" dirty="0" smtClean="0">
                <a:solidFill>
                  <a:schemeClr val="bg1"/>
                </a:solidFill>
                <a:hlinkClick r:id="rId11" tooltip="1157"/>
              </a:rPr>
              <a:t>1157</a:t>
            </a:r>
            <a:r>
              <a:rPr lang="ru-RU" sz="2000" b="1" dirty="0" smtClean="0">
                <a:solidFill>
                  <a:schemeClr val="bg1"/>
                </a:solidFill>
              </a:rPr>
              <a:t>—</a:t>
            </a:r>
            <a:r>
              <a:rPr lang="ru-RU" sz="2000" b="1" u="sng" dirty="0" smtClean="0">
                <a:solidFill>
                  <a:schemeClr val="bg1"/>
                </a:solidFill>
                <a:hlinkClick r:id="rId12" tooltip="1174"/>
              </a:rPr>
              <a:t>1174</a:t>
            </a:r>
            <a:r>
              <a:rPr lang="ru-RU" sz="2000" b="1" dirty="0" smtClean="0">
                <a:solidFill>
                  <a:schemeClr val="bg1"/>
                </a:solidFill>
              </a:rPr>
              <a:t>. Сын </a:t>
            </a:r>
            <a:r>
              <a:rPr lang="ru-RU" sz="2000" b="1" u="sng" dirty="0" smtClean="0">
                <a:solidFill>
                  <a:schemeClr val="bg1"/>
                </a:solidFill>
                <a:hlinkClick r:id="rId13" tooltip="Юрий Владимирович Долгорукий"/>
              </a:rPr>
              <a:t>Юрия Владимировича Долгорукого</a:t>
            </a:r>
            <a:r>
              <a:rPr lang="ru-RU" sz="2000" b="1" dirty="0" smtClean="0">
                <a:solidFill>
                  <a:schemeClr val="bg1"/>
                </a:solidFill>
              </a:rPr>
              <a:t> и </a:t>
            </a:r>
            <a:r>
              <a:rPr lang="ru-RU" sz="2000" b="1" u="sng" dirty="0" smtClean="0">
                <a:solidFill>
                  <a:schemeClr val="bg1"/>
                </a:solidFill>
                <a:hlinkClick r:id="rId14" tooltip="Половцы"/>
              </a:rPr>
              <a:t>половецкой</a:t>
            </a:r>
            <a:r>
              <a:rPr lang="ru-RU" sz="2000" b="1" dirty="0" smtClean="0">
                <a:solidFill>
                  <a:schemeClr val="bg1"/>
                </a:solidFill>
              </a:rPr>
              <a:t> княжны, дочери </a:t>
            </a:r>
            <a:r>
              <a:rPr lang="ru-RU" sz="2000" b="1" u="sng" dirty="0" smtClean="0">
                <a:solidFill>
                  <a:schemeClr val="bg1"/>
                </a:solidFill>
                <a:hlinkClick r:id="rId15" tooltip="Хан (титул)"/>
              </a:rPr>
              <a:t>хана</a:t>
            </a:r>
            <a:r>
              <a:rPr lang="ru-RU" sz="2000" b="1" dirty="0" smtClean="0">
                <a:solidFill>
                  <a:schemeClr val="bg1"/>
                </a:solidFill>
              </a:rPr>
              <a:t> </a:t>
            </a:r>
            <a:r>
              <a:rPr lang="ru-RU" sz="2000" b="1" u="sng" dirty="0" err="1" smtClean="0">
                <a:solidFill>
                  <a:schemeClr val="bg1"/>
                </a:solidFill>
                <a:hlinkClick r:id="rId16" tooltip="Аепа Осеневич (страница отсутствует)"/>
              </a:rPr>
              <a:t>Аепы</a:t>
            </a:r>
            <a:r>
              <a:rPr lang="ru-RU" sz="2000" b="1" u="sng" dirty="0" smtClean="0">
                <a:solidFill>
                  <a:schemeClr val="bg1"/>
                </a:solidFill>
                <a:hlinkClick r:id="rId16" tooltip="Аепа Осеневич (страница отсутствует)"/>
              </a:rPr>
              <a:t> </a:t>
            </a:r>
            <a:r>
              <a:rPr lang="ru-RU" sz="2000" b="1" u="sng" dirty="0" err="1" smtClean="0">
                <a:solidFill>
                  <a:schemeClr val="bg1"/>
                </a:solidFill>
                <a:hlinkClick r:id="rId16" tooltip="Аепа Осеневич (страница отсутствует)"/>
              </a:rPr>
              <a:t>Осеневича</a:t>
            </a:r>
            <a:r>
              <a:rPr lang="ru-RU" sz="2000" b="1" dirty="0" smtClean="0">
                <a:solidFill>
                  <a:schemeClr val="bg1"/>
                </a:solidFill>
              </a:rPr>
              <a:t>.</a:t>
            </a:r>
          </a:p>
          <a:p>
            <a:pPr algn="l"/>
            <a:r>
              <a:rPr lang="ru-RU" sz="2000" b="1" dirty="0" smtClean="0">
                <a:solidFill>
                  <a:schemeClr val="bg1"/>
                </a:solidFill>
              </a:rPr>
              <a:t>В правление Андрея </a:t>
            </a:r>
            <a:r>
              <a:rPr lang="ru-RU" sz="2000" b="1" dirty="0" err="1" smtClean="0">
                <a:solidFill>
                  <a:schemeClr val="bg1"/>
                </a:solidFill>
              </a:rPr>
              <a:t>Боголюбского</a:t>
            </a:r>
            <a:r>
              <a:rPr lang="ru-RU" sz="2000" b="1" dirty="0" smtClean="0">
                <a:solidFill>
                  <a:schemeClr val="bg1"/>
                </a:solidFill>
              </a:rPr>
              <a:t> </a:t>
            </a:r>
            <a:r>
              <a:rPr lang="ru-RU" sz="2000" b="1" u="sng" dirty="0" smtClean="0">
                <a:solidFill>
                  <a:schemeClr val="bg1"/>
                </a:solidFill>
                <a:hlinkClick r:id="rId17" tooltip="Владимиро-Суздальское княжество"/>
              </a:rPr>
              <a:t>Владимиро-Суздальское княжество</a:t>
            </a:r>
            <a:r>
              <a:rPr lang="ru-RU" sz="2000" b="1" u="sng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достигло значительного могущества и было сильнейшим на Руси, в будущем став ядром современного Российского государства.</a:t>
            </a:r>
          </a:p>
          <a:p>
            <a:pPr algn="l"/>
            <a:r>
              <a:rPr lang="ru-RU" sz="2000" b="1" dirty="0" smtClean="0">
                <a:solidFill>
                  <a:schemeClr val="bg1"/>
                </a:solidFill>
              </a:rPr>
              <a:t>Прозвище «</a:t>
            </a:r>
            <a:r>
              <a:rPr lang="ru-RU" sz="2000" b="1" dirty="0" err="1" smtClean="0">
                <a:solidFill>
                  <a:schemeClr val="bg1"/>
                </a:solidFill>
              </a:rPr>
              <a:t>Боголюбский</a:t>
            </a:r>
            <a:r>
              <a:rPr lang="ru-RU" sz="2000" b="1" dirty="0" smtClean="0">
                <a:solidFill>
                  <a:schemeClr val="bg1"/>
                </a:solidFill>
              </a:rPr>
              <a:t>» получил по названию княжеского замка </a:t>
            </a:r>
            <a:r>
              <a:rPr lang="ru-RU" sz="2000" b="1" u="sng" dirty="0" smtClean="0">
                <a:solidFill>
                  <a:schemeClr val="bg1"/>
                </a:solidFill>
                <a:hlinkClick r:id="rId18" tooltip="Боголюбово (Владимирская область)"/>
              </a:rPr>
              <a:t>Боголюбово</a:t>
            </a:r>
            <a:r>
              <a:rPr lang="ru-RU" sz="2000" b="1" dirty="0" smtClean="0">
                <a:solidFill>
                  <a:schemeClr val="bg1"/>
                </a:solidFill>
              </a:rPr>
              <a:t> под Владимиром, своей любимой резиденции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43010" name="Picture 2" descr="Картинка 2 из 452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19"/>
          <a:srcRect l="13253" r="13253"/>
          <a:stretch>
            <a:fillRect/>
          </a:stretch>
        </p:blipFill>
        <p:spPr bwMode="auto">
          <a:xfrm>
            <a:off x="142875" y="1831975"/>
            <a:ext cx="28575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113188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 Храм посвящается </a:t>
            </a:r>
            <a:r>
              <a:rPr lang="ru-RU" sz="2400" dirty="0" smtClean="0">
                <a:solidFill>
                  <a:srgbClr val="FFC000"/>
                </a:solidFill>
              </a:rPr>
              <a:t>Покрову Богородицы</a:t>
            </a:r>
            <a:r>
              <a:rPr lang="ru-RU" sz="2400" dirty="0" smtClean="0">
                <a:solidFill>
                  <a:schemeClr val="bg1"/>
                </a:solidFill>
              </a:rPr>
              <a:t>, которая, по старинному поверью, держала в руках плат — покров, защитив город от врагов.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828800" y="2357429"/>
            <a:ext cx="5486400" cy="35718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7840" b="17840"/>
          <a:stretch>
            <a:fillRect/>
          </a:stretch>
        </p:blipFill>
        <p:spPr bwMode="auto">
          <a:xfrm>
            <a:off x="1357290" y="1428736"/>
            <a:ext cx="657229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Боголюбово. Церковь Покрова Пресвятой Богородицы на Нерли, юго-восточный фасад, chirokov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7934" b="27934"/>
          <a:stretch>
            <a:fillRect/>
          </a:stretch>
        </p:blipFill>
        <p:spPr bwMode="auto">
          <a:xfrm>
            <a:off x="857224" y="642918"/>
            <a:ext cx="7572428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</TotalTime>
  <Words>395</Words>
  <Application>Microsoft Office PowerPoint</Application>
  <PresentationFormat>Экран (4:3)</PresentationFormat>
  <Paragraphs>18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Архитектурные памятники России. Урок развития речи в 8-м классе. Подробное изложение повествовательного характера с элементами описания памятника архитектуры. </vt:lpstr>
      <vt:lpstr>Архитектура – тоже летопись мира, она говорит тогда, когда уже молчат и песни, и предания и когда уже ничто не говорит о погибшем народе.                                                                                      Н. В. Гоголь </vt:lpstr>
      <vt:lpstr>Церковь Покрова на Нерли - выдающееся произведение владимиро-суздальской школы; построена в 1165 близ Боголюбова (ныне Владимирская область), при впадении р. Нерли в Клязьму. Белокаменный 1-главый 4-столпный храм крестово-купольного типа отличается исключительной гармонией несколько вытянутых по вертикали пропорций, изяществом пластической обработки (уступчатые лопатки, перспективные порталы, рельефные украшения) и контрастно выделяется на фоне широкой поймы Нерли и Клязьмы. До 1672 имел башню с ходом на хоры.</vt:lpstr>
      <vt:lpstr>1) Озаглавьте текст и перескажите его подробно. Ответьте на вопрос: «Какие чувства и мысли вызывает у вас описание храма Покрова на Нерли?» 2) Озаглавьте текст и перескажите его сжато. Расскажите о вашем любимом архитектурном памятнике.</vt:lpstr>
      <vt:lpstr>                  План. 1.Поэтические сравнения храма.  2.Пропорции храма и окружающий пейзаж.  3.Белый камень перекликается с временами года.  4.Вечная жизнь храма.  5.Храм посвящается Покрову Богородицы. 6.Хорош Покров на Нерли летом. 7.Храм осенью. 8.Во время дождя. 9.История строительства храма. </vt:lpstr>
      <vt:lpstr>Зодчий – строитель, архитектор (специалист в области архитектуры). Архитектура – искусство проектировать и возводить здания и сооружения. Храм – здание, предназначенное для совершения богослужений и религиозных обрядов Покров – православный праздник. Опахало – веер. Порталы – архитектурно оформленный вход в здание. </vt:lpstr>
      <vt:lpstr>Андрей Боголюбский </vt:lpstr>
      <vt:lpstr> Храм посвящается Покрову Богородицы, которая, по старинному поверью, держала в руках плат — покров, защитив город от врагов.</vt:lpstr>
      <vt:lpstr>Презентация PowerPoint</vt:lpstr>
      <vt:lpstr>Презентация PowerPoint</vt:lpstr>
      <vt:lpstr>Поэты сравнивают храм Покрова на Нерли с парусом, уносящимся вдаль по безбрежным волнам времени.</vt:lpstr>
      <vt:lpstr> Благородные пропорции белого храма, отражающегося свыше восьми веков в водах, точно и естественно вписываются в окружающий пейзаж — луговое среднерусское раздолье, где растут духмяные травы, лазоревые цветы и звучат нескончаемые песни жаворонков.</vt:lpstr>
      <vt:lpstr> На рассвете, когда над заречными муромскими лесами играют солнечные лучи, от всплесков светотени древние стены словно колеблются, светлея час от часу. Храм возвышается среди волн, как белоснежный лебедь. Текут речные потоки. Дни и ночи, месяцы и годы, столетия уносит река жизни. Сменяются поколения, а лебедь-храм плывет и плывет среди неоглядных просторов. Любуясь Покровом на Нерли, думаешь об истории храма, о веках, что пронеслись над его стенами...</vt:lpstr>
      <vt:lpstr> Очень хорош Покров на Нерли летом, когда косари выходят на пойму, когда замолкают кукушки и на зелени появляются солнечные подпалины. С высокого холма, где стоит храм, открываются луга, с травами и цветами, которые, как ковер, ведут к храму. А в воде, подступающей к холму, отражается храм, как сказочное видение. Храм плавает в подводной глубине.</vt:lpstr>
      <vt:lpstr>Презентация PowerPoint</vt:lpstr>
      <vt:lpstr>Зима обволакивает бахромой деревья, кустарники, и храм растворяется в окружающей белизне. Зимние припорошенные деревья похожи на цветущие вишни. Холодные своды храма по-прежнему полны жизни и чувства.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Учитель</cp:lastModifiedBy>
  <cp:revision>9</cp:revision>
  <dcterms:created xsi:type="dcterms:W3CDTF">2011-11-08T10:22:28Z</dcterms:created>
  <dcterms:modified xsi:type="dcterms:W3CDTF">2013-10-12T07:38:47Z</dcterms:modified>
</cp:coreProperties>
</file>