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  <p:sldMasterId id="2147483988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астасия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0066"/>
    <a:srgbClr val="9900CC"/>
    <a:srgbClr val="996633"/>
    <a:srgbClr val="990000"/>
    <a:srgbClr val="00CC99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57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6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C5D002-4057-4A10-A29A-90DAC896216C}" type="datetimeFigureOut">
              <a:rPr lang="ru-RU"/>
              <a:pPr/>
              <a:t>13.10.2013</a:t>
            </a:fld>
            <a:endParaRPr lang="ru-RU"/>
          </a:p>
        </p:txBody>
      </p:sp>
      <p:sp>
        <p:nvSpPr>
          <p:cNvPr id="542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082D43-82B1-47F7-98B3-E63E4849698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516C6-15B2-4339-B01F-D8E07C52636C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44429-7A8E-4AD2-84FB-DE704DA32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9CF988-9BFC-4699-BE9E-5664DD5E36A0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AE328-D449-44A3-98E0-7A4023057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DF39C2-212A-4B7F-8AD9-D37481BBE1A1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4A192-0868-445A-9C58-F9DA22322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1B2A7-FDAE-4705-B2E6-0DA9FC4CF936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CDB6E-3DED-4E77-A7D9-2AFFD6143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ABB623-ADA3-4C2F-9A6C-6B2EBD1705C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47B71-8041-4989-8BFA-5D50E197D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A4C89C-7E16-40DB-87D1-D7DB1213CB6A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F309A-673E-4752-9F79-9676BD0E1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56E04-FDD0-4580-BB05-1E51B1E77AB9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7FB5E-4FDC-4FDE-B912-403E916FC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E6A39A-6BE1-4997-B3C1-7FB44751258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8A104-51BB-4D58-B4CB-9387AF705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6DD0B2-C430-4C59-8748-909345A29D41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F97D2-5BBC-45A1-AC3A-B23BABB31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E316B2-7278-43F8-86A9-0BA4CDD69084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33CA-DD3E-4572-9253-9B358BA45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4D09B-E993-483F-B666-BAA90521E60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3882D-B207-4D3E-BC10-D8C547F2C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077F7D-8784-491E-B6B4-6689FFAB7C8C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0CFEB-CB21-4B43-80D1-A6CBF5E38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D526452E-678F-49F8-8065-388C3A461FE7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672BB-C8B7-49C4-8365-5CFE5AEC8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592FF043-B029-4418-B45E-A34E930C2229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C5A67-F35B-417F-9D24-35AE5DCE3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801EC8-9359-4B6B-9E4E-700A8993564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6383A-C695-4D55-A89E-4A4FB005F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A6811-17C8-449B-87DF-F1CECD57EF35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9D45D-8063-4222-BB75-21FED0F27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81852-020C-46D2-9363-5CA357E3E93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18731-264D-4E68-93CC-806EA475F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260B54-87EE-44DD-AC23-7CCBDE1049A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9299C-4741-48CB-9271-14611DC72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089009-DF1A-418F-8B05-30AF7CA240E1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F5D5-C7DC-4A3D-A7B1-8F69AC49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873A2-7CCF-418B-BACB-67EFEB21E336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95C48-0E24-432D-B4C2-ADE1780EA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AB920-188C-4675-88B0-B90FB5DFD2BF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1AFA6-FA15-4E63-ADAE-39647924D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ED58B3-774F-4A1A-993A-FC227752E496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7947-EE71-45D4-9035-4229ABBA7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9082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9082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2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9083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3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4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9085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5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6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9087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7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7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7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7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7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29087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9087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cs"/>
                  </a:endParaRPr>
                </a:p>
              </p:txBody>
            </p:sp>
            <p:sp>
              <p:nvSpPr>
                <p:cNvPr id="29088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cs"/>
                  </a:endParaRPr>
                </a:p>
              </p:txBody>
            </p:sp>
            <p:sp>
              <p:nvSpPr>
                <p:cNvPr id="29088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cs"/>
                  </a:endParaRPr>
                </a:p>
              </p:txBody>
            </p:sp>
            <p:sp>
              <p:nvSpPr>
                <p:cNvPr id="29088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cs"/>
                  </a:endParaRPr>
                </a:p>
              </p:txBody>
            </p:sp>
          </p:grpSp>
        </p:grpSp>
      </p:grpSp>
      <p:sp>
        <p:nvSpPr>
          <p:cNvPr id="2908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088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088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12CCEF9-CB10-4FEE-AB98-937989339445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29088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9088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C14FB0A4-1B8E-4DCF-B82C-4E577CDE9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0" r:id="rId1"/>
    <p:sldLayoutId id="2147484009" r:id="rId2"/>
    <p:sldLayoutId id="2147484008" r:id="rId3"/>
    <p:sldLayoutId id="2147484007" r:id="rId4"/>
    <p:sldLayoutId id="2147484006" r:id="rId5"/>
    <p:sldLayoutId id="2147484005" r:id="rId6"/>
    <p:sldLayoutId id="2147484004" r:id="rId7"/>
    <p:sldLayoutId id="2147484003" r:id="rId8"/>
    <p:sldLayoutId id="2147484002" r:id="rId9"/>
    <p:sldLayoutId id="2147484001" r:id="rId10"/>
    <p:sldLayoutId id="2147484000" r:id="rId11"/>
    <p:sldLayoutId id="2147483999" r:id="rId12"/>
    <p:sldLayoutId id="2147483998" r:id="rId13"/>
    <p:sldLayoutId id="2147483997" r:id="rId14"/>
    <p:sldLayoutId id="2147483996" r:id="rId15"/>
    <p:sldLayoutId id="2147483995" r:id="rId16"/>
    <p:sldLayoutId id="2147483994" r:id="rId17"/>
    <p:sldLayoutId id="2147483993" r:id="rId18"/>
    <p:sldLayoutId id="214748399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150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9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45AD0932-C65B-451D-A2B5-09A25F38A253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68DC0098-2700-4DBF-8E7B-48CE0E733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730B3AEE-A65C-4CAD-9AE7-FF13395F4A9F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560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smtClean="0">
                <a:effectLst/>
              </a:rPr>
              <a:t>Права, свободы и обязанности граждан Российской Федерации</a:t>
            </a:r>
            <a:br>
              <a:rPr lang="ru-RU" sz="4000" b="1" smtClean="0">
                <a:effectLst/>
              </a:rPr>
            </a:br>
            <a:endParaRPr lang="ru-RU" sz="4000" smtClean="0">
              <a:effectLst/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800" smtClean="0">
                <a:effectLst/>
              </a:rPr>
              <a:t>Выполнила ученица 11 «г» класса</a:t>
            </a:r>
          </a:p>
          <a:p>
            <a:pPr algn="r"/>
            <a:r>
              <a:rPr lang="ru-RU" sz="2800" smtClean="0">
                <a:effectLst/>
              </a:rPr>
              <a:t>Шихкеримова Лейла</a:t>
            </a:r>
          </a:p>
          <a:p>
            <a:pPr algn="r"/>
            <a:r>
              <a:rPr lang="ru-RU" sz="2800" smtClean="0">
                <a:effectLst/>
              </a:rPr>
              <a:t>Учитель Пахомова Н.П.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BAE97193-1493-4A6A-9E0E-C2E2C592A472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4818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2. Право граждан на объединение, включая право создавать профессиональные союзы для защиты своих интересов (п.1 ст.30 Конституции Российской Федерации)</a:t>
            </a:r>
          </a:p>
        </p:txBody>
      </p:sp>
      <p:pic>
        <p:nvPicPr>
          <p:cNvPr id="34819" name="Picture 7" descr="КО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08550" y="2168525"/>
            <a:ext cx="3657600" cy="27654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73072C93-0B15-410B-AE3F-8551DDED2C3A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584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587500"/>
            <a:ext cx="4038600" cy="4538663"/>
          </a:xfrm>
        </p:spPr>
        <p:txBody>
          <a:bodyPr/>
          <a:lstStyle/>
          <a:p>
            <a:r>
              <a:rPr lang="ru-RU" sz="1600" smtClean="0">
                <a:effectLst/>
              </a:rPr>
              <a:t>3. Право граждан проводить собрания, митинги, демонстрации, шествия и пикетирование (ст.31 Конституции Российской Федерации). Порядок реализации указанного права регламентируемая Указом Президиума Верховного Совета СССР от 28 июля 1988 г. “О порядке организации и проведения собраний, митингов, уличных шествий и демонстраций в СССР”, Указом Президента Российской Федерации от 25 мая 1992 г. “О порядке организации и проведения собраний, митингов, уличных шествий, демонстраций и пикетирования”. </a:t>
            </a:r>
          </a:p>
        </p:txBody>
      </p:sp>
      <p:pic>
        <p:nvPicPr>
          <p:cNvPr id="35843" name="Picture 6" descr="КОН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8" y="1887538"/>
            <a:ext cx="4462462" cy="37211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18A44D3E-4C69-435C-B009-83E67943020C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6866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smtClean="0">
                <a:effectLst/>
              </a:rPr>
              <a:t>4. Право граждан обращаться лично, а так же направлять индивидуальные и коллективные обращения в государственные органы местного самоуправления.</a:t>
            </a:r>
          </a:p>
        </p:txBody>
      </p:sp>
      <p:pic>
        <p:nvPicPr>
          <p:cNvPr id="36867" name="Picture 7" descr="КОН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32375" y="1473200"/>
            <a:ext cx="3219450" cy="2414588"/>
          </a:xfrm>
        </p:spPr>
      </p:pic>
      <p:pic>
        <p:nvPicPr>
          <p:cNvPr id="36868" name="Picture 8" descr="КОН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840288" y="3938588"/>
            <a:ext cx="3652837" cy="21875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E44BB541-48F3-4107-99B0-B8E146E6BCB6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7890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400" smtClean="0">
                <a:effectLst/>
              </a:rPr>
              <a:t>5. Право граждан на свободу и личную неприкосновенность (п.1 ст.22 Конституции Российской Федерации) и “Арест, заключение под стражу и содержание под стражей допускаются только по судебному решению. До судебного решения лицо не может быть подвергнуто задержанию на срок более 48 часов.” (п.2 ст.22 Конституции Российской Федерации). Основание и порядок применения административного задержания, а так же административного ареста урегулированы законодательством об административных правонарушениях. Так, согласно ст.242 КоАП: “Административное задержание лица, совершившего административное правонарушение, может длиться не более 3-х часов”.</a:t>
            </a:r>
          </a:p>
        </p:txBody>
      </p:sp>
      <p:pic>
        <p:nvPicPr>
          <p:cNvPr id="37891" name="Picture 6" descr="КОН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8050" y="1671638"/>
            <a:ext cx="3898900" cy="43815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DAF3D46E-A2D6-492A-92CF-B619262FBB0A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8914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smtClean="0">
                <a:effectLst/>
              </a:rPr>
              <a:t>6. Право на неприкосновенность жилища (ст.25 Конституции Российской Федерации) означает, что никто не праве проникать в жилище против воли проживающих в нем лиц иначе как в случаях, установленных федеральным законом, или на основании судебного решения.</a:t>
            </a:r>
          </a:p>
        </p:txBody>
      </p:sp>
      <p:pic>
        <p:nvPicPr>
          <p:cNvPr id="38915" name="Picture 6" descr="К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7500" y="1636713"/>
            <a:ext cx="4433888" cy="38417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F74BC73E-B676-4783-BE77-687002D73AA4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993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400" smtClean="0">
                <a:effectLst/>
              </a:rPr>
              <a:t>7. Право на передвижение, так согласно ст.27 Конституции Российской Федерации “Каждый, кто законно находится на территории РФ, имеет право свободно передвигаться, выбирать место пребывания и жительства. Каждый может свободно выезжать за пределы РФ. Гражданин РФ имеет право беспрепятственно возвращаться в Российскую Федерацию“. Лица, находящиеся на территории Российской Федерации, могут свободно выезжать за ее пределы. Правом беспрепятственного возвращения в Российскую Федерацию обладают только ее граждане. Порядок реализации этих конституционных прав регламентируется законом Российской Федерации “О порядке выезда за пределы Российской Федерации и въезда на территорию Российской Федерации граждан Российской Федерации”, от 1 января 1994 г.</a:t>
            </a:r>
          </a:p>
        </p:txBody>
      </p:sp>
      <p:pic>
        <p:nvPicPr>
          <p:cNvPr id="39939" name="Picture 8" descr="КО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89625" y="1600200"/>
            <a:ext cx="1555750" cy="2185988"/>
          </a:xfrm>
        </p:spPr>
      </p:pic>
      <p:pic>
        <p:nvPicPr>
          <p:cNvPr id="39940" name="Picture 9" descr="КОН_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010150" y="3938588"/>
            <a:ext cx="3314700" cy="21875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F7E2446B-CDF5-48BA-AEC0-9D5BC1475162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4096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038600" cy="4932363"/>
          </a:xfrm>
        </p:spPr>
        <p:txBody>
          <a:bodyPr/>
          <a:lstStyle/>
          <a:p>
            <a:r>
              <a:rPr lang="ru-RU" sz="2400" smtClean="0">
                <a:effectLst/>
              </a:rPr>
              <a:t>8. Право каждого свободно искать, получать, передавать, производить и распространять информацию любым законным способом, за исключением сведений, составляющих государственную тайну (п.4 ст.29 Конституции Российской Федерации).</a:t>
            </a:r>
          </a:p>
        </p:txBody>
      </p:sp>
      <p:pic>
        <p:nvPicPr>
          <p:cNvPr id="40963" name="Picture 10" descr="К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AB212A51-6EA2-4B37-9DA0-E33EAB6A213E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>
                <a:effectLst/>
              </a:rPr>
              <a:t>9. Право граждан на возмещение государственного вреда, причиненного незаконными действиями (или бездействиями) органов государственной власти или их должностных лиц, закреплено в ст.53 Конституции Российской Федерации. Гражданский Кодекс Российской Федерации предусматривает право граждан на возмещение вреда, причиненного также органами местного самоуправления и их должностных лиц.</a:t>
            </a:r>
          </a:p>
        </p:txBody>
      </p:sp>
      <p:pic>
        <p:nvPicPr>
          <p:cNvPr id="41987" name="Picture 7" descr="К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600200"/>
            <a:ext cx="3095625" cy="2185988"/>
          </a:xfrm>
        </p:spPr>
      </p:pic>
      <p:pic>
        <p:nvPicPr>
          <p:cNvPr id="41988" name="Picture 9" descr="КОН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29163" y="1600200"/>
            <a:ext cx="3876675" cy="218598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68FF2BC3-2345-4246-A27A-65996D8F1065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43010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effectLst/>
              </a:rPr>
              <a:t>Конституция Российской Федерации содержит принципиально важную оговорку о том, что перечисление в ней основных прав и свобод не должно толковаться как отрицание или умаление других общепризнанных прав и свобод человека и гражданина. За их пределами граждане Российской Федерации имеют и другие права, в том числе и входящие в содержание их административно-правового статуса. Например: право изменения фамилии, имени и отчества; право на управление транспортными средствами; право на донорство; право на приобретение оружия.</a:t>
            </a:r>
          </a:p>
        </p:txBody>
      </p:sp>
      <p:pic>
        <p:nvPicPr>
          <p:cNvPr id="43011" name="Picture 9" descr="КОН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9275" y="2093913"/>
            <a:ext cx="4327525" cy="357505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55FE57BA-2040-4D3F-ABD8-7B0369A3B1D1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4403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44034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457200"/>
            <a:ext cx="4038600" cy="5668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effectLst/>
              </a:rPr>
              <a:t>Граждане Российской Федерации, имея права, вместе с тем выполняют возложенные на них законом обязанности. Конституция Российской Федерации акцентирует внимание на равенстве не только прав, но и обязанностей граждан. К ним Конституция Российской Федерации относит - обязанность платить законно установленные налоги и сборы, сохранять природу и окружающую среду, бережно относиться к природным богатствам, защищать Отечество. Но главной обязанностью каждого гражданина Российской Федерации является - соблюдение Конституции Российской Федерации и законов.</a:t>
            </a:r>
          </a:p>
        </p:txBody>
      </p:sp>
      <p:pic>
        <p:nvPicPr>
          <p:cNvPr id="44035" name="Picture 10" descr="К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622300"/>
            <a:ext cx="4029075" cy="3024188"/>
          </a:xfrm>
        </p:spPr>
      </p:pic>
      <p:pic>
        <p:nvPicPr>
          <p:cNvPr id="44036" name="Picture 11" descr="КОН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3962400"/>
            <a:ext cx="4038600" cy="21383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6C0281CE-D5DD-41F1-9025-5B2DF71F1099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effectLst/>
              </a:rPr>
              <a:t> </a:t>
            </a:r>
            <a:r>
              <a:rPr lang="ru-RU" sz="3200" smtClean="0">
                <a:effectLst/>
              </a:rPr>
              <a:t>Гражданин - приоритетный субъект административного права.</a:t>
            </a:r>
          </a:p>
        </p:txBody>
      </p:sp>
      <p:sp>
        <p:nvSpPr>
          <p:cNvPr id="26626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b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800" smtClean="0">
                <a:effectLst/>
              </a:rPr>
              <a:t>Гражданин - приоритетный субъект административного права, так как в структуре публичного интереса, выраженного данной отраслью публичного права, стержневым является обеспечение прав и свобод гражданина. Именно они определяют смысл, содержание и применение законов, деятельность законодательной и исполнительной власти местного самоуправления и обеспечивается судом (ст.18 Конституции Российской Федерации</a:t>
            </a:r>
          </a:p>
        </p:txBody>
      </p:sp>
      <p:pic>
        <p:nvPicPr>
          <p:cNvPr id="26627" name="Picture 8" descr="КОН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05263" y="2089150"/>
            <a:ext cx="4935537" cy="29765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396E9BB3-219E-44F2-BB0F-153B395BAD6A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45057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331200" cy="1597025"/>
          </a:xfrm>
          <a:noFill/>
        </p:spPr>
        <p:txBody>
          <a:bodyPr/>
          <a:lstStyle/>
          <a:p>
            <a:r>
              <a:rPr lang="ru-RU" sz="1800" smtClean="0">
                <a:effectLst/>
              </a:rPr>
              <a:t>Важнейшей обязанностью граждан, как субъектов административного права является соблюдение ими административно-правовых норм и основанных на них законных требований органов государственной власти и местного самоуправления, их должностных лиц. Соблюдение их является важнейшей обязанностью граждан Российской Федерации</a:t>
            </a:r>
          </a:p>
        </p:txBody>
      </p:sp>
      <p:pic>
        <p:nvPicPr>
          <p:cNvPr id="45058" name="Picture 8" descr="КОН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679700" y="1781175"/>
            <a:ext cx="3657600" cy="48736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0787210A-2F65-46CA-914B-808405899233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764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27650" name="Rectangle 9"/>
          <p:cNvSpPr>
            <a:spLocks noGrp="1" noChangeArrowheads="1"/>
          </p:cNvSpPr>
          <p:nvPr>
            <p:ph sz="half" idx="3"/>
          </p:nvPr>
        </p:nvSpPr>
        <p:spPr/>
        <p:txBody>
          <a:bodyPr/>
          <a:lstStyle/>
          <a:p>
            <a:r>
              <a:rPr lang="ru-RU" sz="2000" smtClean="0">
                <a:effectLst/>
              </a:rPr>
              <a:t>Административно-правовой статус граждан Российской Федерации устанавливается прежде всего Конституцией Российской Федерации, актами органов представительной власти. В формировании, особенно в реализации составляющих данный статус прав и обязанностей значительна также роль органов исполнительной власти.</a:t>
            </a:r>
          </a:p>
        </p:txBody>
      </p:sp>
      <p:pic>
        <p:nvPicPr>
          <p:cNvPr id="27651" name="Picture 10" descr="К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27652" name="Picture 11" descr="КО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330325" y="3938588"/>
            <a:ext cx="2292350" cy="21875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932E23D2-E2D3-42D4-A32A-D46D3A7D59C2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867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28674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effectLst/>
              </a:rPr>
              <a:t>Конституционный принцип приоритета прав и свобод гражданина положен в основу государственной службы, получившей специальное закрепление в Федеральном законе от 5 июля 1995 г. “Об основах государственной службы в Российской Федерации”. </a:t>
            </a:r>
          </a:p>
        </p:txBody>
      </p:sp>
      <p:pic>
        <p:nvPicPr>
          <p:cNvPr id="28676" name="Picture 15" descr="КО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84750" y="1600200"/>
            <a:ext cx="3363913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2F0AD99F-B963-46E0-A430-1FC1FF35FD58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2969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2969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effectLst/>
              </a:rPr>
              <a:t>Деление прав и обязанностей граждан опирается прежде всего на их систему, закрепленную Конституцией Российской Федерации. Права и обязанности граждан по содержанию можно изначально подразделить на две группы:</a:t>
            </a:r>
          </a:p>
          <a:p>
            <a:pPr>
              <a:lnSpc>
                <a:spcPct val="90000"/>
              </a:lnSpc>
            </a:pPr>
            <a:r>
              <a:rPr lang="ru-RU" smtClean="0">
                <a:effectLst/>
              </a:rPr>
              <a:t>1. статутные;</a:t>
            </a:r>
          </a:p>
          <a:p>
            <a:pPr>
              <a:lnSpc>
                <a:spcPct val="90000"/>
              </a:lnSpc>
            </a:pPr>
            <a:r>
              <a:rPr lang="ru-RU" smtClean="0">
                <a:effectLst/>
              </a:rPr>
              <a:t>2. адекватные.</a:t>
            </a:r>
          </a:p>
          <a:p>
            <a:pPr>
              <a:lnSpc>
                <a:spcPct val="90000"/>
              </a:lnSpc>
            </a:pPr>
            <a:endParaRPr lang="ru-RU" smtClean="0"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C3EA9BE3-A8A4-4F70-A74A-AC5B186108E1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072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30722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69900" y="215900"/>
            <a:ext cx="4038600" cy="6443663"/>
          </a:xfrm>
        </p:spPr>
        <p:txBody>
          <a:bodyPr/>
          <a:lstStyle/>
          <a:p>
            <a:r>
              <a:rPr lang="ru-RU" sz="2000" smtClean="0">
                <a:effectLst/>
              </a:rPr>
              <a:t>1. Статутные, указывающие на положение гражданина в социальной структуре страны. Они имеют универсальное значение, поскольку не увязываются с теми или иными сферами общества. Таких прав немного, но с точки зрения своего содержания они стоят особняком и не могут быть объединены в группы с другими правами. Например, право на жизнь, право на пользование родным языком, запрет на высылку гражданина Российской Федерации за ее пределы или выдачу его другому государству.</a:t>
            </a:r>
          </a:p>
        </p:txBody>
      </p:sp>
      <p:pic>
        <p:nvPicPr>
          <p:cNvPr id="30723" name="Picture 7" descr="КОН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417763"/>
            <a:ext cx="4038600" cy="28908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4318E42B-316D-4805-865C-FA814E6193EA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174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31746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266700"/>
            <a:ext cx="4038600" cy="5859463"/>
          </a:xfrm>
        </p:spPr>
        <p:txBody>
          <a:bodyPr/>
          <a:lstStyle/>
          <a:p>
            <a:r>
              <a:rPr lang="ru-RU" sz="2000" smtClean="0">
                <a:effectLst/>
              </a:rPr>
              <a:t>2. Адекватные тем сферам, в которых права и обязанности могут реализоваться. Они делятся: на личные (личная неприкосновенность, неприкосновенность частной жизни); социально-экономические (право частной собственности, право на не запрещенную законом предпринимательскую деятельность), социальные (право на социальное обеспечение, на образование, на охрану здоровья); социально-культурные; политические права и свободы.</a:t>
            </a:r>
          </a:p>
        </p:txBody>
      </p:sp>
      <p:pic>
        <p:nvPicPr>
          <p:cNvPr id="31747" name="Picture 7" descr="КО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F86492E1-9B9F-482C-A243-4B2C628F23B3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276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32770" name="Rectangle 10"/>
          <p:cNvSpPr>
            <a:spLocks noGrp="1" noChangeArrowheads="1"/>
          </p:cNvSpPr>
          <p:nvPr>
            <p:ph sz="half" idx="3"/>
          </p:nvPr>
        </p:nvSpPr>
        <p:spPr>
          <a:xfrm>
            <a:off x="4648200" y="177800"/>
            <a:ext cx="4038600" cy="6189663"/>
          </a:xfrm>
        </p:spPr>
        <p:txBody>
          <a:bodyPr/>
          <a:lstStyle/>
          <a:p>
            <a:r>
              <a:rPr lang="ru-RU" sz="2000" smtClean="0">
                <a:effectLst/>
              </a:rPr>
              <a:t>Наиболее значительное влияние административного права на осуществление тех прав, свобод и обязанностей, процесс которых предполагает конкретизацию конституционных положений, взаимодействие граждан с управленческими структурами, контроль с их стороны за соблюдением конституционного принципа: “Осуществление прав и свобод человека и гражданина не должно нарушать права и свободы других лиц” (п.3. ст.17 Конституции Российской Федерации).</a:t>
            </a:r>
          </a:p>
        </p:txBody>
      </p:sp>
      <p:pic>
        <p:nvPicPr>
          <p:cNvPr id="32771" name="Picture 11" descr="К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2750" y="254000"/>
            <a:ext cx="3948113" cy="2960688"/>
          </a:xfrm>
        </p:spPr>
      </p:pic>
      <p:pic>
        <p:nvPicPr>
          <p:cNvPr id="32772" name="Picture 12" descr="КОН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07988" y="3271838"/>
            <a:ext cx="3932237" cy="29495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fld id="{A87FEAD2-18E7-4528-9E09-039A3DA8ECF7}" type="datetime1">
              <a:rPr lang="ru-RU"/>
              <a:pPr/>
              <a:t>13.10.2013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/>
              <a:t>МБОУ ОСШ №3 , г. Нягань учитель Пахомова Н.П.</a:t>
            </a:r>
          </a:p>
        </p:txBody>
      </p:sp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effectLst/>
              </a:rPr>
              <a:t>Во взаимодействии с управленческими структурами реализуются прежде всего следующие права, свободы и обязанности:</a:t>
            </a:r>
          </a:p>
        </p:txBody>
      </p:sp>
      <p:sp>
        <p:nvSpPr>
          <p:cNvPr id="33794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smtClean="0">
                <a:effectLst/>
              </a:rPr>
              <a:t>1. Право граждан участвовать в управлении государством, как непосредственно, так и через своих представителей (п.1 ст.32 Конституции Российской Федерации). Оно подкрепляется п.2. ст.32. Конституции Российской Федерации, что “ Гражданин может участвовать в управлении делами государства, реализуя право доступа к государственной службе”, а так же “ Граждане РФ имеют равный доступ к государственной службе. “ (п.4. ст.32. Конституции Российской Федерации).</a:t>
            </a:r>
          </a:p>
        </p:txBody>
      </p:sp>
      <p:pic>
        <p:nvPicPr>
          <p:cNvPr id="33795" name="Picture 12" descr="КО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1600200"/>
            <a:ext cx="3886200" cy="2185988"/>
          </a:xfrm>
        </p:spPr>
      </p:pic>
      <p:pic>
        <p:nvPicPr>
          <p:cNvPr id="33796" name="Picture 13" descr="КОН_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746625" y="3794125"/>
            <a:ext cx="3829050" cy="2744788"/>
          </a:xfr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3493</TotalTime>
  <Words>1060</Words>
  <Application>Microsoft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Wingdings</vt:lpstr>
      <vt:lpstr>Calibri</vt:lpstr>
      <vt:lpstr>Wingdings 2</vt:lpstr>
      <vt:lpstr>Круги</vt:lpstr>
      <vt:lpstr>Поток</vt:lpstr>
      <vt:lpstr>Поток</vt:lpstr>
      <vt:lpstr>Поток</vt:lpstr>
      <vt:lpstr>Поток</vt:lpstr>
      <vt:lpstr>Права, свободы и обязанности граждан Российской Федерации </vt:lpstr>
      <vt:lpstr> Гражданин - приоритетный субъект административного права.</vt:lpstr>
      <vt:lpstr>Слайд 3</vt:lpstr>
      <vt:lpstr>Слайд 4</vt:lpstr>
      <vt:lpstr>Слайд 5</vt:lpstr>
      <vt:lpstr>Слайд 6</vt:lpstr>
      <vt:lpstr>Слайд 7</vt:lpstr>
      <vt:lpstr>Слайд 8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Во взаимодействии с управленческими структурами реализуются прежде всего следующие права, свободы и обязанности:</vt:lpstr>
      <vt:lpstr>Слайд 19</vt:lpstr>
      <vt:lpstr>Важнейшей обязанностью граждан, как субъектов административного права является соблюдение ими административно-правовых норм и основанных на них законных требований органов государственной власти и местного самоуправления, их должностных лиц. Соблюдение их является важнейшей обязанностью граждан Российской Федерации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Анастасия</cp:lastModifiedBy>
  <cp:revision>138</cp:revision>
  <cp:lastPrinted>1601-01-01T00:00:00Z</cp:lastPrinted>
  <dcterms:created xsi:type="dcterms:W3CDTF">1601-01-01T00:00:00Z</dcterms:created>
  <dcterms:modified xsi:type="dcterms:W3CDTF">2013-10-13T12:56:57Z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