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84B9BCF-5FDA-4BC7-9A38-642534B9E51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B044290-8B48-4AAF-9AC7-C6BC74E20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smtClean="0"/>
              <a:t>Акмеизм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Презентация по литературе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43676"/>
            <a:ext cx="3397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МБОУ «</a:t>
            </a:r>
            <a:r>
              <a:rPr lang="ru-RU" dirty="0" err="1" smtClean="0"/>
              <a:t>Вельеникольская</a:t>
            </a:r>
            <a:r>
              <a:rPr lang="ru-RU" dirty="0" smtClean="0"/>
              <a:t> СОШ»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15074" y="4929198"/>
            <a:ext cx="25519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Выполнил: ученик 11 класса, </a:t>
            </a:r>
            <a:r>
              <a:rPr lang="ru-RU" dirty="0" err="1" smtClean="0"/>
              <a:t>Сечкин</a:t>
            </a:r>
            <a:r>
              <a:rPr lang="ru-RU" dirty="0" smtClean="0"/>
              <a:t> </a:t>
            </a:r>
            <a:r>
              <a:rPr lang="ru-RU" dirty="0" smtClean="0"/>
              <a:t>Иван</a:t>
            </a:r>
          </a:p>
          <a:p>
            <a:pPr algn="r"/>
            <a:r>
              <a:rPr lang="ru-RU" dirty="0" smtClean="0"/>
              <a:t>Руководитель: Леонтьева В.А., учитель русского языка и литературы</a:t>
            </a:r>
            <a:endParaRPr lang="ru-RU" dirty="0" smtClean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0973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76872"/>
            <a:ext cx="5240905" cy="3803426"/>
          </a:xfrm>
        </p:spPr>
        <p:txBody>
          <a:bodyPr>
            <a:normAutofit fontScale="92500"/>
          </a:bodyPr>
          <a:lstStyle/>
          <a:p>
            <a:r>
              <a:rPr lang="ru-RU" dirty="0"/>
              <a:t>Иной характер носил акмеизм </a:t>
            </a:r>
            <a:r>
              <a:rPr lang="ru-RU" dirty="0" err="1" smtClean="0"/>
              <a:t>А.Ахматовой</a:t>
            </a:r>
            <a:r>
              <a:rPr lang="ru-RU" dirty="0"/>
              <a:t>, лишенный тяготения к экзотическим сюжетам и пестрой образности. Своеобразие творческой манеры Ахматовой как поэта акмеистического направления составляет запечатление одухотворенной предметности. Посредством поразительной точности вещного мира Ахматова отображает целый душевный строй.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200" dirty="0"/>
              <a:t>Яркие представители и тематика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51800" y="2348880"/>
            <a:ext cx="2223882" cy="333344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6620" y="5757133"/>
            <a:ext cx="24942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 Narrow" pitchFamily="34" charset="0"/>
              </a:rPr>
              <a:t>Ахматова Анна </a:t>
            </a:r>
            <a:r>
              <a:rPr lang="ru-RU" dirty="0" err="1" smtClean="0">
                <a:latin typeface="Arial Narrow" pitchFamily="34" charset="0"/>
              </a:rPr>
              <a:t>Адреевна</a:t>
            </a:r>
            <a:r>
              <a:rPr lang="ru-RU" dirty="0">
                <a:latin typeface="Arial Narrow" pitchFamily="34" charset="0"/>
              </a:rPr>
              <a:t> </a:t>
            </a:r>
            <a:r>
              <a:rPr lang="ru-RU" dirty="0" smtClean="0">
                <a:latin typeface="Arial Narrow" pitchFamily="34" charset="0"/>
              </a:rPr>
              <a:t>(1889-1966) </a:t>
            </a:r>
            <a:endParaRPr lang="ru-RU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3451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04864"/>
            <a:ext cx="5240905" cy="4176463"/>
          </a:xfrm>
        </p:spPr>
        <p:txBody>
          <a:bodyPr>
            <a:normAutofit/>
          </a:bodyPr>
          <a:lstStyle/>
          <a:p>
            <a:r>
              <a:rPr lang="ru-RU" dirty="0"/>
              <a:t>Здешний мир О. Мандельштама был отмечен ощущением смертной хрупкости перед безликой вечностью. Акмеизм Мандельштама – «сообщничество сущих в заговоре против пустоты и небытия». Преодоление пустоты и небытия совершается в культуре, в вечных </a:t>
            </a:r>
            <a:r>
              <a:rPr lang="ru-RU" dirty="0" err="1"/>
              <a:t>созданьях</a:t>
            </a:r>
            <a:r>
              <a:rPr lang="ru-RU" dirty="0"/>
              <a:t> </a:t>
            </a:r>
            <a:r>
              <a:rPr lang="ru-RU" dirty="0" smtClean="0"/>
              <a:t>искусства</a:t>
            </a:r>
            <a:r>
              <a:rPr lang="ru-RU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200" dirty="0"/>
              <a:t>Яркие представители и тематика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5834" y="2348880"/>
            <a:ext cx="2286000" cy="30449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662650" y="5517232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 Narrow" pitchFamily="34" charset="0"/>
              </a:rPr>
              <a:t>Мандельштам Осип </a:t>
            </a:r>
            <a:r>
              <a:rPr lang="ru-RU" dirty="0" err="1" smtClean="0">
                <a:latin typeface="Arial Narrow" pitchFamily="34" charset="0"/>
              </a:rPr>
              <a:t>Эмильевич</a:t>
            </a:r>
            <a:r>
              <a:rPr lang="ru-RU" dirty="0" smtClean="0">
                <a:latin typeface="Arial Narrow" pitchFamily="34" charset="0"/>
              </a:rPr>
              <a:t> (1891-1938)</a:t>
            </a:r>
            <a:endParaRPr lang="ru-RU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8554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833193" cy="3877815"/>
          </a:xfrm>
        </p:spPr>
        <p:txBody>
          <a:bodyPr/>
          <a:lstStyle/>
          <a:p>
            <a:r>
              <a:rPr lang="ru-RU" dirty="0" smtClean="0"/>
              <a:t>Кто является основоположниками акмеизма?</a:t>
            </a:r>
          </a:p>
          <a:p>
            <a:r>
              <a:rPr lang="ru-RU" dirty="0" smtClean="0"/>
              <a:t>Назовите основные жанры и стилевые черты акмеизма.</a:t>
            </a:r>
          </a:p>
          <a:p>
            <a:r>
              <a:rPr lang="ru-RU" dirty="0" smtClean="0"/>
              <a:t>Назовите ярких представителей.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6957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61185" cy="3877815"/>
          </a:xfrm>
        </p:spPr>
        <p:txBody>
          <a:bodyPr>
            <a:normAutofit/>
          </a:bodyPr>
          <a:lstStyle/>
          <a:p>
            <a:r>
              <a:rPr lang="ru-RU" sz="2800" dirty="0" err="1"/>
              <a:t>Акмеи́зм</a:t>
            </a:r>
            <a:r>
              <a:rPr lang="ru-RU" sz="2800" dirty="0"/>
              <a:t> («</a:t>
            </a:r>
            <a:r>
              <a:rPr lang="ru-RU" sz="2800" dirty="0" err="1"/>
              <a:t>Адамизм</a:t>
            </a:r>
            <a:r>
              <a:rPr lang="ru-RU" sz="2800" dirty="0"/>
              <a:t>») (от греч. </a:t>
            </a:r>
            <a:r>
              <a:rPr lang="ru-RU" sz="2800" dirty="0" smtClean="0"/>
              <a:t>«</a:t>
            </a:r>
            <a:r>
              <a:rPr lang="ru-RU" sz="2800" dirty="0" err="1" smtClean="0"/>
              <a:t>акме</a:t>
            </a:r>
            <a:r>
              <a:rPr lang="ru-RU" sz="2800" dirty="0" smtClean="0"/>
              <a:t>» </a:t>
            </a:r>
            <a:r>
              <a:rPr lang="ru-RU" sz="2800" dirty="0"/>
              <a:t>— «пик, максимум, цветение, цветущая пора») — литературное течение, противостоящее символизму и возникшее в начале XX века в </a:t>
            </a:r>
            <a:r>
              <a:rPr lang="ru-RU" sz="2800" dirty="0" smtClean="0"/>
              <a:t>России, провозглашающее </a:t>
            </a:r>
            <a:r>
              <a:rPr lang="ru-RU" sz="2800" dirty="0"/>
              <a:t>материальность, предметность тематики и </a:t>
            </a:r>
            <a:r>
              <a:rPr lang="ru-RU" sz="2800" dirty="0" smtClean="0"/>
              <a:t>образов.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2240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204864"/>
            <a:ext cx="8352927" cy="3921299"/>
          </a:xfrm>
        </p:spPr>
        <p:txBody>
          <a:bodyPr/>
          <a:lstStyle/>
          <a:p>
            <a:r>
              <a:rPr lang="ru-RU" dirty="0"/>
              <a:t>Термин «акмеизм» был предложен в </a:t>
            </a:r>
            <a:r>
              <a:rPr lang="ru-RU" dirty="0" smtClean="0"/>
              <a:t>1912</a:t>
            </a:r>
            <a:r>
              <a:rPr lang="en-US" dirty="0" smtClean="0"/>
              <a:t> </a:t>
            </a:r>
            <a:r>
              <a:rPr lang="ru-RU" dirty="0" smtClean="0"/>
              <a:t>году </a:t>
            </a:r>
            <a:r>
              <a:rPr lang="ru-RU" dirty="0" err="1" smtClean="0"/>
              <a:t>Н.Гумилёвым</a:t>
            </a:r>
            <a:r>
              <a:rPr lang="ru-RU" dirty="0" smtClean="0"/>
              <a:t> </a:t>
            </a:r>
            <a:r>
              <a:rPr lang="ru-RU" dirty="0"/>
              <a:t>и С. М. Городецким: по их мнению, на смену переживающему кризис символизму идёт </a:t>
            </a:r>
            <a:r>
              <a:rPr lang="ru-RU" dirty="0" smtClean="0"/>
              <a:t>направление</a:t>
            </a:r>
            <a:r>
              <a:rPr lang="ru-RU" dirty="0"/>
              <a:t>, обобщающее опыт предшественников и выводящее поэта к новым вершинам творческих достижений.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Основоположники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4221088"/>
            <a:ext cx="1821757" cy="24593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4215288"/>
            <a:ext cx="1828800" cy="240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3714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Рассуждая об отношениях мира и человеческого сознания, Гумилёв требовал «всегда помнить о непознаваемом», но при этом «не оскорблять своей мысли о нём более или менее вероятными догадками». Отрицательно относясь к устремлённости символизма познать тайный смысл бытия (он оставался тайным и для акмеизма), Гумилёв декларировал «</a:t>
            </a:r>
            <a:r>
              <a:rPr lang="ru-RU" dirty="0" err="1"/>
              <a:t>нецеломудренность</a:t>
            </a:r>
            <a:r>
              <a:rPr lang="ru-RU" dirty="0"/>
              <a:t>» познания «непознаваемого», «детски мудрое, до боли сладкое ощущение собственного незнания», </a:t>
            </a:r>
            <a:r>
              <a:rPr lang="ru-RU" dirty="0" err="1"/>
              <a:t>самоценность</a:t>
            </a:r>
            <a:r>
              <a:rPr lang="ru-RU" dirty="0"/>
              <a:t> «мудрой и ясной» окружающей поэта действительности. Таким образом, акмеисты в области теории оставались на почве философского идеализма.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Философская основа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3413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Основное внимание акмеистов было сосредоточено на поэзии. И</a:t>
            </a:r>
            <a:r>
              <a:rPr lang="ru-RU" dirty="0" smtClean="0"/>
              <a:t>менно стихи полностью </a:t>
            </a:r>
            <a:r>
              <a:rPr lang="ru-RU" dirty="0"/>
              <a:t>сложили это направление. Как правило, это были небольшие по объему произведения, иногда в жанре сонета, элегии.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Жанры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4721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965245" cy="1202485"/>
          </a:xfrm>
        </p:spPr>
        <p:txBody>
          <a:bodyPr/>
          <a:lstStyle/>
          <a:p>
            <a:r>
              <a:rPr lang="ru-RU" dirty="0" smtClean="0"/>
              <a:t>Стилевые черты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7" y="1340768"/>
            <a:ext cx="7704856" cy="4968552"/>
          </a:xfrm>
        </p:spPr>
        <p:txBody>
          <a:bodyPr numCol="3">
            <a:noAutofit/>
          </a:bodyPr>
          <a:lstStyle/>
          <a:p>
            <a:pPr marL="0" indent="0">
              <a:buNone/>
            </a:pPr>
            <a:r>
              <a:rPr lang="ru-RU" sz="1400" dirty="0" err="1"/>
              <a:t>Созданье</a:t>
            </a:r>
            <a:r>
              <a:rPr lang="ru-RU" sz="1400" dirty="0"/>
              <a:t> тем прекрасней,</a:t>
            </a:r>
          </a:p>
          <a:p>
            <a:pPr marL="0" indent="0">
              <a:buNone/>
            </a:pPr>
            <a:r>
              <a:rPr lang="ru-RU" sz="1400" dirty="0"/>
              <a:t>Чем взятый материал</a:t>
            </a:r>
          </a:p>
          <a:p>
            <a:pPr marL="0" indent="0">
              <a:buNone/>
            </a:pPr>
            <a:r>
              <a:rPr lang="ru-RU" sz="1400" dirty="0"/>
              <a:t>Бесстрастней -</a:t>
            </a:r>
          </a:p>
          <a:p>
            <a:pPr marL="0" indent="0">
              <a:buNone/>
            </a:pPr>
            <a:r>
              <a:rPr lang="ru-RU" sz="1400" dirty="0"/>
              <a:t>Стих, мрамор иль металл.</a:t>
            </a:r>
          </a:p>
          <a:p>
            <a:pPr marL="0" indent="0">
              <a:buNone/>
            </a:pPr>
            <a:r>
              <a:rPr lang="ru-RU" sz="1400" dirty="0"/>
              <a:t>О светлая подруга,</a:t>
            </a:r>
          </a:p>
          <a:p>
            <a:pPr marL="0" indent="0">
              <a:buNone/>
            </a:pPr>
            <a:r>
              <a:rPr lang="ru-RU" sz="1400" dirty="0"/>
              <a:t>Стеснения гони,</a:t>
            </a:r>
          </a:p>
          <a:p>
            <a:pPr marL="0" indent="0">
              <a:buNone/>
            </a:pPr>
            <a:r>
              <a:rPr lang="ru-RU" sz="1400" dirty="0"/>
              <a:t>Но туго</a:t>
            </a:r>
          </a:p>
          <a:p>
            <a:pPr marL="0" indent="0">
              <a:buNone/>
            </a:pPr>
            <a:r>
              <a:rPr lang="ru-RU" sz="1400" dirty="0"/>
              <a:t>Котурны затяни.</a:t>
            </a:r>
          </a:p>
          <a:p>
            <a:pPr marL="0" indent="0">
              <a:buNone/>
            </a:pPr>
            <a:r>
              <a:rPr lang="ru-RU" sz="1400" dirty="0"/>
              <a:t>Прочь легкие приемы,</a:t>
            </a:r>
          </a:p>
          <a:p>
            <a:pPr marL="0" indent="0">
              <a:buNone/>
            </a:pPr>
            <a:r>
              <a:rPr lang="ru-RU" sz="1400" dirty="0"/>
              <a:t>Башмак по всем ногам,</a:t>
            </a:r>
          </a:p>
          <a:p>
            <a:pPr marL="0" indent="0">
              <a:buNone/>
            </a:pPr>
            <a:r>
              <a:rPr lang="ru-RU" sz="1400" dirty="0"/>
              <a:t>Знакомый</a:t>
            </a:r>
          </a:p>
          <a:p>
            <a:pPr marL="0" indent="0">
              <a:buNone/>
            </a:pPr>
            <a:r>
              <a:rPr lang="ru-RU" sz="1400" dirty="0"/>
              <a:t>И нищим, и богам.</a:t>
            </a:r>
          </a:p>
          <a:p>
            <a:pPr marL="0" indent="0">
              <a:buNone/>
            </a:pPr>
            <a:r>
              <a:rPr lang="ru-RU" sz="1400" dirty="0"/>
              <a:t>Скульптор, не мни покорной</a:t>
            </a:r>
          </a:p>
          <a:p>
            <a:pPr marL="0" indent="0">
              <a:buNone/>
            </a:pPr>
            <a:r>
              <a:rPr lang="ru-RU" sz="1400" dirty="0"/>
              <a:t>И вялой глины ком,</a:t>
            </a:r>
          </a:p>
          <a:p>
            <a:pPr marL="0" indent="0">
              <a:buNone/>
            </a:pPr>
            <a:r>
              <a:rPr lang="ru-RU" sz="1400" dirty="0"/>
              <a:t>Упорно</a:t>
            </a:r>
          </a:p>
          <a:p>
            <a:pPr marL="0" indent="0">
              <a:buNone/>
            </a:pPr>
            <a:r>
              <a:rPr lang="ru-RU" sz="1400" dirty="0"/>
              <a:t>Мечтая о другом.</a:t>
            </a:r>
          </a:p>
          <a:p>
            <a:pPr marL="0" indent="0">
              <a:buNone/>
            </a:pPr>
            <a:r>
              <a:rPr lang="ru-RU" sz="1400" dirty="0"/>
              <a:t>С паросским иль каррарским</a:t>
            </a:r>
          </a:p>
          <a:p>
            <a:pPr marL="0" indent="0">
              <a:buNone/>
            </a:pPr>
            <a:r>
              <a:rPr lang="ru-RU" sz="1400" dirty="0"/>
              <a:t>Борись обломком ты,</a:t>
            </a:r>
          </a:p>
          <a:p>
            <a:pPr marL="0" indent="0">
              <a:buNone/>
            </a:pPr>
            <a:r>
              <a:rPr lang="ru-RU" sz="1400" dirty="0"/>
              <a:t>Как с царским</a:t>
            </a:r>
          </a:p>
          <a:p>
            <a:pPr marL="0" indent="0">
              <a:buNone/>
            </a:pPr>
            <a:r>
              <a:rPr lang="ru-RU" sz="1400" dirty="0"/>
              <a:t>Жилищем красоты.</a:t>
            </a:r>
          </a:p>
          <a:p>
            <a:pPr marL="0" indent="0">
              <a:buNone/>
            </a:pPr>
            <a:r>
              <a:rPr lang="ru-RU" sz="1400" dirty="0"/>
              <a:t>Прекрасная</a:t>
            </a:r>
            <a:r>
              <a:rPr lang="ru-RU" sz="1200" dirty="0"/>
              <a:t> </a:t>
            </a:r>
            <a:r>
              <a:rPr lang="ru-RU" sz="1400" dirty="0"/>
              <a:t>темница!</a:t>
            </a:r>
          </a:p>
          <a:p>
            <a:pPr marL="0" indent="0">
              <a:buNone/>
            </a:pPr>
            <a:r>
              <a:rPr lang="ru-RU" sz="1400" dirty="0"/>
              <a:t>Сквозь бронзу Сиракуз</a:t>
            </a:r>
          </a:p>
          <a:p>
            <a:pPr marL="0" indent="0">
              <a:buNone/>
            </a:pPr>
            <a:r>
              <a:rPr lang="ru-RU" sz="1400" dirty="0"/>
              <a:t>Глядится</a:t>
            </a:r>
          </a:p>
          <a:p>
            <a:pPr marL="0" indent="0">
              <a:buNone/>
            </a:pPr>
            <a:r>
              <a:rPr lang="ru-RU" sz="1400" dirty="0"/>
              <a:t>Надменный облик муз.</a:t>
            </a:r>
          </a:p>
          <a:p>
            <a:pPr marL="0" indent="0">
              <a:buNone/>
            </a:pPr>
            <a:r>
              <a:rPr lang="ru-RU" sz="1400" dirty="0"/>
              <a:t>Рукою нежной брата</a:t>
            </a:r>
          </a:p>
          <a:p>
            <a:pPr marL="0" indent="0">
              <a:buNone/>
            </a:pPr>
            <a:r>
              <a:rPr lang="ru-RU" sz="1400" dirty="0"/>
              <a:t>Очерчивай уклон</a:t>
            </a:r>
          </a:p>
          <a:p>
            <a:pPr marL="0" indent="0">
              <a:buNone/>
            </a:pPr>
            <a:r>
              <a:rPr lang="ru-RU" sz="1400" dirty="0"/>
              <a:t>Агата -</a:t>
            </a:r>
          </a:p>
          <a:p>
            <a:pPr marL="0" indent="0">
              <a:buNone/>
            </a:pPr>
            <a:r>
              <a:rPr lang="ru-RU" sz="1400" dirty="0"/>
              <a:t>И выйдет Аполлон.</a:t>
            </a:r>
          </a:p>
          <a:p>
            <a:pPr marL="0" indent="0">
              <a:buNone/>
            </a:pPr>
            <a:r>
              <a:rPr lang="ru-RU" sz="1400" dirty="0"/>
              <a:t>Художник! Акварели</a:t>
            </a:r>
          </a:p>
          <a:p>
            <a:pPr marL="0" indent="0">
              <a:buNone/>
            </a:pPr>
            <a:r>
              <a:rPr lang="ru-RU" sz="1400" dirty="0"/>
              <a:t>Тебе не будет жаль!</a:t>
            </a:r>
          </a:p>
          <a:p>
            <a:pPr marL="0" indent="0">
              <a:buNone/>
            </a:pPr>
            <a:r>
              <a:rPr lang="ru-RU" sz="1400" dirty="0"/>
              <a:t>В купели</a:t>
            </a:r>
          </a:p>
          <a:p>
            <a:pPr marL="0" indent="0">
              <a:buNone/>
            </a:pPr>
            <a:r>
              <a:rPr lang="ru-RU" sz="1400" dirty="0"/>
              <a:t>Расплавь свою эмаль.</a:t>
            </a:r>
          </a:p>
          <a:p>
            <a:pPr marL="0" indent="0">
              <a:buNone/>
            </a:pPr>
            <a:r>
              <a:rPr lang="ru-RU" sz="1400" dirty="0"/>
              <a:t>Твори сирен зеленых</a:t>
            </a:r>
          </a:p>
          <a:p>
            <a:pPr marL="0" indent="0">
              <a:buNone/>
            </a:pPr>
            <a:r>
              <a:rPr lang="ru-RU" sz="1400" dirty="0"/>
              <a:t>С усмешкой на губах,</a:t>
            </a:r>
          </a:p>
          <a:p>
            <a:pPr marL="0" indent="0">
              <a:buNone/>
            </a:pPr>
            <a:r>
              <a:rPr lang="ru-RU" sz="1400" dirty="0"/>
              <a:t>Склоненных</a:t>
            </a:r>
          </a:p>
          <a:p>
            <a:pPr marL="0" indent="0">
              <a:buNone/>
            </a:pPr>
            <a:r>
              <a:rPr lang="ru-RU" sz="1400" dirty="0"/>
              <a:t>Чудовищ на гербах.</a:t>
            </a:r>
          </a:p>
          <a:p>
            <a:pPr marL="0" indent="0">
              <a:buNone/>
            </a:pPr>
            <a:r>
              <a:rPr lang="ru-RU" sz="1400" dirty="0"/>
              <a:t>В трехъярусном сиянья</a:t>
            </a:r>
          </a:p>
          <a:p>
            <a:pPr marL="0" indent="0">
              <a:buNone/>
            </a:pPr>
            <a:r>
              <a:rPr lang="ru-RU" sz="1400" dirty="0"/>
              <a:t>Мадонну и Христа,</a:t>
            </a:r>
          </a:p>
          <a:p>
            <a:pPr marL="0" indent="0">
              <a:buNone/>
            </a:pPr>
            <a:r>
              <a:rPr lang="ru-RU" sz="1400" dirty="0" err="1"/>
              <a:t>Пыланье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Латинского креста.</a:t>
            </a:r>
          </a:p>
          <a:p>
            <a:pPr marL="0" indent="0">
              <a:buNone/>
            </a:pPr>
            <a:r>
              <a:rPr lang="ru-RU" sz="1400" dirty="0"/>
              <a:t>Все прах. - Одно, ликуя,</a:t>
            </a:r>
          </a:p>
          <a:p>
            <a:pPr marL="0" indent="0">
              <a:buNone/>
            </a:pPr>
            <a:r>
              <a:rPr lang="ru-RU" sz="1400" dirty="0"/>
              <a:t>Искусство не умрет.</a:t>
            </a:r>
          </a:p>
          <a:p>
            <a:pPr marL="0" indent="0">
              <a:buNone/>
            </a:pPr>
            <a:r>
              <a:rPr lang="ru-RU" sz="1400" dirty="0"/>
              <a:t>Статуя</a:t>
            </a:r>
          </a:p>
          <a:p>
            <a:pPr marL="0" indent="0">
              <a:buNone/>
            </a:pPr>
            <a:r>
              <a:rPr lang="ru-RU" sz="1400" dirty="0"/>
              <a:t>Переживет народ.</a:t>
            </a:r>
          </a:p>
          <a:p>
            <a:pPr marL="0" indent="0">
              <a:buNone/>
            </a:pPr>
            <a:r>
              <a:rPr lang="ru-RU" sz="1400" dirty="0"/>
              <a:t>И на простой медали,</a:t>
            </a:r>
          </a:p>
          <a:p>
            <a:pPr marL="0" indent="0">
              <a:buNone/>
            </a:pPr>
            <a:r>
              <a:rPr lang="ru-RU" sz="1400" dirty="0"/>
              <a:t>Открытой средь камней,</a:t>
            </a:r>
          </a:p>
          <a:p>
            <a:pPr marL="0" indent="0">
              <a:buNone/>
            </a:pPr>
            <a:r>
              <a:rPr lang="ru-RU" sz="1400" dirty="0" err="1"/>
              <a:t>Видали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Неведомых царей.</a:t>
            </a:r>
          </a:p>
          <a:p>
            <a:pPr marL="0" indent="0">
              <a:buNone/>
            </a:pPr>
            <a:r>
              <a:rPr lang="ru-RU" sz="1400" dirty="0"/>
              <a:t>И сами боги тленны,</a:t>
            </a:r>
          </a:p>
          <a:p>
            <a:pPr marL="0" indent="0">
              <a:buNone/>
            </a:pPr>
            <a:r>
              <a:rPr lang="ru-RU" sz="1400" dirty="0"/>
              <a:t>Но стих не кончит петь,</a:t>
            </a:r>
          </a:p>
          <a:p>
            <a:pPr marL="0" indent="0">
              <a:buNone/>
            </a:pPr>
            <a:r>
              <a:rPr lang="ru-RU" sz="1400" dirty="0"/>
              <a:t>Надменный,</a:t>
            </a:r>
          </a:p>
          <a:p>
            <a:pPr marL="0" indent="0">
              <a:buNone/>
            </a:pPr>
            <a:r>
              <a:rPr lang="ru-RU" sz="1400" dirty="0" err="1"/>
              <a:t>Властительней</a:t>
            </a:r>
            <a:r>
              <a:rPr lang="ru-RU" sz="1400" dirty="0"/>
              <a:t>, чем медь.</a:t>
            </a:r>
          </a:p>
          <a:p>
            <a:pPr marL="0" indent="0">
              <a:buNone/>
            </a:pPr>
            <a:r>
              <a:rPr lang="ru-RU" sz="1400" dirty="0"/>
              <a:t>Чеканить, гнуть, бороться, -</a:t>
            </a:r>
          </a:p>
          <a:p>
            <a:pPr marL="0" indent="0">
              <a:buNone/>
            </a:pPr>
            <a:r>
              <a:rPr lang="ru-RU" sz="1400" dirty="0"/>
              <a:t>И зыбкий сон мечты</a:t>
            </a:r>
          </a:p>
          <a:p>
            <a:pPr marL="0" indent="0">
              <a:buNone/>
            </a:pPr>
            <a:r>
              <a:rPr lang="ru-RU" sz="1400" dirty="0"/>
              <a:t>Вольется</a:t>
            </a:r>
          </a:p>
          <a:p>
            <a:pPr marL="0" indent="0">
              <a:buNone/>
            </a:pPr>
            <a:r>
              <a:rPr lang="ru-RU" sz="1400" dirty="0"/>
              <a:t>В бессмертные черты</a:t>
            </a:r>
            <a:r>
              <a:rPr lang="ru-RU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041188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132856"/>
            <a:ext cx="8049217" cy="42484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700" dirty="0" smtClean="0"/>
              <a:t>Наиболее четко можно проанализировать черты акмеизма на примере стихотворения </a:t>
            </a:r>
            <a:r>
              <a:rPr lang="ru-RU" sz="1700" dirty="0" err="1" smtClean="0"/>
              <a:t>Теофиля</a:t>
            </a:r>
            <a:r>
              <a:rPr lang="ru-RU" sz="1700" dirty="0" smtClean="0"/>
              <a:t> </a:t>
            </a:r>
            <a:r>
              <a:rPr lang="ru-RU" sz="1700" dirty="0" err="1"/>
              <a:t>Готье</a:t>
            </a:r>
            <a:r>
              <a:rPr lang="ru-RU" sz="1700" dirty="0"/>
              <a:t> «Искусство», </a:t>
            </a:r>
            <a:r>
              <a:rPr lang="ru-RU" sz="1700" dirty="0" smtClean="0"/>
              <a:t>переведенного Гумилевым(сл.6):</a:t>
            </a:r>
          </a:p>
          <a:p>
            <a:r>
              <a:rPr lang="ru-RU" sz="1700" dirty="0"/>
              <a:t>Предложения, как правило, простые, без сложных многоступенчатых оборотов. Лексика по преимуществу нейтральная, в акмеизме практически не использовались устаревшие слова, высокая лексика. Впрочем, разговорная лексика также отсутствует. Нет и примеров «словотворчества», неологизмов, оригинальных фразеологизма. Стих ясен и понятен, но при этом необычайно красив</a:t>
            </a:r>
            <a:r>
              <a:rPr lang="ru-RU" sz="1700" dirty="0" smtClean="0"/>
              <a:t>.</a:t>
            </a:r>
          </a:p>
          <a:p>
            <a:r>
              <a:rPr lang="ru-RU" sz="1700" dirty="0" smtClean="0"/>
              <a:t>Преобладают </a:t>
            </a:r>
            <a:r>
              <a:rPr lang="ru-RU" sz="1700" dirty="0"/>
              <a:t>существительные и глаголы. Личных местоимений практически нет, так как акмеизм в большей степени обращен к внешнему миру, а не к внутренним переживаниям человека</a:t>
            </a:r>
            <a:r>
              <a:rPr lang="ru-RU" sz="1700" dirty="0" smtClean="0"/>
              <a:t>.</a:t>
            </a:r>
          </a:p>
          <a:p>
            <a:r>
              <a:rPr lang="ru-RU" sz="1700" dirty="0"/>
              <a:t>Различные выразительные средства присутствуют, однако не играют определяющей роли. Из всех тропов преобладает сравнение</a:t>
            </a:r>
            <a:r>
              <a:rPr lang="ru-RU" sz="1700" dirty="0" smtClean="0"/>
              <a:t>.</a:t>
            </a:r>
          </a:p>
          <a:p>
            <a:r>
              <a:rPr lang="ru-RU" sz="1700" dirty="0"/>
              <a:t>акмеисты создавали свои стихи не за счет многоступенчатых конструкций и сложных образов – их образы ясны, а предложения довольно просты.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Стилевые черты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8758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Говорить об общей </a:t>
            </a:r>
            <a:r>
              <a:rPr lang="ru-RU" dirty="0" smtClean="0"/>
              <a:t>тематике</a:t>
            </a:r>
            <a:r>
              <a:rPr lang="en-US" dirty="0" smtClean="0"/>
              <a:t> </a:t>
            </a:r>
            <a:r>
              <a:rPr lang="ru-RU" dirty="0"/>
              <a:t>довольно сложно, так как у каждого выдающегося поэта, чьи, как правило, ранние, стихи можно отнести к акмеизму, были свои характерные черты.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200" dirty="0" smtClean="0"/>
              <a:t>Яркие представители и тематика</a:t>
            </a:r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xmlns="" val="1173523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76872"/>
            <a:ext cx="5672953" cy="3849290"/>
          </a:xfrm>
        </p:spPr>
        <p:txBody>
          <a:bodyPr/>
          <a:lstStyle/>
          <a:p>
            <a:r>
              <a:rPr lang="ru-RU" dirty="0"/>
              <a:t>В поэзии Н. Гумилева акмеизм реализуется в тяге к открытию новых миров, экзотическим образам и сюжетам. Путь поэта в лирике Гумилева – путь воина, конквистадора, первооткрывателя. Муза, вдохновляющая стихотворца – Муза Дальних Странствий.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200" dirty="0"/>
              <a:t>Яркие представители и тематика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80212" y="2348880"/>
            <a:ext cx="1999044" cy="262541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012160" y="5085184"/>
            <a:ext cx="2935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 Narrow" pitchFamily="34" charset="0"/>
              </a:rPr>
              <a:t>Николай Степанович Гумилев (1886-1921)</a:t>
            </a:r>
          </a:p>
        </p:txBody>
      </p:sp>
    </p:spTree>
    <p:extLst>
      <p:ext uri="{BB962C8B-B14F-4D97-AF65-F5344CB8AC3E}">
        <p14:creationId xmlns:p14="http://schemas.microsoft.com/office/powerpoint/2010/main" xmlns="" val="1705617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127</TotalTime>
  <Words>786</Words>
  <Application>Microsoft Office PowerPoint</Application>
  <PresentationFormat>Экран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Твердый переплет</vt:lpstr>
      <vt:lpstr>Кнопка</vt:lpstr>
      <vt:lpstr>Акмеизм </vt:lpstr>
      <vt:lpstr>Определение</vt:lpstr>
      <vt:lpstr>Основоположники</vt:lpstr>
      <vt:lpstr>Философская основа</vt:lpstr>
      <vt:lpstr>Жанры</vt:lpstr>
      <vt:lpstr>Стилевые черты</vt:lpstr>
      <vt:lpstr>Стилевые черты</vt:lpstr>
      <vt:lpstr>Яркие представители и тематика</vt:lpstr>
      <vt:lpstr>Яркие представители и тематика</vt:lpstr>
      <vt:lpstr>Яркие представители и тематика</vt:lpstr>
      <vt:lpstr>Яркие представители и тематика</vt:lpstr>
      <vt:lpstr>Вопросы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Акмеизм</dc:title>
  <dc:creator>DNA7 X64</dc:creator>
  <cp:lastModifiedBy>user</cp:lastModifiedBy>
  <cp:revision>13</cp:revision>
  <dcterms:created xsi:type="dcterms:W3CDTF">2013-10-02T13:51:32Z</dcterms:created>
  <dcterms:modified xsi:type="dcterms:W3CDTF">2013-10-13T15:57:34Z</dcterms:modified>
</cp:coreProperties>
</file>