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3"/>
  </p:notesMasterIdLst>
  <p:sldIdLst>
    <p:sldId id="273" r:id="rId2"/>
    <p:sldId id="272" r:id="rId3"/>
    <p:sldId id="269" r:id="rId4"/>
    <p:sldId id="268" r:id="rId5"/>
    <p:sldId id="261" r:id="rId6"/>
    <p:sldId id="262" r:id="rId7"/>
    <p:sldId id="263" r:id="rId8"/>
    <p:sldId id="264" r:id="rId9"/>
    <p:sldId id="266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190" autoAdjust="0"/>
  </p:normalViewPr>
  <p:slideViewPr>
    <p:cSldViewPr>
      <p:cViewPr>
        <p:scale>
          <a:sx n="75" d="100"/>
          <a:sy n="75" d="100"/>
        </p:scale>
        <p:origin x="-12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2706F-D6BD-424B-A6AE-75DE05A3676A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D8320A-E400-43AD-AF29-7A96EEF0D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8320A-E400-43AD-AF29-7A96EEF0D4A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642918"/>
            <a:ext cx="8229600" cy="2557482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МБОУ «</a:t>
            </a:r>
            <a:r>
              <a:rPr lang="ru-RU" sz="1600" dirty="0" err="1" smtClean="0"/>
              <a:t>Вельеникольская</a:t>
            </a:r>
            <a:r>
              <a:rPr lang="ru-RU" sz="1600" dirty="0" smtClean="0"/>
              <a:t> СОШ»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6000" dirty="0" err="1" smtClean="0"/>
              <a:t>ФУтуризм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86446" y="3786190"/>
            <a:ext cx="3000396" cy="2714644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sz="2300" dirty="0" smtClean="0">
                <a:latin typeface="Arial Narrow" pitchFamily="34" charset="0"/>
              </a:rPr>
              <a:t>Подготовил:</a:t>
            </a:r>
          </a:p>
          <a:p>
            <a:pPr algn="r"/>
            <a:r>
              <a:rPr lang="ru-RU" sz="2300" dirty="0" smtClean="0">
                <a:latin typeface="Arial Narrow" pitchFamily="34" charset="0"/>
              </a:rPr>
              <a:t>ученик 11 класса,</a:t>
            </a:r>
          </a:p>
          <a:p>
            <a:pPr algn="r"/>
            <a:r>
              <a:rPr lang="ru-RU" sz="2300" dirty="0" smtClean="0">
                <a:latin typeface="Arial Narrow" pitchFamily="34" charset="0"/>
              </a:rPr>
              <a:t>Леонтьев С.</a:t>
            </a:r>
          </a:p>
          <a:p>
            <a:pPr algn="r"/>
            <a:r>
              <a:rPr lang="ru-RU" sz="2300" dirty="0" smtClean="0">
                <a:latin typeface="Arial Narrow" pitchFamily="34" charset="0"/>
              </a:rPr>
              <a:t>Руководитель:</a:t>
            </a:r>
            <a:endParaRPr lang="ru-RU" sz="2300" dirty="0" smtClean="0">
              <a:latin typeface="Arial Narrow" pitchFamily="34" charset="0"/>
            </a:endParaRPr>
          </a:p>
          <a:p>
            <a:pPr algn="r"/>
            <a:r>
              <a:rPr lang="ru-RU" sz="2300" dirty="0" smtClean="0">
                <a:latin typeface="Arial Narrow" pitchFamily="34" charset="0"/>
              </a:rPr>
              <a:t>учитель </a:t>
            </a:r>
            <a:r>
              <a:rPr lang="ru-RU" sz="2300" dirty="0" smtClean="0">
                <a:latin typeface="Arial Narrow" pitchFamily="34" charset="0"/>
              </a:rPr>
              <a:t>русского языка </a:t>
            </a:r>
          </a:p>
          <a:p>
            <a:pPr algn="r"/>
            <a:r>
              <a:rPr lang="ru-RU" sz="2300" dirty="0" smtClean="0">
                <a:latin typeface="Arial Narrow" pitchFamily="34" charset="0"/>
              </a:rPr>
              <a:t>и литературы</a:t>
            </a:r>
            <a:r>
              <a:rPr lang="ru-RU" sz="2300" dirty="0" smtClean="0">
                <a:latin typeface="Arial Narrow" pitchFamily="34" charset="0"/>
              </a:rPr>
              <a:t>,</a:t>
            </a:r>
          </a:p>
          <a:p>
            <a:pPr algn="r"/>
            <a:r>
              <a:rPr lang="ru-RU" sz="2300" dirty="0" smtClean="0">
                <a:latin typeface="Arial Narrow" pitchFamily="34" charset="0"/>
              </a:rPr>
              <a:t>Леонтьева В. А</a:t>
            </a:r>
            <a:r>
              <a:rPr lang="ru-RU" sz="1800" dirty="0" smtClean="0">
                <a:latin typeface="Arial Narrow" pitchFamily="34" charset="0"/>
              </a:rPr>
              <a:t>.</a:t>
            </a:r>
          </a:p>
          <a:p>
            <a:pPr algn="r"/>
            <a:endParaRPr lang="ru-RU" sz="1800" dirty="0" smtClean="0">
              <a:latin typeface="Arial Narrow" pitchFamily="34" charset="0"/>
            </a:endParaRPr>
          </a:p>
          <a:p>
            <a:pPr algn="r"/>
            <a:endParaRPr lang="ru-RU" sz="1800" dirty="0" smtClean="0">
              <a:latin typeface="Arial Narrow" pitchFamily="34" charset="0"/>
            </a:endParaRPr>
          </a:p>
          <a:p>
            <a:pPr algn="r"/>
            <a:endParaRPr lang="ru-RU" sz="1800" dirty="0" smtClean="0">
              <a:latin typeface="Arial Narrow" pitchFamily="34" charset="0"/>
            </a:endParaRPr>
          </a:p>
          <a:p>
            <a:pPr algn="r"/>
            <a:endParaRPr lang="ru-RU" sz="1800" dirty="0" smtClean="0">
              <a:latin typeface="Arial Narrow" pitchFamily="34" charset="0"/>
            </a:endParaRPr>
          </a:p>
          <a:p>
            <a:r>
              <a:rPr lang="ru-RU" sz="1700" dirty="0" smtClean="0">
                <a:latin typeface="Arial Narrow" pitchFamily="34" charset="0"/>
              </a:rPr>
              <a:t>2013</a:t>
            </a:r>
            <a:endParaRPr lang="ru-RU" sz="17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89804"/>
          </a:xfrm>
        </p:spPr>
        <p:txBody>
          <a:bodyPr/>
          <a:lstStyle/>
          <a:p>
            <a:r>
              <a:rPr lang="ru-RU" dirty="0" smtClean="0"/>
              <a:t>Что такое футуризм?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Arial Narrow" pitchFamily="34" charset="0"/>
              </a:rPr>
              <a:t>      Одно из авангардистских направлений в европейском искусстве начала XX в., отрицавшее художественное   и нравственное наследие, противопоставлявшее необычную форму своих произведений канонам и традициям классического искусства.</a:t>
            </a:r>
            <a:r>
              <a:rPr lang="ru-RU" sz="3200" dirty="0" smtClean="0">
                <a:solidFill>
                  <a:schemeClr val="bg1"/>
                </a:solidFill>
                <a:latin typeface="Arial Narrow" pitchFamily="34" charset="0"/>
              </a:rPr>
              <a:t> 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1571612"/>
            <a:ext cx="8001056" cy="27146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Назовите основателей футуризма в </a:t>
            </a:r>
            <a:r>
              <a:rPr lang="ru-RU" dirty="0" smtClean="0"/>
              <a:t>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  <a:latin typeface="Arial Narrow" pitchFamily="34" charset="0"/>
              </a:rPr>
              <a:t>Игорь Северянин</a:t>
            </a:r>
          </a:p>
          <a:p>
            <a:pPr>
              <a:buNone/>
            </a:pPr>
            <a:endParaRPr lang="ru-RU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  <a:latin typeface="Arial Narrow" pitchFamily="34" charset="0"/>
              </a:rPr>
              <a:t>Шершеневич</a:t>
            </a:r>
            <a:r>
              <a:rPr lang="ru-RU" sz="3200" dirty="0" smtClean="0">
                <a:solidFill>
                  <a:schemeClr val="bg1"/>
                </a:solidFill>
                <a:latin typeface="Arial Narrow" pitchFamily="34" charset="0"/>
              </a:rPr>
              <a:t> Вадим  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>
              <a:buNone/>
            </a:pP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1714488"/>
            <a:ext cx="4000528" cy="25003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4643469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00298" y="428604"/>
            <a:ext cx="44291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Футуризм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929066"/>
            <a:ext cx="864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1785926"/>
            <a:ext cx="8001056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 Narrow" pitchFamily="34" charset="0"/>
              </a:rPr>
              <a:t>Одно  из  авангардистских направлений</a:t>
            </a:r>
          </a:p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 Narrow" pitchFamily="34" charset="0"/>
              </a:rPr>
              <a:t> в европейском искусстве начала </a:t>
            </a:r>
            <a:r>
              <a:rPr lang="en-US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 Narrow" pitchFamily="34" charset="0"/>
              </a:rPr>
              <a:t>XX</a:t>
            </a: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 Narrow" pitchFamily="34" charset="0"/>
              </a:rPr>
              <a:t> в., </a:t>
            </a:r>
          </a:p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 Narrow" pitchFamily="34" charset="0"/>
              </a:rPr>
              <a:t>отрицавшее художественное  и </a:t>
            </a:r>
          </a:p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 Narrow" pitchFamily="34" charset="0"/>
              </a:rPr>
              <a:t>нравственное наследие, </a:t>
            </a:r>
          </a:p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 Narrow" pitchFamily="34" charset="0"/>
              </a:rPr>
              <a:t>противопоставлявшее  необычную  форму </a:t>
            </a:r>
          </a:p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 Narrow" pitchFamily="34" charset="0"/>
              </a:rPr>
              <a:t>своих произведений </a:t>
            </a:r>
          </a:p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 Narrow" pitchFamily="34" charset="0"/>
              </a:rPr>
              <a:t>канонам и традициям</a:t>
            </a:r>
          </a:p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 Narrow" pitchFamily="34" charset="0"/>
              </a:rPr>
              <a:t> классического искусства.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http://im7-tub-ru.yandex.net/i?id=191971699-1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643314"/>
            <a:ext cx="1928826" cy="2391107"/>
          </a:xfrm>
          <a:prstGeom prst="rect">
            <a:avLst/>
          </a:prstGeom>
          <a:noFill/>
        </p:spPr>
      </p:pic>
      <p:pic>
        <p:nvPicPr>
          <p:cNvPr id="1034" name="Picture 10" descr="http://im4-tub-ru.yandex.net/i?id=418746777-08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3571876"/>
            <a:ext cx="2143140" cy="25717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представители футуризма в России</a:t>
            </a:r>
            <a:endParaRPr lang="ru-RU" dirty="0"/>
          </a:p>
        </p:txBody>
      </p:sp>
      <p:pic>
        <p:nvPicPr>
          <p:cNvPr id="1026" name="Picture 2" descr="http://im6-tub-ru.yandex.net/i?id=33543028-15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643050"/>
            <a:ext cx="2327926" cy="1857388"/>
          </a:xfrm>
          <a:prstGeom prst="rect">
            <a:avLst/>
          </a:prstGeom>
          <a:noFill/>
        </p:spPr>
      </p:pic>
      <p:pic>
        <p:nvPicPr>
          <p:cNvPr id="1028" name="Picture 4" descr="http://im6-tub-ru.yandex.net/i?id=144659500-08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1571612"/>
            <a:ext cx="1928826" cy="2352227"/>
          </a:xfrm>
          <a:prstGeom prst="rect">
            <a:avLst/>
          </a:prstGeom>
          <a:noFill/>
        </p:spPr>
      </p:pic>
      <p:pic>
        <p:nvPicPr>
          <p:cNvPr id="1030" name="Picture 6" descr="http://im2-tub-ru.yandex.net/i?id=289353272-57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1714488"/>
            <a:ext cx="1668316" cy="2214579"/>
          </a:xfrm>
          <a:prstGeom prst="rect">
            <a:avLst/>
          </a:prstGeom>
          <a:noFill/>
        </p:spPr>
      </p:pic>
      <p:pic>
        <p:nvPicPr>
          <p:cNvPr id="1032" name="Picture 8" descr="http://im3-tub-ru.yandex.net/i?id=262402524-11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786" y="3429000"/>
            <a:ext cx="1500198" cy="2184754"/>
          </a:xfrm>
          <a:prstGeom prst="rect">
            <a:avLst/>
          </a:prstGeom>
          <a:noFill/>
        </p:spPr>
      </p:pic>
      <p:pic>
        <p:nvPicPr>
          <p:cNvPr id="1036" name="Picture 12" descr="http://im2-tub-ru.yandex.net/i?id=259527463-52-72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57752" y="1643050"/>
            <a:ext cx="1732610" cy="2428892"/>
          </a:xfrm>
          <a:prstGeom prst="rect">
            <a:avLst/>
          </a:prstGeom>
          <a:noFill/>
        </p:spPr>
      </p:pic>
      <p:pic>
        <p:nvPicPr>
          <p:cNvPr id="1038" name="Picture 14" descr="http://im8-tub-ru.yandex.net/i?id=334422547-02-72&amp;n=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86314" y="3643314"/>
            <a:ext cx="174880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 Narrow" pitchFamily="34" charset="0"/>
              </a:rPr>
              <a:t>Поэты-футуристы широко использовали: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2000240"/>
            <a:ext cx="7136920" cy="424816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бунтарство, анархичность мировоззрения, выражение массовых настроений толпы;</a:t>
            </a:r>
          </a:p>
          <a:p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отрицание культурных традиций, попытка создать искусство, устремлённое в будущее;</a:t>
            </a:r>
          </a:p>
          <a:p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бунт против привычных норм стихотворной речи, </a:t>
            </a:r>
            <a:r>
              <a:rPr lang="ru-RU" dirty="0" err="1" smtClean="0">
                <a:solidFill>
                  <a:schemeClr val="bg1"/>
                </a:solidFill>
                <a:latin typeface="Arial Narrow" pitchFamily="34" charset="0"/>
              </a:rPr>
              <a:t>экспериментаторство</a:t>
            </a:r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в области ритмики, рифмы, ориентация на произносимый стих, лозунг, плакат;</a:t>
            </a:r>
          </a:p>
          <a:p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поиски раскрепощённого «</a:t>
            </a:r>
            <a:r>
              <a:rPr lang="ru-RU" dirty="0" err="1" smtClean="0">
                <a:solidFill>
                  <a:schemeClr val="bg1"/>
                </a:solidFill>
                <a:latin typeface="Arial Narrow" pitchFamily="34" charset="0"/>
              </a:rPr>
              <a:t>самовитого</a:t>
            </a:r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» слова, эксперименты по созданию «заумного» языка.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err="1" smtClean="0">
                <a:solidFill>
                  <a:schemeClr val="accent1"/>
                </a:solidFill>
                <a:latin typeface="Arial Narrow" pitchFamily="34" charset="0"/>
              </a:rPr>
              <a:t>Филиппо</a:t>
            </a:r>
            <a:r>
              <a:rPr lang="ru-RU" sz="4000" dirty="0" smtClean="0">
                <a:solidFill>
                  <a:schemeClr val="accent1"/>
                </a:solidFill>
                <a:latin typeface="Arial Narrow" pitchFamily="34" charset="0"/>
              </a:rPr>
              <a:t> </a:t>
            </a:r>
            <a:r>
              <a:rPr lang="ru-RU" sz="4000" dirty="0" err="1" smtClean="0">
                <a:solidFill>
                  <a:schemeClr val="accent1"/>
                </a:solidFill>
                <a:latin typeface="Arial Narrow" pitchFamily="34" charset="0"/>
              </a:rPr>
              <a:t>Маринетти</a:t>
            </a:r>
            <a:r>
              <a:rPr lang="ru-RU" sz="4000" dirty="0" smtClean="0">
                <a:solidFill>
                  <a:schemeClr val="accent1"/>
                </a:solidFill>
                <a:latin typeface="Arial Narrow" pitchFamily="34" charset="0"/>
              </a:rPr>
              <a:t> </a:t>
            </a:r>
            <a:r>
              <a:rPr lang="ru-RU" sz="3600" dirty="0" smtClean="0">
                <a:latin typeface="Arial Narrow" pitchFamily="34" charset="0"/>
              </a:rPr>
              <a:t>- основоположник футуризма</a:t>
            </a:r>
            <a:endParaRPr lang="ru-RU" sz="3600" dirty="0">
              <a:latin typeface="Arial Narrow" pitchFamily="34" charset="0"/>
            </a:endParaRPr>
          </a:p>
        </p:txBody>
      </p:sp>
      <p:pic>
        <p:nvPicPr>
          <p:cNvPr id="1026" name="Picture 2" descr="http://shoyher.narod.ru/Portret/Marinettif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857224" y="1571612"/>
            <a:ext cx="3707845" cy="45259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643050"/>
            <a:ext cx="3995766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Arial Narrow" pitchFamily="34" charset="0"/>
              </a:rPr>
              <a:t>                Слово </a:t>
            </a:r>
            <a:r>
              <a:rPr lang="ru-RU" sz="2000" b="1" dirty="0" smtClean="0">
                <a:solidFill>
                  <a:schemeClr val="bg1"/>
                </a:solidFill>
                <a:latin typeface="Arial Narrow" pitchFamily="34" charset="0"/>
              </a:rPr>
              <a:t>"футуризм"</a:t>
            </a:r>
            <a:r>
              <a:rPr lang="ru-RU" sz="2000" dirty="0" smtClean="0">
                <a:solidFill>
                  <a:schemeClr val="bg1"/>
                </a:solidFill>
                <a:latin typeface="Arial Narrow" pitchFamily="34" charset="0"/>
              </a:rPr>
              <a:t> (от лат. </a:t>
            </a:r>
            <a:r>
              <a:rPr lang="ru-RU" sz="2000" dirty="0" err="1" smtClean="0">
                <a:solidFill>
                  <a:schemeClr val="bg1"/>
                </a:solidFill>
                <a:latin typeface="Arial Narrow" pitchFamily="34" charset="0"/>
              </a:rPr>
              <a:t>futurum</a:t>
            </a:r>
            <a:r>
              <a:rPr lang="ru-RU" sz="2000" dirty="0" smtClean="0">
                <a:solidFill>
                  <a:schemeClr val="bg1"/>
                </a:solidFill>
                <a:latin typeface="Arial Narrow" pitchFamily="34" charset="0"/>
              </a:rPr>
              <a:t> – "будущее") впервые появилось в названии "Манифеста..." итальянского поэта </a:t>
            </a:r>
            <a:r>
              <a:rPr lang="ru-RU" sz="2000" dirty="0" err="1" smtClean="0">
                <a:solidFill>
                  <a:schemeClr val="bg1"/>
                </a:solidFill>
                <a:latin typeface="Arial Narrow" pitchFamily="34" charset="0"/>
              </a:rPr>
              <a:t>Филиппо</a:t>
            </a:r>
            <a:r>
              <a:rPr lang="ru-RU" sz="2000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Arial Narrow" pitchFamily="34" charset="0"/>
              </a:rPr>
              <a:t>Томмазо</a:t>
            </a:r>
            <a:r>
              <a:rPr lang="ru-RU" sz="2000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Arial Narrow" pitchFamily="34" charset="0"/>
              </a:rPr>
              <a:t>Маринетти</a:t>
            </a:r>
            <a:r>
              <a:rPr lang="ru-RU" sz="2000" dirty="0" smtClean="0">
                <a:solidFill>
                  <a:schemeClr val="bg1"/>
                </a:solidFill>
                <a:latin typeface="Arial Narrow" pitchFamily="34" charset="0"/>
              </a:rPr>
              <a:t>, напечатанного </a:t>
            </a:r>
            <a:endParaRPr lang="ru-RU" sz="20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Arial Narrow" pitchFamily="34" charset="0"/>
              </a:rPr>
              <a:t>     </a:t>
            </a:r>
            <a:r>
              <a:rPr lang="ru-RU" sz="2000" dirty="0" smtClean="0">
                <a:solidFill>
                  <a:schemeClr val="bg1"/>
                </a:solidFill>
                <a:latin typeface="Arial Narrow" pitchFamily="34" charset="0"/>
              </a:rPr>
              <a:t>20 </a:t>
            </a:r>
            <a:r>
              <a:rPr lang="ru-RU" sz="2000" dirty="0" smtClean="0">
                <a:solidFill>
                  <a:schemeClr val="bg1"/>
                </a:solidFill>
                <a:latin typeface="Arial Narrow" pitchFamily="34" charset="0"/>
              </a:rPr>
              <a:t>февраля 1909 года в газете "Фигаро". Футуристы заявили о себе как о создателях нового искусства – </a:t>
            </a:r>
            <a:r>
              <a:rPr lang="ru-RU" sz="2000" dirty="0" err="1" smtClean="0">
                <a:solidFill>
                  <a:schemeClr val="bg1"/>
                </a:solidFill>
                <a:latin typeface="Arial Narrow" pitchFamily="34" charset="0"/>
              </a:rPr>
              <a:t>искусства</a:t>
            </a:r>
            <a:r>
              <a:rPr lang="ru-RU" sz="2000" dirty="0" smtClean="0">
                <a:solidFill>
                  <a:schemeClr val="bg1"/>
                </a:solidFill>
                <a:latin typeface="Arial Narrow" pitchFamily="34" charset="0"/>
              </a:rPr>
              <a:t> технического века. Это искусство, по замыслу футуристов, должно отражать новые реалии, новые ритмы нового времени. </a:t>
            </a:r>
            <a:endParaRPr lang="ru-RU" sz="20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Игорь Северянин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357298"/>
            <a:ext cx="4786346" cy="49292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      </a:t>
            </a:r>
            <a:r>
              <a:rPr lang="ru-RU" sz="18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Arial Narrow" pitchFamily="34" charset="0"/>
              </a:rPr>
              <a:t>Для </a:t>
            </a:r>
            <a:r>
              <a:rPr lang="ru-RU" sz="2000" dirty="0" smtClean="0">
                <a:solidFill>
                  <a:schemeClr val="bg1"/>
                </a:solidFill>
                <a:latin typeface="Arial Narrow" pitchFamily="34" charset="0"/>
              </a:rPr>
              <a:t>его лирики характерна смелая </a:t>
            </a:r>
            <a:r>
              <a:rPr lang="ru-RU" sz="2000" dirty="0" smtClean="0">
                <a:solidFill>
                  <a:schemeClr val="bg1"/>
                </a:solidFill>
                <a:latin typeface="Arial Narrow" pitchFamily="34" charset="0"/>
              </a:rPr>
              <a:t>(</a:t>
            </a:r>
            <a:r>
              <a:rPr lang="ru-RU" sz="2000" dirty="0" smtClean="0">
                <a:solidFill>
                  <a:schemeClr val="bg1"/>
                </a:solidFill>
                <a:latin typeface="Arial Narrow" pitchFamily="34" charset="0"/>
              </a:rPr>
              <a:t>до грани пародийности) </a:t>
            </a:r>
            <a:r>
              <a:rPr lang="ru-RU" sz="2000" dirty="0" err="1" smtClean="0">
                <a:solidFill>
                  <a:schemeClr val="bg1"/>
                </a:solidFill>
                <a:latin typeface="Arial Narrow" pitchFamily="34" charset="0"/>
              </a:rPr>
              <a:t>эстетизация</a:t>
            </a:r>
            <a:r>
              <a:rPr lang="ru-RU" sz="2000" dirty="0" smtClean="0">
                <a:solidFill>
                  <a:schemeClr val="bg1"/>
                </a:solidFill>
                <a:latin typeface="Arial Narrow" pitchFamily="34" charset="0"/>
              </a:rPr>
              <a:t> образов салона, современного города («аэропланы», «шоффэры») и игра в романтический индивидуализм и «эгоизм», условные романтически-сказочные образы. Стих Северянина музыкален (во многом он продолжает традиции Бальмонта), поэт часто использует длинные строки, твёрдые формы (некоторые изобретены им самим),аллитерацию,</a:t>
            </a:r>
            <a:r>
              <a:rPr lang="ru-RU" sz="2000" dirty="0" smtClean="0">
                <a:latin typeface="Arial Narrow" pitchFamily="34" charset="0"/>
              </a:rPr>
              <a:t> 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Arial Narrow" pitchFamily="34" charset="0"/>
              </a:rPr>
              <a:t>      диссонансные рифмы.</a:t>
            </a:r>
            <a:endParaRPr lang="ru-RU" sz="20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9" name="Содержимое 8" descr="399px-Igor_Severyanin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29190" y="1428736"/>
            <a:ext cx="3714776" cy="49689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429684" cy="1500198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            </a:t>
            </a:r>
            <a:r>
              <a:rPr lang="ru-RU" sz="2400" dirty="0" smtClean="0">
                <a:latin typeface="Arial Narrow" pitchFamily="34" charset="0"/>
              </a:rPr>
              <a:t>Так же, как и другие футуристы, Северянин в своих стихах отдал дань техническим достижениям нового века, ориентировался на быстрые темпы жизни. Однако его урбанизм носил скорее внешний характер и имел салонный оттенок комфорта и элегантности</a:t>
            </a:r>
            <a:r>
              <a:rPr lang="ru-RU" sz="2400" dirty="0" smtClean="0"/>
              <a:t>:</a:t>
            </a:r>
            <a:endParaRPr lang="ru-RU" sz="2400" dirty="0">
              <a:solidFill>
                <a:schemeClr val="accent1"/>
              </a:solidFill>
              <a:effectLst/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388306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i="1" dirty="0" smtClean="0">
                <a:solidFill>
                  <a:schemeClr val="bg1"/>
                </a:solidFill>
                <a:latin typeface="Arial Narrow" pitchFamily="34" charset="0"/>
              </a:rPr>
              <a:t>Ананасы в шампанском! Ананасы в шампанском!</a:t>
            </a:r>
          </a:p>
          <a:p>
            <a:pPr algn="ctr">
              <a:buNone/>
            </a:pPr>
            <a:r>
              <a:rPr lang="ru-RU" sz="1800" i="1" dirty="0" smtClean="0">
                <a:solidFill>
                  <a:schemeClr val="bg1"/>
                </a:solidFill>
                <a:latin typeface="Arial Narrow" pitchFamily="34" charset="0"/>
              </a:rPr>
              <a:t> Удивительно вкусно, искристо, остро!</a:t>
            </a:r>
          </a:p>
          <a:p>
            <a:pPr algn="ctr">
              <a:buNone/>
            </a:pPr>
            <a:r>
              <a:rPr lang="ru-RU" sz="1800" i="1" dirty="0" smtClean="0">
                <a:solidFill>
                  <a:schemeClr val="bg1"/>
                </a:solidFill>
                <a:latin typeface="Arial Narrow" pitchFamily="34" charset="0"/>
              </a:rPr>
              <a:t> Весь я в чем-то норвежском! Весь я в чем-то испанском! </a:t>
            </a:r>
          </a:p>
          <a:p>
            <a:pPr algn="ctr">
              <a:buNone/>
            </a:pPr>
            <a:r>
              <a:rPr lang="ru-RU" sz="1800" i="1" dirty="0" smtClean="0">
                <a:solidFill>
                  <a:schemeClr val="bg1"/>
                </a:solidFill>
                <a:latin typeface="Arial Narrow" pitchFamily="34" charset="0"/>
              </a:rPr>
              <a:t>Вдохновляюсь </a:t>
            </a:r>
            <a:r>
              <a:rPr lang="ru-RU" sz="1800" i="1" dirty="0" err="1" smtClean="0">
                <a:solidFill>
                  <a:schemeClr val="bg1"/>
                </a:solidFill>
                <a:latin typeface="Arial Narrow" pitchFamily="34" charset="0"/>
              </a:rPr>
              <a:t>порывно</a:t>
            </a:r>
            <a:r>
              <a:rPr lang="ru-RU" sz="1800" i="1" dirty="0" smtClean="0">
                <a:solidFill>
                  <a:schemeClr val="bg1"/>
                </a:solidFill>
                <a:latin typeface="Arial Narrow" pitchFamily="34" charset="0"/>
              </a:rPr>
              <a:t>! И берусь за перо!</a:t>
            </a:r>
          </a:p>
          <a:p>
            <a:pPr algn="ctr">
              <a:buNone/>
            </a:pPr>
            <a:endParaRPr lang="ru-RU" sz="1800" i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buNone/>
            </a:pPr>
            <a:r>
              <a:rPr lang="ru-RU" sz="1800" i="1" dirty="0" smtClean="0">
                <a:solidFill>
                  <a:schemeClr val="bg1"/>
                </a:solidFill>
                <a:latin typeface="Arial Narrow" pitchFamily="34" charset="0"/>
              </a:rPr>
              <a:t> Стрекот аэропланов! Бега автомобилей!</a:t>
            </a:r>
          </a:p>
          <a:p>
            <a:pPr algn="ctr">
              <a:buNone/>
            </a:pPr>
            <a:r>
              <a:rPr lang="ru-RU" sz="1800" i="1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ru-RU" sz="1800" i="1" dirty="0" err="1" smtClean="0">
                <a:solidFill>
                  <a:schemeClr val="bg1"/>
                </a:solidFill>
                <a:latin typeface="Arial Narrow" pitchFamily="34" charset="0"/>
              </a:rPr>
              <a:t>Ветропросвист</a:t>
            </a:r>
            <a:r>
              <a:rPr lang="ru-RU" sz="1800" i="1" dirty="0" smtClean="0">
                <a:solidFill>
                  <a:schemeClr val="bg1"/>
                </a:solidFill>
                <a:latin typeface="Arial Narrow" pitchFamily="34" charset="0"/>
              </a:rPr>
              <a:t> экспрессов! </a:t>
            </a:r>
            <a:r>
              <a:rPr lang="ru-RU" sz="1800" i="1" dirty="0" err="1" smtClean="0">
                <a:solidFill>
                  <a:schemeClr val="bg1"/>
                </a:solidFill>
                <a:latin typeface="Arial Narrow" pitchFamily="34" charset="0"/>
              </a:rPr>
              <a:t>Крылолет</a:t>
            </a:r>
            <a:r>
              <a:rPr lang="ru-RU" sz="1800" i="1" dirty="0" smtClean="0">
                <a:solidFill>
                  <a:schemeClr val="bg1"/>
                </a:solidFill>
                <a:latin typeface="Arial Narrow" pitchFamily="34" charset="0"/>
              </a:rPr>
              <a:t> буеров!</a:t>
            </a:r>
          </a:p>
          <a:p>
            <a:pPr algn="ctr">
              <a:buNone/>
            </a:pPr>
            <a:r>
              <a:rPr lang="ru-RU" sz="1800" i="1" dirty="0" smtClean="0">
                <a:solidFill>
                  <a:schemeClr val="bg1"/>
                </a:solidFill>
                <a:latin typeface="Arial Narrow" pitchFamily="34" charset="0"/>
              </a:rPr>
              <a:t> Кто-то здесь зацелован! Там кого-то побили!</a:t>
            </a:r>
          </a:p>
          <a:p>
            <a:pPr algn="ctr">
              <a:buNone/>
            </a:pPr>
            <a:r>
              <a:rPr lang="ru-RU" sz="1800" i="1" dirty="0" smtClean="0">
                <a:solidFill>
                  <a:schemeClr val="bg1"/>
                </a:solidFill>
                <a:latin typeface="Arial Narrow" pitchFamily="34" charset="0"/>
              </a:rPr>
              <a:t> Ананасы в шампанском – это пульс вечеров!</a:t>
            </a:r>
          </a:p>
          <a:p>
            <a:pPr algn="ctr">
              <a:buNone/>
            </a:pPr>
            <a:endParaRPr lang="ru-RU" sz="1800" i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buNone/>
            </a:pPr>
            <a:r>
              <a:rPr lang="ru-RU" sz="1800" i="1" dirty="0" smtClean="0">
                <a:solidFill>
                  <a:schemeClr val="bg1"/>
                </a:solidFill>
                <a:latin typeface="Arial Narrow" pitchFamily="34" charset="0"/>
              </a:rPr>
              <a:t> В группе девушек нервных, в остром обществе дамском,</a:t>
            </a:r>
          </a:p>
          <a:p>
            <a:pPr algn="ctr">
              <a:buNone/>
            </a:pPr>
            <a:r>
              <a:rPr lang="ru-RU" sz="1800" i="1" dirty="0" smtClean="0">
                <a:solidFill>
                  <a:schemeClr val="bg1"/>
                </a:solidFill>
                <a:latin typeface="Arial Narrow" pitchFamily="34" charset="0"/>
              </a:rPr>
              <a:t> Я трагедию жизни претворю в </a:t>
            </a:r>
            <a:r>
              <a:rPr lang="ru-RU" sz="1800" i="1" dirty="0" err="1" smtClean="0">
                <a:solidFill>
                  <a:schemeClr val="bg1"/>
                </a:solidFill>
                <a:latin typeface="Arial Narrow" pitchFamily="34" charset="0"/>
              </a:rPr>
              <a:t>грезо</a:t>
            </a:r>
            <a:r>
              <a:rPr lang="ru-RU" sz="1800" i="1" dirty="0" smtClean="0">
                <a:solidFill>
                  <a:schemeClr val="bg1"/>
                </a:solidFill>
                <a:latin typeface="Arial Narrow" pitchFamily="34" charset="0"/>
              </a:rPr>
              <a:t> - фарс...</a:t>
            </a:r>
          </a:p>
          <a:p>
            <a:pPr algn="ctr">
              <a:buNone/>
            </a:pPr>
            <a:r>
              <a:rPr lang="ru-RU" sz="1800" i="1" dirty="0" smtClean="0">
                <a:solidFill>
                  <a:schemeClr val="bg1"/>
                </a:solidFill>
                <a:latin typeface="Arial Narrow" pitchFamily="34" charset="0"/>
              </a:rPr>
              <a:t> Ананасы в шампанском! Ананасы в шампанском! </a:t>
            </a:r>
          </a:p>
          <a:p>
            <a:pPr algn="ctr">
              <a:buNone/>
            </a:pPr>
            <a:r>
              <a:rPr lang="ru-RU" sz="1800" i="1" dirty="0" smtClean="0">
                <a:solidFill>
                  <a:schemeClr val="bg1"/>
                </a:solidFill>
                <a:latin typeface="Arial Narrow" pitchFamily="34" charset="0"/>
              </a:rPr>
              <a:t>Из Москвы – в Нагасаки! Из Нью-Йорка – на Марс!</a:t>
            </a:r>
            <a:endParaRPr lang="ru-RU" sz="3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89804"/>
          </a:xfrm>
        </p:spPr>
        <p:txBody>
          <a:bodyPr>
            <a:normAutofit fontScale="90000"/>
          </a:bodyPr>
          <a:lstStyle/>
          <a:p>
            <a:r>
              <a:rPr lang="ru-RU" sz="4000" dirty="0" err="1" smtClean="0"/>
              <a:t>Шершеневич</a:t>
            </a:r>
            <a:r>
              <a:rPr lang="ru-RU" sz="4000" dirty="0" smtClean="0"/>
              <a:t> Вадим </a:t>
            </a:r>
            <a:r>
              <a:rPr lang="ru-RU" sz="4000" dirty="0" err="1" smtClean="0"/>
              <a:t>Габриэлевич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357297"/>
            <a:ext cx="4495800" cy="48911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800" dirty="0" smtClean="0">
                <a:latin typeface="Arial Narrow" pitchFamily="34" charset="0"/>
              </a:rPr>
              <a:t>             </a:t>
            </a:r>
            <a:r>
              <a:rPr lang="ru-RU" sz="800" dirty="0" smtClean="0">
                <a:latin typeface="Arial Narrow" pitchFamily="34" charset="0"/>
              </a:rPr>
              <a:t>   </a:t>
            </a:r>
            <a:r>
              <a:rPr lang="ru-RU" sz="2000" dirty="0" smtClean="0">
                <a:solidFill>
                  <a:schemeClr val="bg1"/>
                </a:solidFill>
                <a:latin typeface="Arial Narrow" pitchFamily="34" charset="0"/>
              </a:rPr>
              <a:t>Футуризм </a:t>
            </a:r>
            <a:r>
              <a:rPr lang="ru-RU" sz="2000" dirty="0" smtClean="0">
                <a:solidFill>
                  <a:schemeClr val="bg1"/>
                </a:solidFill>
                <a:latin typeface="Arial Narrow" pitchFamily="34" charset="0"/>
              </a:rPr>
              <a:t>признается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Arial Narrow" pitchFamily="34" charset="0"/>
              </a:rPr>
              <a:t>       В. </a:t>
            </a:r>
            <a:r>
              <a:rPr lang="ru-RU" sz="2000" dirty="0" err="1" smtClean="0">
                <a:solidFill>
                  <a:schemeClr val="bg1"/>
                </a:solidFill>
                <a:latin typeface="Arial Narrow" pitchFamily="34" charset="0"/>
              </a:rPr>
              <a:t>Шершеневичем</a:t>
            </a:r>
            <a:r>
              <a:rPr lang="ru-RU" sz="2000" dirty="0" smtClean="0">
                <a:solidFill>
                  <a:schemeClr val="bg1"/>
                </a:solidFill>
                <a:latin typeface="Arial Narrow" pitchFamily="34" charset="0"/>
              </a:rPr>
              <a:t> единственно возможным и исторически закономерным направлением в развитии поэзии, более того, следуя логике В. </a:t>
            </a:r>
            <a:r>
              <a:rPr lang="ru-RU" sz="2000" dirty="0" err="1" smtClean="0">
                <a:solidFill>
                  <a:schemeClr val="bg1"/>
                </a:solidFill>
                <a:latin typeface="Arial Narrow" pitchFamily="34" charset="0"/>
              </a:rPr>
              <a:t>Шершеневича</a:t>
            </a:r>
            <a:r>
              <a:rPr lang="ru-RU" sz="2000" dirty="0" smtClean="0">
                <a:solidFill>
                  <a:schemeClr val="bg1"/>
                </a:solidFill>
                <a:latin typeface="Arial Narrow" pitchFamily="34" charset="0"/>
              </a:rPr>
              <a:t>, нужно признать, что футуризм должен стать завершающим аккордом в истории становления поэтического сознания, так как логика эволюции поэтических направлений - неуклонное движение от содержания к форме, и дальнейшее развитие поэзии невозможно. </a:t>
            </a:r>
            <a:endParaRPr lang="ru-RU" sz="20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5" name="Содержимое 4" descr="220px-Shershenevich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43504" y="1285860"/>
            <a:ext cx="3357586" cy="50058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897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Футуризм</a:t>
            </a:r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0" y="1500174"/>
            <a:ext cx="4572000" cy="514353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dirty="0" err="1" smtClean="0">
                <a:solidFill>
                  <a:schemeClr val="bg1"/>
                </a:solidFill>
                <a:latin typeface="Arial Narrow" pitchFamily="34" charset="0"/>
              </a:rPr>
              <a:t>Кубофутуризм</a:t>
            </a:r>
            <a:r>
              <a:rPr lang="ru-RU" sz="9600" dirty="0" smtClean="0">
                <a:solidFill>
                  <a:schemeClr val="bg1"/>
                </a:solidFill>
                <a:latin typeface="Arial Narrow" pitchFamily="34" charset="0"/>
              </a:rPr>
              <a:t>. О</a:t>
            </a:r>
            <a:r>
              <a:rPr lang="ru-RU" sz="8000" dirty="0" smtClean="0">
                <a:solidFill>
                  <a:schemeClr val="bg1"/>
                </a:solidFill>
                <a:latin typeface="Arial Narrow" pitchFamily="34" charset="0"/>
              </a:rPr>
              <a:t>сновные </a:t>
            </a:r>
            <a:r>
              <a:rPr lang="ru-RU" sz="8000" dirty="0" smtClean="0">
                <a:solidFill>
                  <a:schemeClr val="bg1"/>
                </a:solidFill>
                <a:latin typeface="Arial Narrow" pitchFamily="34" charset="0"/>
              </a:rPr>
              <a:t>эстетические принципы сформулированы в ряде манифестов( «Пощечина общественному вкусу» (декабрь 1912), «Садок судей II» (1913): призывая сбросить с «Парохода современности» всю классическую литературу от Пушкина до символистов и акмеистов, они ощущали себя «лицом» своего времени, его «рогом», трубящим их словесным искусством. Не отрицая самую эстетическую суть поэзии — красоту, </a:t>
            </a:r>
            <a:r>
              <a:rPr lang="ru-RU" sz="8000" dirty="0" err="1" smtClean="0">
                <a:solidFill>
                  <a:schemeClr val="bg1"/>
                </a:solidFill>
                <a:latin typeface="Arial Narrow" pitchFamily="34" charset="0"/>
              </a:rPr>
              <a:t>кубофутуристы</a:t>
            </a:r>
            <a:r>
              <a:rPr lang="ru-RU" sz="8000" dirty="0" smtClean="0">
                <a:solidFill>
                  <a:schemeClr val="bg1"/>
                </a:solidFill>
                <a:latin typeface="Arial Narrow" pitchFamily="34" charset="0"/>
              </a:rPr>
              <a:t> убеждены, что «Новую Грядущую Красоту» может выразить только «раскрепощенное» , «Самоценное (</a:t>
            </a:r>
            <a:r>
              <a:rPr lang="ru-RU" sz="8000" dirty="0" err="1" smtClean="0">
                <a:solidFill>
                  <a:schemeClr val="bg1"/>
                </a:solidFill>
                <a:latin typeface="Arial Narrow" pitchFamily="34" charset="0"/>
              </a:rPr>
              <a:t>самовитое</a:t>
            </a:r>
            <a:r>
              <a:rPr lang="ru-RU" sz="8000" dirty="0" smtClean="0">
                <a:solidFill>
                  <a:schemeClr val="bg1"/>
                </a:solidFill>
                <a:latin typeface="Arial Narrow" pitchFamily="34" charset="0"/>
              </a:rPr>
              <a:t>) Слово</a:t>
            </a:r>
            <a:r>
              <a:rPr lang="ru-RU" sz="9600" dirty="0" smtClean="0">
                <a:solidFill>
                  <a:schemeClr val="bg1"/>
                </a:solidFill>
                <a:latin typeface="Arial Narrow" pitchFamily="34" charset="0"/>
              </a:rPr>
              <a:t>». (</a:t>
            </a:r>
            <a:r>
              <a:rPr lang="ru-RU" sz="8000" dirty="0" err="1" smtClean="0">
                <a:solidFill>
                  <a:schemeClr val="bg1"/>
                </a:solidFill>
                <a:latin typeface="Arial Narrow" pitchFamily="34" charset="0"/>
              </a:rPr>
              <a:t>Велимир</a:t>
            </a:r>
            <a:r>
              <a:rPr lang="ru-RU" sz="8000" dirty="0" smtClean="0">
                <a:solidFill>
                  <a:schemeClr val="bg1"/>
                </a:solidFill>
                <a:latin typeface="Arial Narrow" pitchFamily="34" charset="0"/>
              </a:rPr>
              <a:t> Хлебников, Елена </a:t>
            </a:r>
            <a:r>
              <a:rPr lang="ru-RU" sz="8000" dirty="0" err="1" smtClean="0">
                <a:solidFill>
                  <a:schemeClr val="bg1"/>
                </a:solidFill>
                <a:latin typeface="Arial Narrow" pitchFamily="34" charset="0"/>
              </a:rPr>
              <a:t>Гуро</a:t>
            </a:r>
            <a:r>
              <a:rPr lang="ru-RU" sz="8000" dirty="0" smtClean="0">
                <a:solidFill>
                  <a:schemeClr val="bg1"/>
                </a:solidFill>
                <a:latin typeface="Arial Narrow" pitchFamily="34" charset="0"/>
              </a:rPr>
              <a:t>, Василий Каменский, Владимир Маяковский)</a:t>
            </a:r>
            <a:endParaRPr lang="ru-RU" sz="80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>
          <a:xfrm>
            <a:off x="4929190" y="1500174"/>
            <a:ext cx="4000528" cy="550072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dirty="0" smtClean="0">
                <a:solidFill>
                  <a:schemeClr val="bg1"/>
                </a:solidFill>
                <a:latin typeface="Arial Narrow" pitchFamily="34" charset="0"/>
              </a:rPr>
              <a:t>Эгофутуризм </a:t>
            </a:r>
            <a:r>
              <a:rPr lang="ru-RU" sz="11200" dirty="0" smtClean="0">
                <a:solidFill>
                  <a:schemeClr val="bg1"/>
                </a:solidFill>
                <a:latin typeface="Arial Narrow" pitchFamily="34" charset="0"/>
              </a:rPr>
              <a:t>- </a:t>
            </a:r>
            <a:r>
              <a:rPr lang="ru-RU" sz="8000" dirty="0" smtClean="0">
                <a:solidFill>
                  <a:schemeClr val="bg1"/>
                </a:solidFill>
                <a:latin typeface="Arial Narrow" pitchFamily="34" charset="0"/>
              </a:rPr>
              <a:t>русское литературное течение 1910-х гг., развившееся в рамках футуризма. Помимо общего футуристического письма для эгофутуризма характерно культивирование рафинированности ощущений, использование новых иноязычных слов, показное себялюбие</a:t>
            </a:r>
            <a:r>
              <a:rPr lang="ru-RU" sz="9600" dirty="0" smtClean="0">
                <a:solidFill>
                  <a:schemeClr val="bg1"/>
                </a:solidFill>
              </a:rPr>
              <a:t>. (</a:t>
            </a:r>
            <a:r>
              <a:rPr lang="ru-RU" sz="8000" dirty="0" smtClean="0">
                <a:latin typeface="Arial Narrow" pitchFamily="34" charset="0"/>
              </a:rPr>
              <a:t> </a:t>
            </a:r>
            <a:r>
              <a:rPr lang="ru-RU" sz="8000" dirty="0" smtClean="0">
                <a:solidFill>
                  <a:schemeClr val="bg1"/>
                </a:solidFill>
                <a:latin typeface="Arial Narrow" pitchFamily="34" charset="0"/>
              </a:rPr>
              <a:t>Георгий Иванов, </a:t>
            </a:r>
            <a:r>
              <a:rPr lang="ru-RU" sz="8000" dirty="0" err="1" smtClean="0">
                <a:solidFill>
                  <a:schemeClr val="bg1"/>
                </a:solidFill>
                <a:latin typeface="Arial Narrow" pitchFamily="34" charset="0"/>
              </a:rPr>
              <a:t>Рюрик</a:t>
            </a:r>
            <a:r>
              <a:rPr lang="ru-RU" sz="8000" dirty="0" smtClean="0">
                <a:solidFill>
                  <a:schemeClr val="bg1"/>
                </a:solidFill>
                <a:latin typeface="Arial Narrow" pitchFamily="34" charset="0"/>
              </a:rPr>
              <a:t> Ивнев, Вадим </a:t>
            </a:r>
            <a:r>
              <a:rPr lang="ru-RU" sz="8000" dirty="0" err="1" smtClean="0">
                <a:solidFill>
                  <a:schemeClr val="bg1"/>
                </a:solidFill>
                <a:latin typeface="Arial Narrow" pitchFamily="34" charset="0"/>
              </a:rPr>
              <a:t>Шершеневич</a:t>
            </a:r>
            <a:r>
              <a:rPr lang="ru-RU" sz="8000" u="sng" dirty="0" smtClean="0">
                <a:solidFill>
                  <a:schemeClr val="bg1"/>
                </a:solidFill>
                <a:latin typeface="Arial Narrow" pitchFamily="34" charset="0"/>
              </a:rPr>
              <a:t>)</a:t>
            </a:r>
            <a:endParaRPr lang="ru-RU" sz="8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None/>
            </a:pPr>
            <a:endParaRPr lang="ru-RU" sz="664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 rot="19903066">
            <a:off x="5382353" y="941153"/>
            <a:ext cx="165245" cy="4467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513409">
            <a:off x="3416968" y="947345"/>
            <a:ext cx="191169" cy="4627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569</TotalTime>
  <Words>490</Words>
  <PresentationFormat>Экран (4:3)</PresentationFormat>
  <Paragraphs>64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МБОУ «Вельеникольская СОШ»           ФУтуризм</vt:lpstr>
      <vt:lpstr>                            </vt:lpstr>
      <vt:lpstr>Основные представители футуризма в России</vt:lpstr>
      <vt:lpstr>Поэты-футуристы широко использовали:</vt:lpstr>
      <vt:lpstr>Филиппо Маринетти - основоположник футуризма</vt:lpstr>
      <vt:lpstr>Игорь Северянин</vt:lpstr>
      <vt:lpstr>            Так же, как и другие футуристы, Северянин в своих стихах отдал дань техническим достижениям нового века, ориентировался на быстрые темпы жизни. Однако его урбанизм носил скорее внешний характер и имел салонный оттенок комфорта и элегантности:</vt:lpstr>
      <vt:lpstr>Шершеневич Вадим Габриэлевич </vt:lpstr>
      <vt:lpstr>Футуризм</vt:lpstr>
      <vt:lpstr>Что такое футуризм?</vt:lpstr>
      <vt:lpstr>Назовите основателей футуризма в России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60</cp:revision>
  <dcterms:created xsi:type="dcterms:W3CDTF">2013-10-03T11:41:32Z</dcterms:created>
  <dcterms:modified xsi:type="dcterms:W3CDTF">2013-10-13T16:17:25Z</dcterms:modified>
</cp:coreProperties>
</file>