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8" r:id="rId5"/>
    <p:sldId id="260" r:id="rId6"/>
    <p:sldId id="269" r:id="rId7"/>
    <p:sldId id="261" r:id="rId8"/>
    <p:sldId id="272" r:id="rId9"/>
    <p:sldId id="262" r:id="rId10"/>
    <p:sldId id="270" r:id="rId11"/>
    <p:sldId id="264" r:id="rId12"/>
    <p:sldId id="273" r:id="rId13"/>
    <p:sldId id="266" r:id="rId14"/>
    <p:sldId id="274" r:id="rId15"/>
    <p:sldId id="263" r:id="rId16"/>
    <p:sldId id="275" r:id="rId17"/>
    <p:sldId id="271"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37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2130425"/>
            <a:ext cx="7772400" cy="1470025"/>
          </a:xfrm>
        </p:spPr>
        <p:txBody>
          <a:bodyPr/>
          <a:lstStyle>
            <a:lvl1pPr algn="ctr">
              <a:defRPr/>
            </a:lvl1pPr>
          </a:lstStyle>
          <a:p>
            <a:r>
              <a:rPr lang="ru-RU" smtClean="0"/>
              <a:t>Образец заголовка</a:t>
            </a:r>
            <a:endParaRPr lang="en-US"/>
          </a:p>
        </p:txBody>
      </p:sp>
      <p:sp>
        <p:nvSpPr>
          <p:cNvPr id="1945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5104810-CFF3-4B47-B339-87C59158E8A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CE04C44-438D-4001-ACF6-8EF789C1C25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B6A933-7C1C-47D2-9255-6AD6BFDA4AC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9E44009-400E-44D7-AFFA-18B67CBCAEC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EE7928-BC3A-468B-8AAF-F51D374D2FF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254DB17-ADB2-49BE-865F-991D7A3C05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F00E857-46DB-4D4D-9C07-F37A886D783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E22130F-2482-4F12-903A-5185F21A884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FA97BAA-CDE7-4C30-A4BC-FA0BE0820D7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5C4F7D3-17A6-4E9B-AACF-D85D89C27E5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0939A62-1464-4D34-86DC-240A6A499F7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97FC7A6-E33B-4F6E-9E30-31B01DFEBC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defRPr>
      </a:lvl2pPr>
      <a:lvl3pPr algn="l" rtl="0" eaLnBrk="1" fontAlgn="base" hangingPunct="1">
        <a:spcBef>
          <a:spcPct val="0"/>
        </a:spcBef>
        <a:spcAft>
          <a:spcPct val="0"/>
        </a:spcAft>
        <a:defRPr sz="4400">
          <a:solidFill>
            <a:schemeClr val="tx2"/>
          </a:solidFill>
          <a:latin typeface="Arial" charset="0"/>
        </a:defRPr>
      </a:lvl3pPr>
      <a:lvl4pPr algn="l" rtl="0" eaLnBrk="1" fontAlgn="base" hangingPunct="1">
        <a:spcBef>
          <a:spcPct val="0"/>
        </a:spcBef>
        <a:spcAft>
          <a:spcPct val="0"/>
        </a:spcAft>
        <a:defRPr sz="4400">
          <a:solidFill>
            <a:schemeClr val="tx2"/>
          </a:solidFill>
          <a:latin typeface="Arial" charset="0"/>
        </a:defRPr>
      </a:lvl4pPr>
      <a:lvl5pPr algn="l" rtl="0" eaLnBrk="1" fontAlgn="base" hangingPunct="1">
        <a:spcBef>
          <a:spcPct val="0"/>
        </a:spcBef>
        <a:spcAft>
          <a:spcPct val="0"/>
        </a:spcAft>
        <a:defRPr sz="4400">
          <a:solidFill>
            <a:schemeClr val="tx2"/>
          </a:solidFill>
          <a:latin typeface="Arial" charset="0"/>
        </a:defRPr>
      </a:lvl5pPr>
      <a:lvl6pPr marL="457200" algn="l" rtl="0" eaLnBrk="1" fontAlgn="base" hangingPunct="1">
        <a:spcBef>
          <a:spcPct val="0"/>
        </a:spcBef>
        <a:spcAft>
          <a:spcPct val="0"/>
        </a:spcAft>
        <a:defRPr sz="4400">
          <a:solidFill>
            <a:schemeClr val="tx2"/>
          </a:solidFill>
          <a:latin typeface="Arial" charset="0"/>
        </a:defRPr>
      </a:lvl6pPr>
      <a:lvl7pPr marL="914400" algn="l" rtl="0" eaLnBrk="1" fontAlgn="base" hangingPunct="1">
        <a:spcBef>
          <a:spcPct val="0"/>
        </a:spcBef>
        <a:spcAft>
          <a:spcPct val="0"/>
        </a:spcAft>
        <a:defRPr sz="4400">
          <a:solidFill>
            <a:schemeClr val="tx2"/>
          </a:solidFill>
          <a:latin typeface="Arial" charset="0"/>
        </a:defRPr>
      </a:lvl7pPr>
      <a:lvl8pPr marL="1371600" algn="l" rtl="0" eaLnBrk="1" fontAlgn="base" hangingPunct="1">
        <a:spcBef>
          <a:spcPct val="0"/>
        </a:spcBef>
        <a:spcAft>
          <a:spcPct val="0"/>
        </a:spcAft>
        <a:defRPr sz="4400">
          <a:solidFill>
            <a:schemeClr val="tx2"/>
          </a:solidFill>
          <a:latin typeface="Arial" charset="0"/>
        </a:defRPr>
      </a:lvl8pPr>
      <a:lvl9pPr marL="1828800" algn="l"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p:txBody>
          <a:bodyPr/>
          <a:lstStyle/>
          <a:p>
            <a:pPr eaLnBrk="1" hangingPunct="1">
              <a:defRPr/>
            </a:pPr>
            <a:r>
              <a:rPr lang="ru-RU" sz="5400" b="1" dirty="0" smtClean="0">
                <a:solidFill>
                  <a:schemeClr val="accent6">
                    <a:lumMod val="50000"/>
                  </a:schemeClr>
                </a:solidFill>
                <a:effectLst>
                  <a:outerShdw blurRad="38100" dist="38100" dir="2700000" algn="tl">
                    <a:srgbClr val="000000">
                      <a:alpha val="43137"/>
                    </a:srgbClr>
                  </a:outerShdw>
                </a:effectLst>
              </a:rPr>
              <a:t>Как живут животные?</a:t>
            </a:r>
          </a:p>
        </p:txBody>
      </p:sp>
      <p:pic>
        <p:nvPicPr>
          <p:cNvPr id="4" name="Picture 1" descr="C:\Documents and Settings\Admin\Рабочий стол\Презентации\Муравей Вопросик.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H="1">
            <a:off x="3071802" y="4286256"/>
            <a:ext cx="1408113" cy="2139950"/>
          </a:xfrm>
          <a:prstGeom prst="rect">
            <a:avLst/>
          </a:prstGeom>
          <a:noFill/>
        </p:spPr>
      </p:pic>
      <p:sp>
        <p:nvSpPr>
          <p:cNvPr id="5" name="TextBox 4"/>
          <p:cNvSpPr txBox="1"/>
          <p:nvPr/>
        </p:nvSpPr>
        <p:spPr>
          <a:xfrm>
            <a:off x="5786446" y="5857892"/>
            <a:ext cx="3143272" cy="830997"/>
          </a:xfrm>
          <a:prstGeom prst="rect">
            <a:avLst/>
          </a:prstGeom>
          <a:noFill/>
        </p:spPr>
        <p:txBody>
          <a:bodyPr wrap="square" rtlCol="0">
            <a:spAutoFit/>
          </a:bodyPr>
          <a:lstStyle/>
          <a:p>
            <a:r>
              <a:rPr lang="ru-RU" sz="1600" dirty="0" smtClean="0"/>
              <a:t> Учитель МБОУ СОШ № 9</a:t>
            </a:r>
          </a:p>
          <a:p>
            <a:r>
              <a:rPr lang="ru-RU" sz="1600" dirty="0" smtClean="0"/>
              <a:t> города  </a:t>
            </a:r>
            <a:r>
              <a:rPr lang="ru-RU" sz="1600" dirty="0" err="1" smtClean="0"/>
              <a:t>Коврова</a:t>
            </a:r>
            <a:r>
              <a:rPr lang="ru-RU" sz="1600" dirty="0" smtClean="0"/>
              <a:t>       </a:t>
            </a:r>
          </a:p>
          <a:p>
            <a:r>
              <a:rPr lang="ru-RU" sz="1600" dirty="0" smtClean="0"/>
              <a:t> </a:t>
            </a:r>
            <a:r>
              <a:rPr lang="ru-RU" sz="1600" dirty="0" err="1" smtClean="0"/>
              <a:t>Проскурова</a:t>
            </a:r>
            <a:r>
              <a:rPr lang="ru-RU" sz="1600" dirty="0" smtClean="0"/>
              <a:t> Т.Н.</a:t>
            </a: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
                                          </p:val>
                                        </p:tav>
                                        <p:tav tm="100000">
                                          <p:val>
                                            <p:strVal val="#ppt_w"/>
                                          </p:val>
                                        </p:tav>
                                      </p:tavLst>
                                    </p:anim>
                                    <p:anim calcmode="lin" valueType="num">
                                      <p:cBhvr>
                                        <p:cTn id="8" dur="500" fill="hold"/>
                                        <p:tgtEl>
                                          <p:spTgt spid="20482"/>
                                        </p:tgtEl>
                                        <p:attrNameLst>
                                          <p:attrName>ppt_h</p:attrName>
                                        </p:attrNameLst>
                                      </p:cBhvr>
                                      <p:tavLst>
                                        <p:tav tm="0">
                                          <p:val>
                                            <p:fltVal val="0"/>
                                          </p:val>
                                        </p:tav>
                                        <p:tav tm="100000">
                                          <p:val>
                                            <p:strVal val="#ppt_h"/>
                                          </p:val>
                                        </p:tav>
                                      </p:tavLst>
                                    </p:anim>
                                    <p:animEffect transition="in" filter="fade">
                                      <p:cBhvr>
                                        <p:cTn id="9"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lstStyle/>
          <a:p>
            <a:pPr algn="just">
              <a:buNone/>
            </a:pPr>
            <a:r>
              <a:rPr lang="ru-RU" sz="2000" dirty="0" smtClean="0"/>
              <a:t>		Гуси – птицы водоплавающие, ныряют редко и под водой долго не держатся. У них длинная шея и короткие красные или оранжевые ноги. Ходят в развалку. Три передних пальца соединены плавательной перепонкой. Клюв массивный, плотный. Питаются травой, листьями, плодами и семенами. Есть гуси домашние и есть дикие. Диких гусей 8 видов. Все они перелётные птицы. Живут парами. Для гнезда им достаточно найти ямку в земле, утеплить её мхом, травой или пухом, который гусыня выщипывает у себя из груди. На некоторых озёрах гуси выбирают для гнезда кочку. Родные места диких гусей – тундра, лесные и таёжные, горные и степные озёра. Три вида гусей внесены в красную книгу. По повадкам гусей в старину определяли погоду: гусь ныряет – к дождю, гусь стоит на одной ноге или прячет голову под крыло – к стуже.</a:t>
            </a:r>
            <a:endParaRPr lang="ru-RU" sz="2000" dirty="0"/>
          </a:p>
        </p:txBody>
      </p:sp>
      <p:pic>
        <p:nvPicPr>
          <p:cNvPr id="4" name="Picture 2" descr="C:\Documents and Settings\Admin\Рабочий стол\Презентации\Мудрая Черепаха.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285720" y="4857760"/>
            <a:ext cx="2286000" cy="183356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pPr eaLnBrk="1" hangingPunct="1"/>
            <a:endParaRPr lang="ru-RU" smtClean="0"/>
          </a:p>
        </p:txBody>
      </p:sp>
      <p:sp>
        <p:nvSpPr>
          <p:cNvPr id="12291" name="Прямоугольник 2"/>
          <p:cNvSpPr>
            <a:spLocks noChangeArrowheads="1"/>
          </p:cNvSpPr>
          <p:nvPr/>
        </p:nvSpPr>
        <p:spPr bwMode="auto">
          <a:xfrm>
            <a:off x="2286000" y="2136775"/>
            <a:ext cx="4572000" cy="368300"/>
          </a:xfrm>
          <a:prstGeom prst="rect">
            <a:avLst/>
          </a:prstGeom>
          <a:noFill/>
          <a:ln w="9525">
            <a:noFill/>
            <a:miter lim="800000"/>
            <a:headEnd/>
            <a:tailEnd/>
          </a:ln>
        </p:spPr>
        <p:txBody>
          <a:bodyPr>
            <a:spAutoFit/>
          </a:bodyPr>
          <a:lstStyle/>
          <a:p>
            <a:endParaRPr lang="ru-RU"/>
          </a:p>
        </p:txBody>
      </p:sp>
      <p:pic>
        <p:nvPicPr>
          <p:cNvPr id="28674" name="Picture 2" descr="C:\Documents and Settings\Admin\Рабочий стол\корова.jpg"/>
          <p:cNvPicPr>
            <a:picLocks noChangeAspect="1" noChangeArrowheads="1"/>
          </p:cNvPicPr>
          <p:nvPr/>
        </p:nvPicPr>
        <p:blipFill>
          <a:blip r:embed="rId2" cstate="print"/>
          <a:srcRect/>
          <a:stretch>
            <a:fillRect/>
          </a:stretch>
        </p:blipFill>
        <p:spPr bwMode="auto">
          <a:xfrm>
            <a:off x="228600" y="228600"/>
            <a:ext cx="8610600" cy="6324600"/>
          </a:xfrm>
          <a:prstGeom prst="rect">
            <a:avLst/>
          </a:prstGeom>
          <a:noFill/>
          <a:ln w="9525">
            <a:noFill/>
            <a:miter lim="800000"/>
            <a:headEnd/>
            <a:tailEnd/>
          </a:ln>
        </p:spPr>
      </p:pic>
      <p:sp>
        <p:nvSpPr>
          <p:cNvPr id="5" name="Прямоугольник 4"/>
          <p:cNvSpPr/>
          <p:nvPr/>
        </p:nvSpPr>
        <p:spPr>
          <a:xfrm>
            <a:off x="0" y="4357694"/>
            <a:ext cx="3714744" cy="2500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000" b="1" dirty="0">
                <a:solidFill>
                  <a:schemeClr val="accent6">
                    <a:lumMod val="50000"/>
                  </a:schemeClr>
                </a:solidFill>
                <a:effectLst>
                  <a:outerShdw blurRad="38100" dist="38100" dir="2700000" algn="tl">
                    <a:srgbClr val="000000">
                      <a:alpha val="43137"/>
                    </a:srgbClr>
                  </a:outerShdw>
                </a:effectLst>
              </a:rPr>
              <a:t>Где берётся молоко, </a:t>
            </a:r>
          </a:p>
          <a:p>
            <a:pPr>
              <a:defRPr/>
            </a:pPr>
            <a:r>
              <a:rPr lang="ru-RU" sz="2000" b="1" dirty="0">
                <a:solidFill>
                  <a:schemeClr val="accent6">
                    <a:lumMod val="50000"/>
                  </a:schemeClr>
                </a:solidFill>
                <a:effectLst>
                  <a:outerShdw blurRad="38100" dist="38100" dir="2700000" algn="tl">
                    <a:srgbClr val="000000">
                      <a:alpha val="43137"/>
                    </a:srgbClr>
                  </a:outerShdw>
                </a:effectLst>
              </a:rPr>
              <a:t> Угадаю я легко!</a:t>
            </a:r>
          </a:p>
          <a:p>
            <a:pPr>
              <a:defRPr/>
            </a:pPr>
            <a:r>
              <a:rPr lang="ru-RU" sz="2000" b="1" dirty="0">
                <a:solidFill>
                  <a:schemeClr val="accent6">
                    <a:lumMod val="50000"/>
                  </a:schemeClr>
                </a:solidFill>
                <a:effectLst>
                  <a:outerShdw blurRad="38100" dist="38100" dir="2700000" algn="tl">
                    <a:srgbClr val="000000">
                      <a:alpha val="43137"/>
                    </a:srgbClr>
                  </a:outerShdw>
                </a:effectLst>
              </a:rPr>
              <a:t> Да конечно — в магазине!</a:t>
            </a:r>
          </a:p>
          <a:p>
            <a:pPr>
              <a:defRPr/>
            </a:pPr>
            <a:r>
              <a:rPr lang="ru-RU" sz="2000" b="1" dirty="0">
                <a:solidFill>
                  <a:schemeClr val="accent6">
                    <a:lumMod val="50000"/>
                  </a:schemeClr>
                </a:solidFill>
                <a:effectLst>
                  <a:outerShdw blurRad="38100" dist="38100" dir="2700000" algn="tl">
                    <a:srgbClr val="000000">
                      <a:alpha val="43137"/>
                    </a:srgbClr>
                  </a:outerShdw>
                </a:effectLst>
              </a:rPr>
              <a:t> Все кладут его в корзины. </a:t>
            </a:r>
          </a:p>
          <a:p>
            <a:pPr>
              <a:defRPr/>
            </a:pPr>
            <a:r>
              <a:rPr lang="ru-RU" sz="2000" b="1" dirty="0">
                <a:solidFill>
                  <a:schemeClr val="accent6">
                    <a:lumMod val="50000"/>
                  </a:schemeClr>
                </a:solidFill>
                <a:effectLst>
                  <a:outerShdw blurRad="38100" dist="38100" dir="2700000" algn="tl">
                    <a:srgbClr val="000000">
                      <a:alpha val="43137"/>
                    </a:srgbClr>
                  </a:outerShdw>
                </a:effectLst>
              </a:rPr>
              <a:t> Варят кашу, пьют его. </a:t>
            </a:r>
          </a:p>
          <a:p>
            <a:pPr>
              <a:defRPr/>
            </a:pPr>
            <a:r>
              <a:rPr lang="ru-RU" sz="2000" b="1" dirty="0">
                <a:solidFill>
                  <a:schemeClr val="accent6">
                    <a:lumMod val="50000"/>
                  </a:schemeClr>
                </a:solidFill>
                <a:effectLst>
                  <a:outerShdw blurRad="38100" dist="38100" dir="2700000" algn="tl">
                    <a:srgbClr val="000000">
                      <a:alpha val="43137"/>
                    </a:srgbClr>
                  </a:outerShdw>
                </a:effectLst>
              </a:rPr>
              <a:t> — Ты не знаешь ничего!</a:t>
            </a:r>
          </a:p>
          <a:p>
            <a:pPr>
              <a:defRPr/>
            </a:pPr>
            <a:r>
              <a:rPr lang="ru-RU" sz="2000" b="1" dirty="0">
                <a:solidFill>
                  <a:schemeClr val="accent6">
                    <a:lumMod val="50000"/>
                  </a:schemeClr>
                </a:solidFill>
                <a:effectLst>
                  <a:outerShdw blurRad="38100" dist="38100" dir="2700000" algn="tl">
                    <a:srgbClr val="000000">
                      <a:alpha val="43137"/>
                    </a:srgbClr>
                  </a:outerShdw>
                </a:effectLst>
              </a:rPr>
              <a:t> Подскажу тебе я снова — </a:t>
            </a:r>
          </a:p>
          <a:p>
            <a:pPr>
              <a:defRPr/>
            </a:pPr>
            <a:r>
              <a:rPr lang="ru-RU" sz="2000" b="1" dirty="0">
                <a:solidFill>
                  <a:schemeClr val="accent6">
                    <a:lumMod val="50000"/>
                  </a:schemeClr>
                </a:solidFill>
                <a:effectLst>
                  <a:outerShdw blurRad="38100" dist="38100" dir="2700000" algn="tl">
                    <a:srgbClr val="000000">
                      <a:alpha val="43137"/>
                    </a:srgbClr>
                  </a:outerShdw>
                </a:effectLst>
              </a:rPr>
              <a:t> Молоко даёт…</a:t>
            </a:r>
          </a:p>
          <a:p>
            <a:pPr algn="ctr">
              <a:defRPr/>
            </a:pPr>
            <a:endParaRPr lang="ru-RU" dirty="0"/>
          </a:p>
        </p:txBody>
      </p:sp>
      <p:pic>
        <p:nvPicPr>
          <p:cNvPr id="6" name="Picture 1" descr="C:\Documents and Settings\Admin\Рабочий стол\Презентации\Муравей Вопросик.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7735887" y="4718050"/>
            <a:ext cx="1408113" cy="2139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28674"/>
                                        </p:tgtEl>
                                        <p:attrNameLst>
                                          <p:attrName>style.visibility</p:attrName>
                                        </p:attrNameLst>
                                      </p:cBhvr>
                                      <p:to>
                                        <p:strVal val="visible"/>
                                      </p:to>
                                    </p:set>
                                    <p:anim calcmode="lin" valueType="num">
                                      <p:cBhvr>
                                        <p:cTn id="11" dur="500" fill="hold"/>
                                        <p:tgtEl>
                                          <p:spTgt spid="28674"/>
                                        </p:tgtEl>
                                        <p:attrNameLst>
                                          <p:attrName>ppt_w</p:attrName>
                                        </p:attrNameLst>
                                      </p:cBhvr>
                                      <p:tavLst>
                                        <p:tav tm="0">
                                          <p:val>
                                            <p:fltVal val="0"/>
                                          </p:val>
                                        </p:tav>
                                        <p:tav tm="100000">
                                          <p:val>
                                            <p:strVal val="#ppt_w"/>
                                          </p:val>
                                        </p:tav>
                                      </p:tavLst>
                                    </p:anim>
                                    <p:anim calcmode="lin" valueType="num">
                                      <p:cBhvr>
                                        <p:cTn id="12" dur="500" fill="hold"/>
                                        <p:tgtEl>
                                          <p:spTgt spid="28674"/>
                                        </p:tgtEl>
                                        <p:attrNameLst>
                                          <p:attrName>ppt_h</p:attrName>
                                        </p:attrNameLst>
                                      </p:cBhvr>
                                      <p:tavLst>
                                        <p:tav tm="0">
                                          <p:val>
                                            <p:fltVal val="0"/>
                                          </p:val>
                                        </p:tav>
                                        <p:tav tm="100000">
                                          <p:val>
                                            <p:strVal val="#ppt_h"/>
                                          </p:val>
                                        </p:tav>
                                      </p:tavLst>
                                    </p:anim>
                                    <p:animEffect transition="in" filter="fade">
                                      <p:cBhvr>
                                        <p:cTn id="13"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358246" cy="6215106"/>
          </a:xfrm>
        </p:spPr>
        <p:txBody>
          <a:bodyPr/>
          <a:lstStyle/>
          <a:p>
            <a:pPr algn="just"/>
            <a:r>
              <a:rPr lang="ru-RU" sz="2400" dirty="0" smtClean="0"/>
              <a:t>	</a:t>
            </a:r>
            <a:r>
              <a:rPr lang="ru-RU" sz="2000" dirty="0" smtClean="0"/>
              <a:t>Одним из первых животных, которых стали приучат люди, были дикие туры. От туров и пошли домашние коровы. Древние кочевые племена разводили коров только ради мяса и шкур. Позже стали впрягать в плуг, перевозить на них грузы. О том, что коров можно доить и получать чудесную пищу – молоко, люди узнали около 2800 лет назад. Корова и сейчас оправдывает своё старинное название – кормилица. Она даёт молоко – это и масло, и сливки, и сметана, и простокваша, и творог.  Существует много пород коров. Часто они называются по имена тех мест, где выведена порода: костромская, ярославская, </a:t>
            </a:r>
            <a:r>
              <a:rPr lang="ru-RU" sz="2000" dirty="0" err="1" smtClean="0"/>
              <a:t>холмлгорская</a:t>
            </a:r>
            <a:r>
              <a:rPr lang="ru-RU" sz="2000" dirty="0" smtClean="0"/>
              <a:t>. Каждая порода даёт свои преимущества и недостатки. Одни коровы дают много молока, но оно не  такое жирное. Другие дают мало, но зато большей жирности. За ними нужно правильно ухаживать. Много сил, труда, умения должен тратит животновод, чтобы добиться высоких удоев.</a:t>
            </a:r>
            <a:endParaRPr lang="ru-RU" sz="2000" dirty="0"/>
          </a:p>
        </p:txBody>
      </p:sp>
      <p:pic>
        <p:nvPicPr>
          <p:cNvPr id="4" name="Picture 2" descr="C:\Documents and Settings\Admin\Рабочий стол\Презентации\Мудрая Черепаха.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285720" y="4857760"/>
            <a:ext cx="2286000" cy="183356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endParaRPr lang="ru-RU" smtClean="0"/>
          </a:p>
        </p:txBody>
      </p:sp>
      <p:sp>
        <p:nvSpPr>
          <p:cNvPr id="14339" name="Прямоугольник 2"/>
          <p:cNvSpPr>
            <a:spLocks noChangeArrowheads="1"/>
          </p:cNvSpPr>
          <p:nvPr/>
        </p:nvSpPr>
        <p:spPr bwMode="auto">
          <a:xfrm>
            <a:off x="2209800" y="2819400"/>
            <a:ext cx="4572000" cy="369888"/>
          </a:xfrm>
          <a:prstGeom prst="rect">
            <a:avLst/>
          </a:prstGeom>
          <a:noFill/>
          <a:ln w="9525">
            <a:noFill/>
            <a:miter lim="800000"/>
            <a:headEnd/>
            <a:tailEnd/>
          </a:ln>
        </p:spPr>
        <p:txBody>
          <a:bodyPr>
            <a:spAutoFit/>
          </a:bodyPr>
          <a:lstStyle/>
          <a:p>
            <a:endParaRPr lang="ru-RU"/>
          </a:p>
        </p:txBody>
      </p:sp>
      <p:pic>
        <p:nvPicPr>
          <p:cNvPr id="26626" name="Picture 2" descr="C:\Documents and Settings\Admin\Рабочий стол\воробей.jpeg"/>
          <p:cNvPicPr>
            <a:picLocks noChangeAspect="1" noChangeArrowheads="1"/>
          </p:cNvPicPr>
          <p:nvPr/>
        </p:nvPicPr>
        <p:blipFill>
          <a:blip r:embed="rId2" cstate="print"/>
          <a:srcRect/>
          <a:stretch>
            <a:fillRect/>
          </a:stretch>
        </p:blipFill>
        <p:spPr bwMode="auto">
          <a:xfrm>
            <a:off x="381000" y="228600"/>
            <a:ext cx="8305800" cy="6324600"/>
          </a:xfrm>
          <a:prstGeom prst="rect">
            <a:avLst/>
          </a:prstGeom>
          <a:noFill/>
          <a:ln w="9525">
            <a:noFill/>
            <a:miter lim="800000"/>
            <a:headEnd/>
            <a:tailEnd/>
          </a:ln>
        </p:spPr>
      </p:pic>
      <p:sp>
        <p:nvSpPr>
          <p:cNvPr id="5" name="Прямоугольник 4"/>
          <p:cNvSpPr/>
          <p:nvPr/>
        </p:nvSpPr>
        <p:spPr>
          <a:xfrm>
            <a:off x="381000" y="4648200"/>
            <a:ext cx="480060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400" b="1" dirty="0">
                <a:solidFill>
                  <a:schemeClr val="accent6">
                    <a:lumMod val="50000"/>
                  </a:schemeClr>
                </a:solidFill>
                <a:effectLst>
                  <a:outerShdw blurRad="38100" dist="38100" dir="2700000" algn="tl">
                    <a:srgbClr val="000000">
                      <a:alpha val="43137"/>
                    </a:srgbClr>
                  </a:outerShdw>
                </a:effectLst>
              </a:rPr>
              <a:t>— Серый, серый, ты куда?</a:t>
            </a:r>
          </a:p>
          <a:p>
            <a:pPr>
              <a:defRPr/>
            </a:pPr>
            <a:r>
              <a:rPr lang="ru-RU" sz="2400" b="1" dirty="0">
                <a:solidFill>
                  <a:schemeClr val="accent6">
                    <a:lumMod val="50000"/>
                  </a:schemeClr>
                </a:solidFill>
                <a:effectLst>
                  <a:outerShdw blurRad="38100" dist="38100" dir="2700000" algn="tl">
                    <a:srgbClr val="000000">
                      <a:alpha val="43137"/>
                    </a:srgbClr>
                  </a:outerShdw>
                </a:effectLst>
              </a:rPr>
              <a:t> Убегаешь от кота?</a:t>
            </a:r>
          </a:p>
          <a:p>
            <a:pPr>
              <a:defRPr/>
            </a:pPr>
            <a:r>
              <a:rPr lang="ru-RU" sz="2400" b="1" dirty="0">
                <a:solidFill>
                  <a:schemeClr val="accent6">
                    <a:lumMod val="50000"/>
                  </a:schemeClr>
                </a:solidFill>
                <a:effectLst>
                  <a:outerShdw blurRad="38100" dist="38100" dir="2700000" algn="tl">
                    <a:srgbClr val="000000">
                      <a:alpha val="43137"/>
                    </a:srgbClr>
                  </a:outerShdw>
                </a:effectLst>
              </a:rPr>
              <a:t>  — На берёзе веселей! - </a:t>
            </a:r>
          </a:p>
          <a:p>
            <a:pPr>
              <a:defRPr/>
            </a:pPr>
            <a:r>
              <a:rPr lang="ru-RU" sz="2400" b="1" dirty="0">
                <a:solidFill>
                  <a:schemeClr val="accent6">
                    <a:lumMod val="50000"/>
                  </a:schemeClr>
                </a:solidFill>
                <a:effectLst>
                  <a:outerShdw blurRad="38100" dist="38100" dir="2700000" algn="tl">
                    <a:srgbClr val="000000">
                      <a:alpha val="43137"/>
                    </a:srgbClr>
                  </a:outerShdw>
                </a:effectLst>
              </a:rPr>
              <a:t> Прочирикал…</a:t>
            </a:r>
          </a:p>
          <a:p>
            <a:pPr algn="ctr">
              <a:defRPr/>
            </a:pPr>
            <a:endParaRPr lang="ru-RU" dirty="0"/>
          </a:p>
        </p:txBody>
      </p:sp>
      <p:pic>
        <p:nvPicPr>
          <p:cNvPr id="6" name="Picture 1" descr="C:\Documents and Settings\Admin\Рабочий стол\Презентации\Муравей Вопросик.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4000496" y="4500570"/>
            <a:ext cx="1408113" cy="2139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26626"/>
                                        </p:tgtEl>
                                        <p:attrNameLst>
                                          <p:attrName>style.visibility</p:attrName>
                                        </p:attrNameLst>
                                      </p:cBhvr>
                                      <p:to>
                                        <p:strVal val="visible"/>
                                      </p:to>
                                    </p:set>
                                    <p:anim calcmode="lin" valueType="num">
                                      <p:cBhvr>
                                        <p:cTn id="11" dur="500" fill="hold"/>
                                        <p:tgtEl>
                                          <p:spTgt spid="26626"/>
                                        </p:tgtEl>
                                        <p:attrNameLst>
                                          <p:attrName>ppt_w</p:attrName>
                                        </p:attrNameLst>
                                      </p:cBhvr>
                                      <p:tavLst>
                                        <p:tav tm="0">
                                          <p:val>
                                            <p:fltVal val="0"/>
                                          </p:val>
                                        </p:tav>
                                        <p:tav tm="100000">
                                          <p:val>
                                            <p:strVal val="#ppt_w"/>
                                          </p:val>
                                        </p:tav>
                                      </p:tavLst>
                                    </p:anim>
                                    <p:anim calcmode="lin" valueType="num">
                                      <p:cBhvr>
                                        <p:cTn id="12" dur="500" fill="hold"/>
                                        <p:tgtEl>
                                          <p:spTgt spid="26626"/>
                                        </p:tgtEl>
                                        <p:attrNameLst>
                                          <p:attrName>ppt_h</p:attrName>
                                        </p:attrNameLst>
                                      </p:cBhvr>
                                      <p:tavLst>
                                        <p:tav tm="0">
                                          <p:val>
                                            <p:fltVal val="0"/>
                                          </p:val>
                                        </p:tav>
                                        <p:tav tm="100000">
                                          <p:val>
                                            <p:strVal val="#ppt_h"/>
                                          </p:val>
                                        </p:tav>
                                      </p:tavLst>
                                    </p:anim>
                                    <p:animEffect transition="in" filter="fade">
                                      <p:cBhvr>
                                        <p:cTn id="13"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58" y="428604"/>
            <a:ext cx="8429684" cy="6143668"/>
          </a:xfrm>
        </p:spPr>
        <p:txBody>
          <a:bodyPr/>
          <a:lstStyle/>
          <a:p>
            <a:pPr algn="l">
              <a:buFontTx/>
              <a:buChar char="-"/>
            </a:pPr>
            <a:r>
              <a:rPr lang="ru-RU" sz="2000" dirty="0" smtClean="0"/>
              <a:t>Где обедал,  воробей?</a:t>
            </a:r>
          </a:p>
          <a:p>
            <a:pPr algn="l">
              <a:buFontTx/>
              <a:buChar char="-"/>
            </a:pPr>
            <a:r>
              <a:rPr lang="ru-RU" sz="2000" dirty="0" smtClean="0"/>
              <a:t> В зоопарке у зверей…</a:t>
            </a:r>
          </a:p>
          <a:p>
            <a:pPr algn="l"/>
            <a:r>
              <a:rPr lang="ru-RU" sz="2000" dirty="0" smtClean="0"/>
              <a:t>Воробей – птица осторожная, славная и умная. Опасность распознают быстро. Поэтому в лапы кошек попадаются редко. Отличаются большой чистоплотностью. Любят купаться в лужах. Питаются вредными насекомыми, приносят тем самым  пользу сельскому хозяйству. Распространены воробьи широко. Живут на севере и на юге рядом с человеком. В  месте с ним они переселились в далёкую Австрию. Стоит людям построить новый город, воробьи тут как тут. У городских воробьёв есть ближайший родственник – воробей полевой, у него есть 4 пятна на белых щеках и белый ошейник. Он более робок  и чириканье у него не такое звонкое.</a:t>
            </a:r>
            <a:endParaRPr lang="ru-RU" sz="2000" dirty="0"/>
          </a:p>
        </p:txBody>
      </p:sp>
      <p:pic>
        <p:nvPicPr>
          <p:cNvPr id="4" name="Picture 2" descr="C:\Documents and Settings\Admin\Рабочий стол\Презентации\Мудрая Черепаха.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285720" y="4643446"/>
            <a:ext cx="2286000" cy="20478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pPr eaLnBrk="1" hangingPunct="1"/>
            <a:endParaRPr lang="ru-RU" smtClean="0"/>
          </a:p>
        </p:txBody>
      </p:sp>
      <p:pic>
        <p:nvPicPr>
          <p:cNvPr id="25602" name="Picture 2" descr="C:\Documents and Settings\Admin\Рабочий стол\сорока.jpg"/>
          <p:cNvPicPr>
            <a:picLocks noChangeAspect="1" noChangeArrowheads="1"/>
          </p:cNvPicPr>
          <p:nvPr/>
        </p:nvPicPr>
        <p:blipFill>
          <a:blip r:embed="rId2" cstate="print"/>
          <a:srcRect/>
          <a:stretch>
            <a:fillRect/>
          </a:stretch>
        </p:blipFill>
        <p:spPr bwMode="auto">
          <a:xfrm>
            <a:off x="457200" y="228600"/>
            <a:ext cx="8305800" cy="6248400"/>
          </a:xfrm>
          <a:prstGeom prst="rect">
            <a:avLst/>
          </a:prstGeom>
          <a:noFill/>
          <a:ln w="9525">
            <a:noFill/>
            <a:miter lim="800000"/>
            <a:headEnd/>
            <a:tailEnd/>
          </a:ln>
        </p:spPr>
      </p:pic>
      <p:sp>
        <p:nvSpPr>
          <p:cNvPr id="6" name="Прямоугольник 5"/>
          <p:cNvSpPr/>
          <p:nvPr/>
        </p:nvSpPr>
        <p:spPr>
          <a:xfrm>
            <a:off x="533400" y="4800600"/>
            <a:ext cx="41148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400" b="1" dirty="0">
                <a:solidFill>
                  <a:schemeClr val="accent6">
                    <a:lumMod val="50000"/>
                  </a:schemeClr>
                </a:solidFill>
                <a:effectLst>
                  <a:outerShdw blurRad="38100" dist="38100" dir="2700000" algn="tl">
                    <a:srgbClr val="000000">
                      <a:alpha val="43137"/>
                    </a:srgbClr>
                  </a:outerShdw>
                </a:effectLst>
              </a:rPr>
              <a:t>Стрекочет, как машинка!</a:t>
            </a:r>
          </a:p>
          <a:p>
            <a:pPr>
              <a:defRPr/>
            </a:pPr>
            <a:r>
              <a:rPr lang="ru-RU" sz="2400" b="1" dirty="0">
                <a:solidFill>
                  <a:schemeClr val="accent6">
                    <a:lumMod val="50000"/>
                  </a:schemeClr>
                </a:solidFill>
                <a:effectLst>
                  <a:outerShdw blurRad="38100" dist="38100" dir="2700000" algn="tl">
                    <a:srgbClr val="000000">
                      <a:alpha val="43137"/>
                    </a:srgbClr>
                  </a:outerShdw>
                </a:effectLst>
              </a:rPr>
              <a:t> Красива — как картинка!</a:t>
            </a:r>
          </a:p>
          <a:p>
            <a:pPr>
              <a:defRPr/>
            </a:pPr>
            <a:r>
              <a:rPr lang="ru-RU" sz="2400" b="1" dirty="0">
                <a:solidFill>
                  <a:schemeClr val="accent6">
                    <a:lumMod val="50000"/>
                  </a:schemeClr>
                </a:solidFill>
                <a:effectLst>
                  <a:outerShdw blurRad="38100" dist="38100" dir="2700000" algn="tl">
                    <a:srgbClr val="000000">
                      <a:alpha val="43137"/>
                    </a:srgbClr>
                  </a:outerShdw>
                </a:effectLst>
              </a:rPr>
              <a:t> Всё время ходит боком. </a:t>
            </a:r>
          </a:p>
          <a:p>
            <a:pPr>
              <a:defRPr/>
            </a:pPr>
            <a:r>
              <a:rPr lang="ru-RU" sz="2400" b="1" dirty="0">
                <a:solidFill>
                  <a:schemeClr val="accent6">
                    <a:lumMod val="50000"/>
                  </a:schemeClr>
                </a:solidFill>
                <a:effectLst>
                  <a:outerShdw blurRad="38100" dist="38100" dir="2700000" algn="tl">
                    <a:srgbClr val="000000">
                      <a:alpha val="43137"/>
                    </a:srgbClr>
                  </a:outerShdw>
                </a:effectLst>
              </a:rPr>
              <a:t> Зовут её …!</a:t>
            </a:r>
          </a:p>
          <a:p>
            <a:pPr algn="ctr">
              <a:defRPr/>
            </a:pPr>
            <a:endParaRPr lang="ru-RU" dirty="0"/>
          </a:p>
        </p:txBody>
      </p:sp>
      <p:pic>
        <p:nvPicPr>
          <p:cNvPr id="5" name="Picture 1" descr="C:\Documents and Settings\Admin\Рабочий стол\Презентации\Муравей Вопросик.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4143372" y="4429132"/>
            <a:ext cx="1408113" cy="2139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25602"/>
                                        </p:tgtEl>
                                        <p:attrNameLst>
                                          <p:attrName>style.visibility</p:attrName>
                                        </p:attrNameLst>
                                      </p:cBhvr>
                                      <p:to>
                                        <p:strVal val="visible"/>
                                      </p:to>
                                    </p:set>
                                    <p:anim calcmode="lin" valueType="num">
                                      <p:cBhvr>
                                        <p:cTn id="11" dur="500" fill="hold"/>
                                        <p:tgtEl>
                                          <p:spTgt spid="25602"/>
                                        </p:tgtEl>
                                        <p:attrNameLst>
                                          <p:attrName>ppt_w</p:attrName>
                                        </p:attrNameLst>
                                      </p:cBhvr>
                                      <p:tavLst>
                                        <p:tav tm="0">
                                          <p:val>
                                            <p:fltVal val="0"/>
                                          </p:val>
                                        </p:tav>
                                        <p:tav tm="100000">
                                          <p:val>
                                            <p:strVal val="#ppt_w"/>
                                          </p:val>
                                        </p:tav>
                                      </p:tavLst>
                                    </p:anim>
                                    <p:anim calcmode="lin" valueType="num">
                                      <p:cBhvr>
                                        <p:cTn id="12" dur="500" fill="hold"/>
                                        <p:tgtEl>
                                          <p:spTgt spid="25602"/>
                                        </p:tgtEl>
                                        <p:attrNameLst>
                                          <p:attrName>ppt_h</p:attrName>
                                        </p:attrNameLst>
                                      </p:cBhvr>
                                      <p:tavLst>
                                        <p:tav tm="0">
                                          <p:val>
                                            <p:fltVal val="0"/>
                                          </p:val>
                                        </p:tav>
                                        <p:tav tm="100000">
                                          <p:val>
                                            <p:strVal val="#ppt_h"/>
                                          </p:val>
                                        </p:tav>
                                      </p:tavLst>
                                    </p:anim>
                                    <p:animEffect transition="in" filter="fade">
                                      <p:cBhvr>
                                        <p:cTn id="13"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58" y="357166"/>
            <a:ext cx="8429684" cy="6143668"/>
          </a:xfrm>
        </p:spPr>
        <p:txBody>
          <a:bodyPr/>
          <a:lstStyle/>
          <a:p>
            <a:pPr algn="just"/>
            <a:r>
              <a:rPr lang="ru-RU" sz="2000" dirty="0" smtClean="0"/>
              <a:t>	Сорока – птица осторожная, но постоянно на виду. Только во время линьки она прячется в чаще леса. Горластая сорока запросто может выхватить еду из-под самого носа вороны. Очень любит блестящие предметы, уносит их и прячет в гнезде или ещё где-нибудь. Сороку за резкое стрекотание прозвали лесным </a:t>
            </a:r>
            <a:r>
              <a:rPr lang="ru-RU" sz="2000" dirty="0" err="1" smtClean="0"/>
              <a:t>оповещателем</a:t>
            </a:r>
            <a:r>
              <a:rPr lang="ru-RU" sz="2000" dirty="0" smtClean="0"/>
              <a:t>. Бегает сорока мелкими шажками переваливаясь, а иногда смешно подпрыгивая. Поселяется в светлых разреженных местах. Гнездо устраивает высоко на дереве. Снаружи это гнездо похоже на большой шар. Оно очень прочное. На дереве держится годами. Питаются птицы мышами, вредными насекомыми, червяками, поедают падаль, являясь санитарами леса.</a:t>
            </a:r>
            <a:endParaRPr lang="ru-RU" sz="2000" dirty="0"/>
          </a:p>
        </p:txBody>
      </p:sp>
      <p:pic>
        <p:nvPicPr>
          <p:cNvPr id="4" name="Picture 2" descr="C:\Documents and Settings\Admin\Рабочий стол\Презентации\Мудрая Черепаха.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285720" y="4643446"/>
            <a:ext cx="2286000" cy="204787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642941"/>
          </a:xfrm>
        </p:spPr>
        <p:txBody>
          <a:bodyPr/>
          <a:lstStyle/>
          <a:p>
            <a:r>
              <a:rPr lang="ru-RU" sz="2400" dirty="0" smtClean="0"/>
              <a:t>Литература.</a:t>
            </a:r>
            <a:endParaRPr lang="ru-RU" sz="2400" dirty="0"/>
          </a:p>
        </p:txBody>
      </p:sp>
      <p:sp>
        <p:nvSpPr>
          <p:cNvPr id="3" name="Подзаголовок 2"/>
          <p:cNvSpPr>
            <a:spLocks noGrp="1"/>
          </p:cNvSpPr>
          <p:nvPr>
            <p:ph type="subTitle" idx="1"/>
          </p:nvPr>
        </p:nvSpPr>
        <p:spPr>
          <a:xfrm>
            <a:off x="428596" y="1214422"/>
            <a:ext cx="8286808" cy="5214974"/>
          </a:xfrm>
        </p:spPr>
        <p:txBody>
          <a:bodyPr/>
          <a:lstStyle/>
          <a:p>
            <a:pPr algn="l"/>
            <a:r>
              <a:rPr lang="ru-RU" sz="2000" dirty="0" smtClean="0"/>
              <a:t>Дмитриев Ю.Д. Соседи по планете: Птицы. М.: Дет.лит., 1984.</a:t>
            </a:r>
          </a:p>
          <a:p>
            <a:pPr algn="l"/>
            <a:r>
              <a:rPr lang="ru-RU" sz="2000" dirty="0" smtClean="0"/>
              <a:t>Акимушкин И.И. В мире животных. М.: Малыш, 1982.</a:t>
            </a:r>
          </a:p>
          <a:p>
            <a:pPr algn="l"/>
            <a:r>
              <a:rPr lang="ru-RU" sz="2000" dirty="0" smtClean="0"/>
              <a:t>Соколов – Микитов И.С. Соседи по планете: Птицы. М.: Дет.лит., 1984.</a:t>
            </a:r>
          </a:p>
          <a:p>
            <a:pPr algn="l"/>
            <a:r>
              <a:rPr lang="ru-RU" sz="2000" dirty="0" smtClean="0"/>
              <a:t>Чаплина В.В. Случайные встречи: Рассказы. М.: Дет. лит. 1988.</a:t>
            </a:r>
          </a:p>
          <a:p>
            <a:pPr algn="l"/>
            <a:r>
              <a:rPr lang="ru-RU" sz="2000" smtClean="0"/>
              <a:t>Интернет ресурсы.</a:t>
            </a:r>
            <a:endParaRPr lang="ru-RU"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457200"/>
            <a:ext cx="8229600" cy="609600"/>
          </a:xfrm>
        </p:spPr>
        <p:txBody>
          <a:bodyPr/>
          <a:lstStyle/>
          <a:p>
            <a:pPr eaLnBrk="1" hangingPunct="1">
              <a:defRPr/>
            </a:pPr>
            <a:r>
              <a:rPr lang="ru-RU" sz="2400" b="1" dirty="0" smtClean="0">
                <a:solidFill>
                  <a:schemeClr val="accent6">
                    <a:lumMod val="50000"/>
                  </a:schemeClr>
                </a:solidFill>
                <a:effectLst>
                  <a:outerShdw blurRad="38100" dist="38100" dir="2700000" algn="tl">
                    <a:srgbClr val="000000">
                      <a:alpha val="43137"/>
                    </a:srgbClr>
                  </a:outerShdw>
                </a:effectLst>
              </a:rPr>
              <a:t/>
            </a:r>
            <a:br>
              <a:rPr lang="ru-RU" sz="2400" b="1" dirty="0" smtClean="0">
                <a:solidFill>
                  <a:schemeClr val="accent6">
                    <a:lumMod val="50000"/>
                  </a:schemeClr>
                </a:solidFill>
                <a:effectLst>
                  <a:outerShdw blurRad="38100" dist="38100" dir="2700000" algn="tl">
                    <a:srgbClr val="000000">
                      <a:alpha val="43137"/>
                    </a:srgbClr>
                  </a:outerShdw>
                </a:effectLst>
              </a:rPr>
            </a:br>
            <a:r>
              <a:rPr lang="ru-RU" sz="2400" b="1" dirty="0" smtClean="0">
                <a:solidFill>
                  <a:schemeClr val="accent6">
                    <a:lumMod val="50000"/>
                  </a:schemeClr>
                </a:solidFill>
                <a:effectLst>
                  <a:outerShdw blurRad="38100" dist="38100" dir="2700000" algn="tl">
                    <a:srgbClr val="000000">
                      <a:alpha val="43137"/>
                    </a:srgbClr>
                  </a:outerShdw>
                </a:effectLst>
              </a:rPr>
              <a:t>Докажите, что животные живые существа? </a:t>
            </a:r>
            <a:r>
              <a:rPr lang="ru-RU" b="1" dirty="0" smtClean="0">
                <a:solidFill>
                  <a:schemeClr val="accent6">
                    <a:lumMod val="50000"/>
                  </a:schemeClr>
                </a:solidFill>
                <a:effectLst>
                  <a:outerShdw blurRad="38100" dist="38100" dir="2700000" algn="tl">
                    <a:srgbClr val="000000">
                      <a:alpha val="43137"/>
                    </a:srgbClr>
                  </a:outerShdw>
                </a:effectLst>
              </a:rPr>
              <a:t/>
            </a:r>
            <a:br>
              <a:rPr lang="ru-RU" b="1" dirty="0" smtClean="0">
                <a:solidFill>
                  <a:schemeClr val="accent6">
                    <a:lumMod val="50000"/>
                  </a:schemeClr>
                </a:solidFill>
                <a:effectLst>
                  <a:outerShdw blurRad="38100" dist="38100" dir="2700000" algn="tl">
                    <a:srgbClr val="000000">
                      <a:alpha val="43137"/>
                    </a:srgbClr>
                  </a:outerShdw>
                </a:effectLst>
              </a:rPr>
            </a:br>
            <a:endParaRPr lang="ru-RU" b="1" dirty="0" smtClean="0">
              <a:solidFill>
                <a:schemeClr val="accent6">
                  <a:lumMod val="50000"/>
                </a:schemeClr>
              </a:solidFill>
              <a:effectLst>
                <a:outerShdw blurRad="38100" dist="38100" dir="2700000" algn="tl">
                  <a:srgbClr val="000000">
                    <a:alpha val="43137"/>
                  </a:srgbClr>
                </a:outerShdw>
              </a:effectLst>
            </a:endParaRPr>
          </a:p>
        </p:txBody>
      </p:sp>
      <p:sp>
        <p:nvSpPr>
          <p:cNvPr id="4099" name="Rectangle 3"/>
          <p:cNvSpPr>
            <a:spLocks noGrp="1" noChangeArrowheads="1"/>
          </p:cNvSpPr>
          <p:nvPr>
            <p:ph type="body" idx="1"/>
          </p:nvPr>
        </p:nvSpPr>
        <p:spPr/>
        <p:txBody>
          <a:bodyPr/>
          <a:lstStyle/>
          <a:p>
            <a:pPr eaLnBrk="1" hangingPunct="1"/>
            <a:endParaRPr lang="ru-RU" smtClean="0"/>
          </a:p>
          <a:p>
            <a:pPr eaLnBrk="1" hangingPunct="1"/>
            <a:endParaRPr lang="ru-RU" smtClean="0"/>
          </a:p>
        </p:txBody>
      </p:sp>
      <p:pic>
        <p:nvPicPr>
          <p:cNvPr id="4100" name="Picture 6" descr="Картинка 56 из 1320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14375" y="2357438"/>
            <a:ext cx="1036638" cy="1809750"/>
          </a:xfrm>
          <a:prstGeom prst="rect">
            <a:avLst/>
          </a:prstGeom>
          <a:noFill/>
          <a:ln w="9525">
            <a:noFill/>
            <a:miter lim="800000"/>
            <a:headEnd/>
            <a:tailEnd/>
          </a:ln>
        </p:spPr>
      </p:pic>
      <p:pic>
        <p:nvPicPr>
          <p:cNvPr id="4101" name="Picture 10" descr="Картинка 224 из 1320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4800600"/>
            <a:ext cx="2044700" cy="1476375"/>
          </a:xfrm>
          <a:prstGeom prst="rect">
            <a:avLst/>
          </a:prstGeom>
          <a:noFill/>
          <a:ln w="9525">
            <a:noFill/>
            <a:miter lim="800000"/>
            <a:headEnd/>
            <a:tailEnd/>
          </a:ln>
        </p:spPr>
      </p:pic>
      <p:pic>
        <p:nvPicPr>
          <p:cNvPr id="4102" name="Picture 14" descr="Картинка 144 из 3020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0200" y="3657600"/>
            <a:ext cx="2068513" cy="1974850"/>
          </a:xfrm>
          <a:prstGeom prst="rect">
            <a:avLst/>
          </a:prstGeom>
          <a:noFill/>
          <a:ln w="9525">
            <a:noFill/>
            <a:miter lim="800000"/>
            <a:headEnd/>
            <a:tailEnd/>
          </a:ln>
        </p:spPr>
      </p:pic>
      <p:pic>
        <p:nvPicPr>
          <p:cNvPr id="4103" name="Picture 4" descr="Картинка 56 из 1320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276600" y="4643438"/>
            <a:ext cx="2951163" cy="2214562"/>
          </a:xfrm>
          <a:prstGeom prst="rect">
            <a:avLst/>
          </a:prstGeom>
          <a:noFill/>
          <a:ln w="9525">
            <a:noFill/>
            <a:miter lim="800000"/>
            <a:headEnd/>
            <a:tailEnd/>
          </a:ln>
        </p:spPr>
      </p:pic>
      <p:pic>
        <p:nvPicPr>
          <p:cNvPr id="4104" name="Picture 8" descr="Картинка 182 из 3095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373813" y="4419600"/>
            <a:ext cx="2770187" cy="2000250"/>
          </a:xfrm>
          <a:prstGeom prst="rect">
            <a:avLst/>
          </a:prstGeom>
          <a:noFill/>
          <a:ln w="9525">
            <a:noFill/>
            <a:miter lim="800000"/>
            <a:headEnd/>
            <a:tailEnd/>
          </a:ln>
        </p:spPr>
      </p:pic>
      <p:sp>
        <p:nvSpPr>
          <p:cNvPr id="12" name="Rectangle 2"/>
          <p:cNvSpPr txBox="1">
            <a:spLocks noChangeArrowheads="1"/>
          </p:cNvSpPr>
          <p:nvPr/>
        </p:nvSpPr>
        <p:spPr bwMode="auto">
          <a:xfrm>
            <a:off x="609600" y="1066800"/>
            <a:ext cx="8229600" cy="1066800"/>
          </a:xfrm>
          <a:prstGeom prst="rect">
            <a:avLst/>
          </a:prstGeom>
          <a:noFill/>
          <a:ln w="9525">
            <a:noFill/>
            <a:miter lim="800000"/>
            <a:headEnd/>
            <a:tailEnd/>
          </a:ln>
          <a:effectLst/>
        </p:spPr>
        <p:txBody>
          <a:bodyPr anchor="ctr"/>
          <a:lstStyle/>
          <a:p>
            <a:pPr>
              <a:defRPr/>
            </a:pPr>
            <a:r>
              <a:rPr lang="ru-RU" sz="3200" kern="0" dirty="0">
                <a:solidFill>
                  <a:schemeClr val="tx2"/>
                </a:solidFill>
                <a:latin typeface="+mj-lt"/>
                <a:ea typeface="+mj-ea"/>
                <a:cs typeface="+mj-cs"/>
              </a:rPr>
              <a:t/>
            </a:r>
            <a:br>
              <a:rPr lang="ru-RU" sz="3200" kern="0" dirty="0">
                <a:solidFill>
                  <a:schemeClr val="tx2"/>
                </a:solidFill>
                <a:latin typeface="+mj-lt"/>
                <a:ea typeface="+mj-ea"/>
                <a:cs typeface="+mj-cs"/>
              </a:rPr>
            </a:br>
            <a:r>
              <a:rPr lang="ru-RU" sz="2400" kern="0" dirty="0">
                <a:solidFill>
                  <a:schemeClr val="tx2"/>
                </a:solidFill>
                <a:latin typeface="+mj-lt"/>
                <a:ea typeface="+mj-ea"/>
                <a:cs typeface="+mj-cs"/>
              </a:rPr>
              <a:t> </a:t>
            </a:r>
            <a:r>
              <a:rPr lang="ru-RU" sz="2400" b="1" kern="0" dirty="0">
                <a:solidFill>
                  <a:schemeClr val="accent6">
                    <a:lumMod val="50000"/>
                  </a:schemeClr>
                </a:solidFill>
                <a:effectLst>
                  <a:outerShdw blurRad="38100" dist="38100" dir="2700000" algn="tl">
                    <a:srgbClr val="000000">
                      <a:alpha val="43137"/>
                    </a:srgbClr>
                  </a:outerShdw>
                </a:effectLst>
                <a:latin typeface="+mj-lt"/>
                <a:ea typeface="+mj-ea"/>
                <a:cs typeface="+mj-cs"/>
              </a:rPr>
              <a:t>Они, двигаются, питаются,</a:t>
            </a:r>
          </a:p>
          <a:p>
            <a:pPr>
              <a:defRPr/>
            </a:pPr>
            <a:r>
              <a:rPr lang="ru-RU" sz="2400" b="1" kern="0" dirty="0">
                <a:solidFill>
                  <a:schemeClr val="accent6">
                    <a:lumMod val="50000"/>
                  </a:schemeClr>
                </a:solidFill>
                <a:effectLst>
                  <a:outerShdw blurRad="38100" dist="38100" dir="2700000" algn="tl">
                    <a:srgbClr val="000000">
                      <a:alpha val="43137"/>
                    </a:srgbClr>
                  </a:outerShdw>
                </a:effectLst>
                <a:latin typeface="+mj-lt"/>
                <a:ea typeface="+mj-ea"/>
                <a:cs typeface="+mj-cs"/>
              </a:rPr>
              <a:t> растут, размножаются, умирают. </a:t>
            </a:r>
            <a:r>
              <a:rPr lang="ru-RU" sz="4400" b="1" kern="0" dirty="0">
                <a:solidFill>
                  <a:schemeClr val="bg1"/>
                </a:solidFill>
                <a:effectLst>
                  <a:outerShdw blurRad="38100" dist="38100" dir="2700000" algn="tl">
                    <a:srgbClr val="000000">
                      <a:alpha val="43137"/>
                    </a:srgbClr>
                  </a:outerShdw>
                </a:effectLst>
                <a:latin typeface="+mj-lt"/>
                <a:ea typeface="+mj-ea"/>
                <a:cs typeface="+mj-cs"/>
              </a:rPr>
              <a:t/>
            </a:r>
            <a:br>
              <a:rPr lang="ru-RU" sz="4400" b="1" kern="0" dirty="0">
                <a:solidFill>
                  <a:schemeClr val="bg1"/>
                </a:solidFill>
                <a:effectLst>
                  <a:outerShdw blurRad="38100" dist="38100" dir="2700000" algn="tl">
                    <a:srgbClr val="000000">
                      <a:alpha val="43137"/>
                    </a:srgbClr>
                  </a:outerShdw>
                </a:effectLst>
                <a:latin typeface="+mj-lt"/>
                <a:ea typeface="+mj-ea"/>
                <a:cs typeface="+mj-cs"/>
              </a:rPr>
            </a:br>
            <a:endParaRPr lang="ru-RU" sz="4400" kern="0" dirty="0">
              <a:solidFill>
                <a:schemeClr val="tx2"/>
              </a:solidFill>
              <a:latin typeface="+mj-lt"/>
              <a:ea typeface="+mj-ea"/>
              <a:cs typeface="+mj-cs"/>
            </a:endParaRPr>
          </a:p>
        </p:txBody>
      </p:sp>
      <p:pic>
        <p:nvPicPr>
          <p:cNvPr id="4106" name="Picture 11" descr="Картинка 91 из 1989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133600" y="2438400"/>
            <a:ext cx="1600200" cy="1371600"/>
          </a:xfrm>
          <a:prstGeom prst="rect">
            <a:avLst/>
          </a:prstGeom>
          <a:noFill/>
          <a:ln w="9525">
            <a:noFill/>
            <a:miter lim="800000"/>
            <a:headEnd/>
            <a:tailEnd/>
          </a:ln>
        </p:spPr>
      </p:pic>
      <p:pic>
        <p:nvPicPr>
          <p:cNvPr id="4107" name="Picture 3" descr="Картинка 226 из 62859"/>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400800" y="2590800"/>
            <a:ext cx="2238375" cy="1295400"/>
          </a:xfrm>
          <a:prstGeom prst="rect">
            <a:avLst/>
          </a:prstGeom>
          <a:noFill/>
          <a:ln w="9525">
            <a:noFill/>
            <a:miter lim="800000"/>
            <a:headEnd/>
            <a:tailEnd/>
          </a:ln>
        </p:spPr>
      </p:pic>
      <p:pic>
        <p:nvPicPr>
          <p:cNvPr id="4108" name="Picture 5" descr="Картинка 369 из 41915"/>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886200" y="2286000"/>
            <a:ext cx="2071688" cy="1497013"/>
          </a:xfrm>
          <a:prstGeom prst="rect">
            <a:avLst/>
          </a:prstGeom>
          <a:noFill/>
          <a:ln w="9525">
            <a:noFill/>
            <a:miter lim="800000"/>
            <a:headEnd/>
            <a:tailEnd/>
          </a:ln>
        </p:spPr>
      </p:pic>
      <p:pic>
        <p:nvPicPr>
          <p:cNvPr id="4109" name="Picture 13" descr="Картинка 65 из 46502"/>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5867400" y="457200"/>
            <a:ext cx="2152650" cy="1952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6" presetClass="emph" presetSubtype="0" fill="hold" grpId="1" nodeType="clickEffect">
                                  <p:stCondLst>
                                    <p:cond delay="0"/>
                                  </p:stCondLst>
                                  <p:iterate type="lt">
                                    <p:tmPct val="10000"/>
                                  </p:iterate>
                                  <p:childTnLst>
                                    <p:animScale>
                                      <p:cBhvr>
                                        <p:cTn id="10" dur="250" autoRev="1" fill="hold">
                                          <p:stCondLst>
                                            <p:cond delay="0"/>
                                          </p:stCondLst>
                                        </p:cTn>
                                        <p:tgtEl>
                                          <p:spTgt spid="12"/>
                                        </p:tgtEl>
                                      </p:cBhvr>
                                      <p:to x="80000" y="100000"/>
                                    </p:animScale>
                                    <p:anim by="(#ppt_w*0.10)" calcmode="lin" valueType="num">
                                      <p:cBhvr>
                                        <p:cTn id="11" dur="250" autoRev="1" fill="hold">
                                          <p:stCondLst>
                                            <p:cond delay="0"/>
                                          </p:stCondLst>
                                        </p:cTn>
                                        <p:tgtEl>
                                          <p:spTgt spid="12"/>
                                        </p:tgtEl>
                                        <p:attrNameLst>
                                          <p:attrName>ppt_x</p:attrName>
                                        </p:attrNameLst>
                                      </p:cBhvr>
                                    </p:anim>
                                    <p:anim by="(-#ppt_w*0.10)" calcmode="lin" valueType="num">
                                      <p:cBhvr>
                                        <p:cTn id="12" dur="250" autoRev="1" fill="hold">
                                          <p:stCondLst>
                                            <p:cond delay="0"/>
                                          </p:stCondLst>
                                        </p:cTn>
                                        <p:tgtEl>
                                          <p:spTgt spid="12"/>
                                        </p:tgtEl>
                                        <p:attrNameLst>
                                          <p:attrName>ppt_y</p:attrName>
                                        </p:attrNameLst>
                                      </p:cBhvr>
                                    </p:anim>
                                    <p:animRot by="-480000">
                                      <p:cBhvr>
                                        <p:cTn id="13" dur="2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p:txBody>
          <a:bodyPr/>
          <a:lstStyle/>
          <a:p>
            <a:pPr eaLnBrk="1" hangingPunct="1"/>
            <a:endParaRPr lang="ru-RU" smtClean="0"/>
          </a:p>
        </p:txBody>
      </p:sp>
      <p:pic>
        <p:nvPicPr>
          <p:cNvPr id="3" name="Picture 6" descr="Картинка 254 из 57887"/>
          <p:cNvPicPr>
            <a:picLocks noChangeAspect="1" noChangeArrowheads="1"/>
          </p:cNvPicPr>
          <p:nvPr/>
        </p:nvPicPr>
        <p:blipFill>
          <a:blip r:embed="rId2" cstate="print"/>
          <a:srcRect/>
          <a:stretch>
            <a:fillRect/>
          </a:stretch>
        </p:blipFill>
        <p:spPr bwMode="auto">
          <a:xfrm>
            <a:off x="228600" y="304800"/>
            <a:ext cx="8534400" cy="6248400"/>
          </a:xfrm>
          <a:prstGeom prst="rect">
            <a:avLst/>
          </a:prstGeom>
          <a:noFill/>
          <a:ln w="9525">
            <a:noFill/>
            <a:miter lim="800000"/>
            <a:headEnd/>
            <a:tailEnd/>
          </a:ln>
        </p:spPr>
      </p:pic>
      <p:sp>
        <p:nvSpPr>
          <p:cNvPr id="5" name="Прямоугольник 4"/>
          <p:cNvSpPr/>
          <p:nvPr/>
        </p:nvSpPr>
        <p:spPr>
          <a:xfrm>
            <a:off x="152400" y="4953000"/>
            <a:ext cx="41910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solidFill>
                  <a:schemeClr val="accent2">
                    <a:lumMod val="50000"/>
                  </a:schemeClr>
                </a:solidFill>
                <a:effectLst>
                  <a:outerShdw blurRad="38100" dist="38100" dir="2700000" algn="tl">
                    <a:srgbClr val="000000">
                      <a:alpha val="43137"/>
                    </a:srgbClr>
                  </a:outerShdw>
                </a:effectLst>
                <a:latin typeface="+mj-lt"/>
              </a:rPr>
              <a:t>Полосатая спинка,                </a:t>
            </a:r>
          </a:p>
          <a:p>
            <a:pPr algn="ctr">
              <a:defRPr/>
            </a:pPr>
            <a:r>
              <a:rPr lang="ru-RU" sz="3200" b="1" dirty="0">
                <a:solidFill>
                  <a:schemeClr val="accent2">
                    <a:lumMod val="50000"/>
                  </a:schemeClr>
                </a:solidFill>
                <a:effectLst>
                  <a:outerShdw blurRad="38100" dist="38100" dir="2700000" algn="tl">
                    <a:srgbClr val="000000">
                      <a:alpha val="43137"/>
                    </a:srgbClr>
                  </a:outerShdw>
                </a:effectLst>
                <a:latin typeface="+mj-lt"/>
              </a:rPr>
              <a:t> А на спинке – щетинка.</a:t>
            </a:r>
          </a:p>
          <a:p>
            <a:pPr algn="ctr">
              <a:defRPr/>
            </a:pPr>
            <a:endParaRPr lang="ru-RU" dirty="0"/>
          </a:p>
        </p:txBody>
      </p:sp>
      <p:pic>
        <p:nvPicPr>
          <p:cNvPr id="6" name="Picture 1" descr="C:\Documents and Settings\Admin\Рабочий стол\Презентации\Муравей Вопросик.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285720" y="2643182"/>
            <a:ext cx="1408113" cy="2139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3"/>
          <p:cNvSpPr>
            <a:spLocks noGrp="1"/>
          </p:cNvSpPr>
          <p:nvPr>
            <p:ph type="title"/>
          </p:nvPr>
        </p:nvSpPr>
        <p:spPr>
          <a:xfrm>
            <a:off x="457200" y="665163"/>
            <a:ext cx="8229600" cy="5678487"/>
          </a:xfrm>
        </p:spPr>
        <p:txBody>
          <a:bodyPr>
            <a:spAutoFit/>
          </a:bodyPr>
          <a:lstStyle/>
          <a:p>
            <a:r>
              <a:rPr lang="ru-RU" sz="1600" dirty="0" smtClean="0"/>
              <a:t>	Кабан – дикое животное., млекопитающее., является предком домашней свиньи. Питаются орехами, желудями, корнями папоротника, молодыми веточками, лягушками, червяками, гусеницами, рыбами, мелкими грызунами. Когда питание хорошее, то у кабанов образуется подкожный жир в несколько сантиметров толщиной. Это помогает им пережить холодную зиму. Зимой они своими крепкими носами разрывают мерзлую землю, чтобы отыскать себе пищу. Но когда снега очень много, пробираются на поля и огороды. Поедают сено из стогов, оставленное после сенокоса. Этим самым нанося вред человеку. </a:t>
            </a:r>
            <a:br>
              <a:rPr lang="ru-RU" sz="1600" dirty="0" smtClean="0"/>
            </a:br>
            <a:r>
              <a:rPr lang="ru-RU" sz="1600" dirty="0" smtClean="0"/>
              <a:t>      Весной у кабаних появляются не менее 4-х </a:t>
            </a:r>
            <a:r>
              <a:rPr lang="ru-RU" sz="1600" dirty="0" err="1" smtClean="0"/>
              <a:t>полосатеньких</a:t>
            </a:r>
            <a:r>
              <a:rPr lang="ru-RU" sz="1600" dirty="0" smtClean="0"/>
              <a:t> детенышей. Для них делается теплое логово, закрытое со всех сторон. Мать их кормит молоком. Кабаны очень любят свое потомство и очень бережно охраняют самок с малышами от своих врагов — волков. Встретив волков, они становятся кругом, в круг ставят маленьких поросят, а сами бесстрашно наступают на волков. </a:t>
            </a:r>
            <a:br>
              <a:rPr lang="ru-RU" sz="1600" dirty="0" smtClean="0"/>
            </a:br>
            <a:r>
              <a:rPr lang="ru-RU" sz="1600" dirty="0" smtClean="0"/>
              <a:t>     У кабанов основные враги — волк и человек, а на Дальнем Востоке — еще и тигры. </a:t>
            </a:r>
            <a:br>
              <a:rPr lang="ru-RU" sz="1600" dirty="0" smtClean="0"/>
            </a:br>
            <a:r>
              <a:rPr lang="ru-RU" sz="1600" dirty="0" smtClean="0"/>
              <a:t>     Кабаны из-за мяса, шкуры, щетины являются промысловым объектом, но охота на кабана очень опасна, так как он быстро бегает, легко пробирается через густой лес, неплохо плавает. А если его ранят, он становится очень агрессивным и не останавливается ни перед чем. Дикие свиньи отличаются высокими умственными способностями. Они хорошо поддаются дрессировке и выступают в цирке.  </a:t>
            </a:r>
            <a:br>
              <a:rPr lang="ru-RU" sz="1600" dirty="0" smtClean="0"/>
            </a:br>
            <a:r>
              <a:rPr lang="ru-RU" sz="1600" dirty="0" smtClean="0"/>
              <a:t>      Вот какое внешне неприглядное, а такое интересное животное обитает в наших лесах!</a:t>
            </a:r>
            <a:br>
              <a:rPr lang="ru-RU" sz="1600" dirty="0" smtClean="0"/>
            </a:br>
            <a:r>
              <a:rPr lang="ru-RU" sz="1100" dirty="0" smtClean="0"/>
              <a:t> </a:t>
            </a:r>
          </a:p>
        </p:txBody>
      </p:sp>
      <p:pic>
        <p:nvPicPr>
          <p:cNvPr id="3" name="Picture 2" descr="C:\Documents and Settings\Admin\Рабочий стол\Презентации\Мудрая Черепаха.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1285852" y="6024571"/>
            <a:ext cx="1285868" cy="83342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pPr eaLnBrk="1" hangingPunct="1"/>
            <a:endParaRPr lang="ru-RU" smtClean="0"/>
          </a:p>
        </p:txBody>
      </p:sp>
      <p:pic>
        <p:nvPicPr>
          <p:cNvPr id="22530" name="Picture 2" descr="C:\Documents and Settings\Admin\Рабочий стол\76178303_43bd93.jpg"/>
          <p:cNvPicPr>
            <a:picLocks noChangeAspect="1" noChangeArrowheads="1"/>
          </p:cNvPicPr>
          <p:nvPr/>
        </p:nvPicPr>
        <p:blipFill>
          <a:blip r:embed="rId2" cstate="print"/>
          <a:srcRect/>
          <a:stretch>
            <a:fillRect/>
          </a:stretch>
        </p:blipFill>
        <p:spPr bwMode="auto">
          <a:xfrm>
            <a:off x="304800" y="228600"/>
            <a:ext cx="8458200" cy="6400800"/>
          </a:xfrm>
          <a:prstGeom prst="rect">
            <a:avLst/>
          </a:prstGeom>
          <a:noFill/>
          <a:ln w="9525">
            <a:noFill/>
            <a:miter lim="800000"/>
            <a:headEnd/>
            <a:tailEnd/>
          </a:ln>
        </p:spPr>
      </p:pic>
      <p:sp>
        <p:nvSpPr>
          <p:cNvPr id="6" name="Прямоугольник 5"/>
          <p:cNvSpPr/>
          <p:nvPr/>
        </p:nvSpPr>
        <p:spPr>
          <a:xfrm>
            <a:off x="609600" y="4953000"/>
            <a:ext cx="5257800"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3200" b="1" dirty="0">
                <a:solidFill>
                  <a:schemeClr val="accent6">
                    <a:lumMod val="50000"/>
                  </a:schemeClr>
                </a:solidFill>
                <a:effectLst>
                  <a:outerShdw blurRad="38100" dist="38100" dir="2700000" algn="tl">
                    <a:srgbClr val="000000">
                      <a:alpha val="43137"/>
                    </a:srgbClr>
                  </a:outerShdw>
                </a:effectLst>
              </a:rPr>
              <a:t>Серовато, </a:t>
            </a:r>
            <a:r>
              <a:rPr lang="ru-RU" sz="3200" b="1" dirty="0" err="1">
                <a:solidFill>
                  <a:schemeClr val="accent6">
                    <a:lumMod val="50000"/>
                  </a:schemeClr>
                </a:solidFill>
                <a:effectLst>
                  <a:outerShdw blurRad="38100" dist="38100" dir="2700000" algn="tl">
                    <a:srgbClr val="000000">
                      <a:alpha val="43137"/>
                    </a:srgbClr>
                  </a:outerShdw>
                </a:effectLst>
              </a:rPr>
              <a:t>зубовато</a:t>
            </a:r>
            <a:r>
              <a:rPr lang="ru-RU" sz="3200" b="1" dirty="0">
                <a:solidFill>
                  <a:schemeClr val="accent6">
                    <a:lumMod val="50000"/>
                  </a:schemeClr>
                </a:solidFill>
                <a:effectLst>
                  <a:outerShdw blurRad="38100" dist="38100" dir="2700000" algn="tl">
                    <a:srgbClr val="000000">
                      <a:alpha val="43137"/>
                    </a:srgbClr>
                  </a:outerShdw>
                </a:effectLst>
              </a:rPr>
              <a:t>. </a:t>
            </a:r>
          </a:p>
          <a:p>
            <a:pPr>
              <a:defRPr/>
            </a:pPr>
            <a:r>
              <a:rPr lang="ru-RU" sz="3200" b="1" dirty="0">
                <a:solidFill>
                  <a:schemeClr val="accent6">
                    <a:lumMod val="50000"/>
                  </a:schemeClr>
                </a:solidFill>
                <a:effectLst>
                  <a:outerShdw blurRad="38100" dist="38100" dir="2700000" algn="tl">
                    <a:srgbClr val="000000">
                      <a:alpha val="43137"/>
                    </a:srgbClr>
                  </a:outerShdw>
                </a:effectLst>
              </a:rPr>
              <a:t> По полю рыщет, </a:t>
            </a:r>
          </a:p>
          <a:p>
            <a:pPr>
              <a:defRPr/>
            </a:pPr>
            <a:r>
              <a:rPr lang="ru-RU" sz="3200" b="1" dirty="0">
                <a:solidFill>
                  <a:schemeClr val="accent6">
                    <a:lumMod val="50000"/>
                  </a:schemeClr>
                </a:solidFill>
                <a:effectLst>
                  <a:outerShdw blurRad="38100" dist="38100" dir="2700000" algn="tl">
                    <a:srgbClr val="000000">
                      <a:alpha val="43137"/>
                    </a:srgbClr>
                  </a:outerShdw>
                </a:effectLst>
              </a:rPr>
              <a:t> Телят, ягнят ищет. </a:t>
            </a:r>
          </a:p>
        </p:txBody>
      </p:sp>
      <p:pic>
        <p:nvPicPr>
          <p:cNvPr id="5" name="Picture 1" descr="C:\Documents and Settings\Admin\Рабочий стол\Презентации\Муравей Вопросик.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4643438" y="4357694"/>
            <a:ext cx="1408113" cy="2139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22530"/>
                                        </p:tgtEl>
                                        <p:attrNameLst>
                                          <p:attrName>style.visibility</p:attrName>
                                        </p:attrNameLst>
                                      </p:cBhvr>
                                      <p:to>
                                        <p:strVal val="visible"/>
                                      </p:to>
                                    </p:set>
                                    <p:anim calcmode="lin" valueType="num">
                                      <p:cBhvr>
                                        <p:cTn id="11" dur="500" fill="hold"/>
                                        <p:tgtEl>
                                          <p:spTgt spid="22530"/>
                                        </p:tgtEl>
                                        <p:attrNameLst>
                                          <p:attrName>ppt_w</p:attrName>
                                        </p:attrNameLst>
                                      </p:cBhvr>
                                      <p:tavLst>
                                        <p:tav tm="0">
                                          <p:val>
                                            <p:fltVal val="0"/>
                                          </p:val>
                                        </p:tav>
                                        <p:tav tm="100000">
                                          <p:val>
                                            <p:strVal val="#ppt_w"/>
                                          </p:val>
                                        </p:tav>
                                      </p:tavLst>
                                    </p:anim>
                                    <p:anim calcmode="lin" valueType="num">
                                      <p:cBhvr>
                                        <p:cTn id="12" dur="500" fill="hold"/>
                                        <p:tgtEl>
                                          <p:spTgt spid="22530"/>
                                        </p:tgtEl>
                                        <p:attrNameLst>
                                          <p:attrName>ppt_h</p:attrName>
                                        </p:attrNameLst>
                                      </p:cBhvr>
                                      <p:tavLst>
                                        <p:tav tm="0">
                                          <p:val>
                                            <p:fltVal val="0"/>
                                          </p:val>
                                        </p:tav>
                                        <p:tav tm="100000">
                                          <p:val>
                                            <p:strVal val="#ppt_h"/>
                                          </p:val>
                                        </p:tav>
                                      </p:tavLst>
                                    </p:anim>
                                    <p:animEffect transition="in" filter="fade">
                                      <p:cBhvr>
                                        <p:cTn id="13" dur="5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457200" y="274638"/>
            <a:ext cx="8229600" cy="4654560"/>
          </a:xfrm>
        </p:spPr>
        <p:txBody>
          <a:bodyPr/>
          <a:lstStyle/>
          <a:p>
            <a:pPr algn="just"/>
            <a:r>
              <a:rPr lang="ru-RU" sz="2000" dirty="0" smtClean="0"/>
              <a:t>			Вредный или полезный зверь волк?</a:t>
            </a:r>
            <a:br>
              <a:rPr lang="ru-RU" sz="2000" dirty="0" smtClean="0"/>
            </a:br>
            <a:r>
              <a:rPr lang="ru-RU" sz="2000" dirty="0" smtClean="0"/>
              <a:t>	Волк, который нападает на овец, домашних оленей приносит людям вред. Но волк в лесу, в тундре чаще всего охотится за слабыми, больными животными. Уничтожая больных животных, волк  приносит пользу лесу и его обитателям. Волк – санитар леса. Где волков разводится много и от них страдают стада овец, домашних оленей, за волками начинают охотиться. А там, где волков не очень много, где они все время проводят в глухом лесу, к ним надо относиться бережно. Волк очень хитрый и умный зверь. Он быстро догадается, что за ним охотятся и покидает опасное место. Он скрытен и осторожен. Даже самые опытные следопыты не могут отыскать логово волка, где подрастают волчата. Волк может не есть 5 – 7 суток. От этого он становится более дерзким. Нередко селится неподалёку от человеческого жилья.</a:t>
            </a:r>
          </a:p>
        </p:txBody>
      </p:sp>
      <p:pic>
        <p:nvPicPr>
          <p:cNvPr id="3" name="Picture 2" descr="C:\Documents and Settings\Admin\Рабочий стол\Презентации\Мудрая Черепаха.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285720" y="5072074"/>
            <a:ext cx="2286000" cy="161924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pPr eaLnBrk="1" hangingPunct="1"/>
            <a:endParaRPr lang="ru-RU" smtClean="0"/>
          </a:p>
        </p:txBody>
      </p:sp>
      <p:pic>
        <p:nvPicPr>
          <p:cNvPr id="23554" name="Picture 2" descr="C:\Documents and Settings\Admin\Рабочий стол\195063.jpg"/>
          <p:cNvPicPr>
            <a:picLocks noChangeAspect="1" noChangeArrowheads="1"/>
          </p:cNvPicPr>
          <p:nvPr/>
        </p:nvPicPr>
        <p:blipFill>
          <a:blip r:embed="rId2" cstate="print"/>
          <a:srcRect/>
          <a:stretch>
            <a:fillRect/>
          </a:stretch>
        </p:blipFill>
        <p:spPr bwMode="auto">
          <a:xfrm>
            <a:off x="533400" y="304800"/>
            <a:ext cx="8229600" cy="6019800"/>
          </a:xfrm>
          <a:prstGeom prst="rect">
            <a:avLst/>
          </a:prstGeom>
          <a:noFill/>
          <a:ln w="9525">
            <a:noFill/>
            <a:miter lim="800000"/>
            <a:headEnd/>
            <a:tailEnd/>
          </a:ln>
        </p:spPr>
      </p:pic>
      <p:sp>
        <p:nvSpPr>
          <p:cNvPr id="7" name="Прямоугольник 6"/>
          <p:cNvSpPr/>
          <p:nvPr/>
        </p:nvSpPr>
        <p:spPr>
          <a:xfrm>
            <a:off x="304800" y="5029200"/>
            <a:ext cx="4724400" cy="182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sz="2800" b="1" dirty="0">
              <a:solidFill>
                <a:schemeClr val="accent6">
                  <a:lumMod val="50000"/>
                </a:schemeClr>
              </a:solidFill>
              <a:effectLst>
                <a:outerShdw blurRad="38100" dist="38100" dir="2700000" algn="tl">
                  <a:srgbClr val="000000">
                    <a:alpha val="43137"/>
                  </a:srgbClr>
                </a:outerShdw>
              </a:effectLst>
            </a:endParaRPr>
          </a:p>
          <a:p>
            <a:pPr>
              <a:defRPr/>
            </a:pPr>
            <a:r>
              <a:rPr lang="ru-RU" sz="2800" b="1" dirty="0">
                <a:solidFill>
                  <a:schemeClr val="accent6">
                    <a:lumMod val="50000"/>
                  </a:schemeClr>
                </a:solidFill>
                <a:effectLst>
                  <a:outerShdw blurRad="38100" dist="38100" dir="2700000" algn="tl">
                    <a:srgbClr val="000000">
                      <a:alpha val="43137"/>
                    </a:srgbClr>
                  </a:outerShdw>
                </a:effectLst>
              </a:rPr>
              <a:t>С бородой, а не старик, с рогами, а не бык, </a:t>
            </a:r>
          </a:p>
          <a:p>
            <a:pPr>
              <a:defRPr/>
            </a:pPr>
            <a:r>
              <a:rPr lang="ru-RU" sz="2800" b="1" dirty="0">
                <a:solidFill>
                  <a:schemeClr val="accent6">
                    <a:lumMod val="50000"/>
                  </a:schemeClr>
                </a:solidFill>
                <a:effectLst>
                  <a:outerShdw blurRad="38100" dist="38100" dir="2700000" algn="tl">
                    <a:srgbClr val="000000">
                      <a:alpha val="43137"/>
                    </a:srgbClr>
                  </a:outerShdw>
                </a:effectLst>
              </a:rPr>
              <a:t> Лыко дерет, а лапти не плетет. </a:t>
            </a:r>
          </a:p>
          <a:p>
            <a:pPr algn="ctr">
              <a:defRPr/>
            </a:pPr>
            <a:endParaRPr lang="ru-RU" dirty="0"/>
          </a:p>
        </p:txBody>
      </p:sp>
      <p:pic>
        <p:nvPicPr>
          <p:cNvPr id="5" name="Picture 1" descr="C:\Documents and Settings\Admin\Рабочий стол\Презентации\Муравей Вопросик.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285720" y="2928934"/>
            <a:ext cx="1408113" cy="2139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23554"/>
                                        </p:tgtEl>
                                        <p:attrNameLst>
                                          <p:attrName>style.visibility</p:attrName>
                                        </p:attrNameLst>
                                      </p:cBhvr>
                                      <p:to>
                                        <p:strVal val="visible"/>
                                      </p:to>
                                    </p:set>
                                    <p:anim calcmode="lin" valueType="num">
                                      <p:cBhvr>
                                        <p:cTn id="11" dur="500" fill="hold"/>
                                        <p:tgtEl>
                                          <p:spTgt spid="23554"/>
                                        </p:tgtEl>
                                        <p:attrNameLst>
                                          <p:attrName>ppt_w</p:attrName>
                                        </p:attrNameLst>
                                      </p:cBhvr>
                                      <p:tavLst>
                                        <p:tav tm="0">
                                          <p:val>
                                            <p:fltVal val="0"/>
                                          </p:val>
                                        </p:tav>
                                        <p:tav tm="100000">
                                          <p:val>
                                            <p:strVal val="#ppt_w"/>
                                          </p:val>
                                        </p:tav>
                                      </p:tavLst>
                                    </p:anim>
                                    <p:anim calcmode="lin" valueType="num">
                                      <p:cBhvr>
                                        <p:cTn id="12" dur="500" fill="hold"/>
                                        <p:tgtEl>
                                          <p:spTgt spid="23554"/>
                                        </p:tgtEl>
                                        <p:attrNameLst>
                                          <p:attrName>ppt_h</p:attrName>
                                        </p:attrNameLst>
                                      </p:cBhvr>
                                      <p:tavLst>
                                        <p:tav tm="0">
                                          <p:val>
                                            <p:fltVal val="0"/>
                                          </p:val>
                                        </p:tav>
                                        <p:tav tm="100000">
                                          <p:val>
                                            <p:strVal val="#ppt_h"/>
                                          </p:val>
                                        </p:tav>
                                      </p:tavLst>
                                    </p:anim>
                                    <p:animEffect transition="in" filter="fade">
                                      <p:cBhvr>
                                        <p:cTn id="13" dur="5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357166"/>
            <a:ext cx="8572560" cy="6072230"/>
          </a:xfrm>
        </p:spPr>
        <p:txBody>
          <a:bodyPr/>
          <a:lstStyle/>
          <a:p>
            <a:pPr algn="just"/>
            <a:r>
              <a:rPr lang="ru-RU" sz="2400" dirty="0" smtClean="0"/>
              <a:t>	</a:t>
            </a:r>
            <a:r>
              <a:rPr lang="ru-RU" sz="2000" dirty="0" smtClean="0"/>
              <a:t>Домашних пуховых коз разводят в Оренбуржье. У них очень тонкий , лёгкий и тёплый пух. Домашние козы дают молоко – очень ценный и лечебный продукт. Козы ловко и высоко прыгают, умеют забираться на деревья и даже на крышу дома. Ловкость и проворность досталась нашим домашним козам от их диких предков – </a:t>
            </a:r>
            <a:r>
              <a:rPr lang="ru-RU" sz="2000" dirty="0" err="1" smtClean="0"/>
              <a:t>безоаровых</a:t>
            </a:r>
            <a:r>
              <a:rPr lang="ru-RU" sz="2000" dirty="0" smtClean="0"/>
              <a:t> и винторогих козлов. Их можно увидеть в зоопарке. У домашних коз не такие большие рога, но сходство все-таки есть. Козы неприхотливы и очень выносливы., они очень умны и хитры.</a:t>
            </a:r>
            <a:endParaRPr lang="ru-RU" sz="2000" dirty="0"/>
          </a:p>
        </p:txBody>
      </p:sp>
      <p:pic>
        <p:nvPicPr>
          <p:cNvPr id="4" name="Picture 2" descr="C:\Documents and Settings\Admin\Рабочий стол\Презентации\Мудрая Черепаха.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285720" y="4643446"/>
            <a:ext cx="2286000" cy="20478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pPr eaLnBrk="1" hangingPunct="1"/>
            <a:endParaRPr lang="ru-RU" smtClean="0"/>
          </a:p>
        </p:txBody>
      </p:sp>
      <p:pic>
        <p:nvPicPr>
          <p:cNvPr id="29698" name="Picture 2" descr="C:\Documents and Settings\Admin\Рабочий стол\гуси.jpg"/>
          <p:cNvPicPr>
            <a:picLocks noChangeAspect="1" noChangeArrowheads="1"/>
          </p:cNvPicPr>
          <p:nvPr/>
        </p:nvPicPr>
        <p:blipFill>
          <a:blip r:embed="rId2" cstate="print"/>
          <a:srcRect/>
          <a:stretch>
            <a:fillRect/>
          </a:stretch>
        </p:blipFill>
        <p:spPr bwMode="auto">
          <a:xfrm>
            <a:off x="381000" y="304800"/>
            <a:ext cx="8382000" cy="6248400"/>
          </a:xfrm>
          <a:prstGeom prst="rect">
            <a:avLst/>
          </a:prstGeom>
          <a:noFill/>
          <a:ln w="9525">
            <a:noFill/>
            <a:miter lim="800000"/>
            <a:headEnd/>
            <a:tailEnd/>
          </a:ln>
        </p:spPr>
      </p:pic>
      <p:sp>
        <p:nvSpPr>
          <p:cNvPr id="5" name="Прямоугольник 4"/>
          <p:cNvSpPr/>
          <p:nvPr/>
        </p:nvSpPr>
        <p:spPr>
          <a:xfrm>
            <a:off x="0" y="4857760"/>
            <a:ext cx="3657600" cy="200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000" b="1" dirty="0">
                <a:solidFill>
                  <a:schemeClr val="accent6">
                    <a:lumMod val="50000"/>
                  </a:schemeClr>
                </a:solidFill>
                <a:effectLst>
                  <a:outerShdw blurRad="38100" dist="38100" dir="2700000" algn="tl">
                    <a:srgbClr val="000000">
                      <a:alpha val="43137"/>
                    </a:srgbClr>
                  </a:outerShdw>
                </a:effectLst>
              </a:rPr>
              <a:t>Хохотали — гоготали, </a:t>
            </a:r>
          </a:p>
          <a:p>
            <a:pPr>
              <a:defRPr/>
            </a:pPr>
            <a:r>
              <a:rPr lang="ru-RU" sz="2000" b="1" dirty="0">
                <a:solidFill>
                  <a:schemeClr val="accent6">
                    <a:lumMod val="50000"/>
                  </a:schemeClr>
                </a:solidFill>
                <a:effectLst>
                  <a:outerShdw blurRad="38100" dist="38100" dir="2700000" algn="tl">
                    <a:srgbClr val="000000">
                      <a:alpha val="43137"/>
                    </a:srgbClr>
                  </a:outerShdw>
                </a:effectLst>
              </a:rPr>
              <a:t> И от смеха в пруд упали!</a:t>
            </a:r>
          </a:p>
          <a:p>
            <a:pPr>
              <a:defRPr/>
            </a:pPr>
            <a:r>
              <a:rPr lang="ru-RU" sz="2000" b="1" dirty="0">
                <a:solidFill>
                  <a:schemeClr val="accent6">
                    <a:lumMod val="50000"/>
                  </a:schemeClr>
                </a:solidFill>
                <a:effectLst>
                  <a:outerShdw blurRad="38100" dist="38100" dir="2700000" algn="tl">
                    <a:srgbClr val="000000">
                      <a:alpha val="43137"/>
                    </a:srgbClr>
                  </a:outerShdw>
                </a:effectLst>
              </a:rPr>
              <a:t> И поплыли ловко, </a:t>
            </a:r>
          </a:p>
          <a:p>
            <a:pPr>
              <a:defRPr/>
            </a:pPr>
            <a:r>
              <a:rPr lang="ru-RU" sz="2000" b="1" dirty="0">
                <a:solidFill>
                  <a:schemeClr val="accent6">
                    <a:lumMod val="50000"/>
                  </a:schemeClr>
                </a:solidFill>
                <a:effectLst>
                  <a:outerShdw blurRad="38100" dist="38100" dir="2700000" algn="tl">
                    <a:srgbClr val="000000">
                      <a:alpha val="43137"/>
                    </a:srgbClr>
                  </a:outerShdw>
                </a:effectLst>
              </a:rPr>
              <a:t> Есть у них сноровка. </a:t>
            </a:r>
          </a:p>
          <a:p>
            <a:pPr>
              <a:defRPr/>
            </a:pPr>
            <a:r>
              <a:rPr lang="ru-RU" sz="2000" b="1" dirty="0">
                <a:solidFill>
                  <a:schemeClr val="accent6">
                    <a:lumMod val="50000"/>
                  </a:schemeClr>
                </a:solidFill>
                <a:effectLst>
                  <a:outerShdw blurRad="38100" dist="38100" dir="2700000" algn="tl">
                    <a:srgbClr val="000000">
                      <a:alpha val="43137"/>
                    </a:srgbClr>
                  </a:outerShdw>
                </a:effectLst>
              </a:rPr>
              <a:t> Никогда не трусят</a:t>
            </a:r>
          </a:p>
          <a:p>
            <a:pPr>
              <a:defRPr/>
            </a:pPr>
            <a:r>
              <a:rPr lang="ru-RU" sz="2000" b="1" dirty="0">
                <a:solidFill>
                  <a:schemeClr val="accent6">
                    <a:lumMod val="50000"/>
                  </a:schemeClr>
                </a:solidFill>
                <a:effectLst>
                  <a:outerShdw blurRad="38100" dist="38100" dir="2700000" algn="tl">
                    <a:srgbClr val="000000">
                      <a:alpha val="43137"/>
                    </a:srgbClr>
                  </a:outerShdw>
                </a:effectLst>
              </a:rPr>
              <a:t> Забияки…!</a:t>
            </a:r>
          </a:p>
          <a:p>
            <a:pPr algn="ctr">
              <a:defRPr/>
            </a:pPr>
            <a:endParaRPr lang="ru-RU" sz="2000" dirty="0"/>
          </a:p>
        </p:txBody>
      </p:sp>
      <p:pic>
        <p:nvPicPr>
          <p:cNvPr id="6" name="Picture 1" descr="C:\Documents and Settings\Admin\Рабочий стол\Презентации\Муравей Вопросик.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857224" y="2857496"/>
            <a:ext cx="1408113" cy="2139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29698"/>
                                        </p:tgtEl>
                                        <p:attrNameLst>
                                          <p:attrName>style.visibility</p:attrName>
                                        </p:attrNameLst>
                                      </p:cBhvr>
                                      <p:to>
                                        <p:strVal val="visible"/>
                                      </p:to>
                                    </p:set>
                                    <p:anim calcmode="lin" valueType="num">
                                      <p:cBhvr>
                                        <p:cTn id="11" dur="500" fill="hold"/>
                                        <p:tgtEl>
                                          <p:spTgt spid="29698"/>
                                        </p:tgtEl>
                                        <p:attrNameLst>
                                          <p:attrName>ppt_w</p:attrName>
                                        </p:attrNameLst>
                                      </p:cBhvr>
                                      <p:tavLst>
                                        <p:tav tm="0">
                                          <p:val>
                                            <p:fltVal val="0"/>
                                          </p:val>
                                        </p:tav>
                                        <p:tav tm="100000">
                                          <p:val>
                                            <p:strVal val="#ppt_w"/>
                                          </p:val>
                                        </p:tav>
                                      </p:tavLst>
                                    </p:anim>
                                    <p:anim calcmode="lin" valueType="num">
                                      <p:cBhvr>
                                        <p:cTn id="12" dur="500" fill="hold"/>
                                        <p:tgtEl>
                                          <p:spTgt spid="29698"/>
                                        </p:tgtEl>
                                        <p:attrNameLst>
                                          <p:attrName>ppt_h</p:attrName>
                                        </p:attrNameLst>
                                      </p:cBhvr>
                                      <p:tavLst>
                                        <p:tav tm="0">
                                          <p:val>
                                            <p:fltVal val="0"/>
                                          </p:val>
                                        </p:tav>
                                        <p:tav tm="100000">
                                          <p:val>
                                            <p:strVal val="#ppt_h"/>
                                          </p:val>
                                        </p:tav>
                                      </p:tavLst>
                                    </p:anim>
                                    <p:animEffect transition="in" filter="fade">
                                      <p:cBhvr>
                                        <p:cTn id="13"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Как живут животные">
  <a:themeElements>
    <a:clrScheme name="Тема Office 1">
      <a:dk1>
        <a:srgbClr val="000000"/>
      </a:dk1>
      <a:lt1>
        <a:srgbClr val="E7EFBD"/>
      </a:lt1>
      <a:dk2>
        <a:srgbClr val="000000"/>
      </a:dk2>
      <a:lt2>
        <a:srgbClr val="808080"/>
      </a:lt2>
      <a:accent1>
        <a:srgbClr val="E7F3CE"/>
      </a:accent1>
      <a:accent2>
        <a:srgbClr val="CEDB6B"/>
      </a:accent2>
      <a:accent3>
        <a:srgbClr val="F1F6DB"/>
      </a:accent3>
      <a:accent4>
        <a:srgbClr val="000000"/>
      </a:accent4>
      <a:accent5>
        <a:srgbClr val="F1F8E3"/>
      </a:accent5>
      <a:accent6>
        <a:srgbClr val="BAC660"/>
      </a:accent6>
      <a:hlink>
        <a:srgbClr val="5B6B00"/>
      </a:hlink>
      <a:folHlink>
        <a:srgbClr val="595F25"/>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E7EFBD"/>
        </a:lt1>
        <a:dk2>
          <a:srgbClr val="000000"/>
        </a:dk2>
        <a:lt2>
          <a:srgbClr val="808080"/>
        </a:lt2>
        <a:accent1>
          <a:srgbClr val="E7F3CE"/>
        </a:accent1>
        <a:accent2>
          <a:srgbClr val="CEDB6B"/>
        </a:accent2>
        <a:accent3>
          <a:srgbClr val="F1F6DB"/>
        </a:accent3>
        <a:accent4>
          <a:srgbClr val="000000"/>
        </a:accent4>
        <a:accent5>
          <a:srgbClr val="F1F8E3"/>
        </a:accent5>
        <a:accent6>
          <a:srgbClr val="BAC660"/>
        </a:accent6>
        <a:hlink>
          <a:srgbClr val="5B6B00"/>
        </a:hlink>
        <a:folHlink>
          <a:srgbClr val="595F25"/>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E7EFBD"/>
        </a:lt1>
        <a:dk2>
          <a:srgbClr val="000000"/>
        </a:dk2>
        <a:lt2>
          <a:srgbClr val="808080"/>
        </a:lt2>
        <a:accent1>
          <a:srgbClr val="C0E07E"/>
        </a:accent1>
        <a:accent2>
          <a:srgbClr val="C0D141"/>
        </a:accent2>
        <a:accent3>
          <a:srgbClr val="F1F6DB"/>
        </a:accent3>
        <a:accent4>
          <a:srgbClr val="000000"/>
        </a:accent4>
        <a:accent5>
          <a:srgbClr val="DCEDC0"/>
        </a:accent5>
        <a:accent6>
          <a:srgbClr val="AEBD3A"/>
        </a:accent6>
        <a:hlink>
          <a:srgbClr val="5A6B00"/>
        </a:hlink>
        <a:folHlink>
          <a:srgbClr val="616C41"/>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E7EFBD"/>
        </a:lt1>
        <a:dk2>
          <a:srgbClr val="000000"/>
        </a:dk2>
        <a:lt2>
          <a:srgbClr val="808080"/>
        </a:lt2>
        <a:accent1>
          <a:srgbClr val="DFFF05"/>
        </a:accent1>
        <a:accent2>
          <a:srgbClr val="7905FF"/>
        </a:accent2>
        <a:accent3>
          <a:srgbClr val="F1F6DB"/>
        </a:accent3>
        <a:accent4>
          <a:srgbClr val="000000"/>
        </a:accent4>
        <a:accent5>
          <a:srgbClr val="ECFFAA"/>
        </a:accent5>
        <a:accent6>
          <a:srgbClr val="6D04E7"/>
        </a:accent6>
        <a:hlink>
          <a:srgbClr val="750026"/>
        </a:hlink>
        <a:folHlink>
          <a:srgbClr val="637500"/>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E7EFBD"/>
        </a:lt1>
        <a:dk2>
          <a:srgbClr val="000000"/>
        </a:dk2>
        <a:lt2>
          <a:srgbClr val="808080"/>
        </a:lt2>
        <a:accent1>
          <a:srgbClr val="FF9D05"/>
        </a:accent1>
        <a:accent2>
          <a:srgbClr val="058DFF"/>
        </a:accent2>
        <a:accent3>
          <a:srgbClr val="F1F6DB"/>
        </a:accent3>
        <a:accent4>
          <a:srgbClr val="000000"/>
        </a:accent4>
        <a:accent5>
          <a:srgbClr val="FFCCAA"/>
        </a:accent5>
        <a:accent6>
          <a:srgbClr val="047FE7"/>
        </a:accent6>
        <a:hlink>
          <a:srgbClr val="700070"/>
        </a:hlink>
        <a:folHlink>
          <a:srgbClr val="636B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E7F3CE"/>
        </a:accent1>
        <a:accent2>
          <a:srgbClr val="CEDB6B"/>
        </a:accent2>
        <a:accent3>
          <a:srgbClr val="FFFFFF"/>
        </a:accent3>
        <a:accent4>
          <a:srgbClr val="000000"/>
        </a:accent4>
        <a:accent5>
          <a:srgbClr val="F1F8E3"/>
        </a:accent5>
        <a:accent6>
          <a:srgbClr val="BAC660"/>
        </a:accent6>
        <a:hlink>
          <a:srgbClr val="5B6B00"/>
        </a:hlink>
        <a:folHlink>
          <a:srgbClr val="595F25"/>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E07E"/>
        </a:accent1>
        <a:accent2>
          <a:srgbClr val="C0D141"/>
        </a:accent2>
        <a:accent3>
          <a:srgbClr val="FFFFFF"/>
        </a:accent3>
        <a:accent4>
          <a:srgbClr val="000000"/>
        </a:accent4>
        <a:accent5>
          <a:srgbClr val="DCEDC0"/>
        </a:accent5>
        <a:accent6>
          <a:srgbClr val="AEBD3A"/>
        </a:accent6>
        <a:hlink>
          <a:srgbClr val="5A6B00"/>
        </a:hlink>
        <a:folHlink>
          <a:srgbClr val="616C41"/>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DFFF05"/>
        </a:accent1>
        <a:accent2>
          <a:srgbClr val="7905FF"/>
        </a:accent2>
        <a:accent3>
          <a:srgbClr val="FFFFFF"/>
        </a:accent3>
        <a:accent4>
          <a:srgbClr val="000000"/>
        </a:accent4>
        <a:accent5>
          <a:srgbClr val="ECFFAA"/>
        </a:accent5>
        <a:accent6>
          <a:srgbClr val="6D04E7"/>
        </a:accent6>
        <a:hlink>
          <a:srgbClr val="750026"/>
        </a:hlink>
        <a:folHlink>
          <a:srgbClr val="637500"/>
        </a:folHlink>
      </a:clrScheme>
      <a:clrMap bg1="lt1" tx1="dk1" bg2="lt2" tx2="dk2" accent1="accent1" accent2="accent2" accent3="accent3" accent4="accent4" accent5="accent5" accent6="accent6" hlink="hlink" folHlink="folHlink"/>
    </a:extraClrScheme>
    <a:extraClrScheme>
      <a:clrScheme name="Тема Office 8">
        <a:dk1>
          <a:srgbClr val="000000"/>
        </a:dk1>
        <a:lt1>
          <a:srgbClr val="FFFFFF"/>
        </a:lt1>
        <a:dk2>
          <a:srgbClr val="000000"/>
        </a:dk2>
        <a:lt2>
          <a:srgbClr val="808080"/>
        </a:lt2>
        <a:accent1>
          <a:srgbClr val="FF9D05"/>
        </a:accent1>
        <a:accent2>
          <a:srgbClr val="058DFF"/>
        </a:accent2>
        <a:accent3>
          <a:srgbClr val="FFFFFF"/>
        </a:accent3>
        <a:accent4>
          <a:srgbClr val="000000"/>
        </a:accent4>
        <a:accent5>
          <a:srgbClr val="FFCCAA"/>
        </a:accent5>
        <a:accent6>
          <a:srgbClr val="047FE7"/>
        </a:accent6>
        <a:hlink>
          <a:srgbClr val="700070"/>
        </a:hlink>
        <a:folHlink>
          <a:srgbClr val="636B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Как живут животные</Template>
  <TotalTime>73</TotalTime>
  <Words>371</Words>
  <Application>Microsoft Office PowerPoint</Application>
  <PresentationFormat>Экран (4:3)</PresentationFormat>
  <Paragraphs>52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Как живут животные</vt:lpstr>
      <vt:lpstr>Как живут животные?</vt:lpstr>
      <vt:lpstr> Докажите, что животные живые существа?  </vt:lpstr>
      <vt:lpstr>Слайд 3</vt:lpstr>
      <vt:lpstr> Кабан – дикое животное., млекопитающее., является предком домашней свиньи. Питаются орехами, желудями, корнями папоротника, молодыми веточками, лягушками, червяками, гусеницами, рыбами, мелкими грызунами. Когда питание хорошее, то у кабанов образуется подкожный жир в несколько сантиметров толщиной. Это помогает им пережить холодную зиму. Зимой они своими крепкими носами разрывают мерзлую землю, чтобы отыскать себе пищу. Но когда снега очень много, пробираются на поля и огороды. Поедают сено из стогов, оставленное после сенокоса. Этим самым нанося вред человеку.        Весной у кабаних появляются не менее 4-х полосатеньких детенышей. Для них делается теплое логово, закрытое со всех сторон. Мать их кормит молоком. Кабаны очень любят свое потомство и очень бережно охраняют самок с малышами от своих врагов — волков. Встретив волков, они становятся кругом, в круг ставят маленьких поросят, а сами бесстрашно наступают на волков.       У кабанов основные враги — волк и человек, а на Дальнем Востоке — еще и тигры.       Кабаны из-за мяса, шкуры, щетины являются промысловым объектом, но охота на кабана очень опасна, так как он быстро бегает, легко пробирается через густой лес, неплохо плавает. А если его ранят, он становится очень агрессивным и не останавливается ни перед чем. Дикие свиньи отличаются высокими умственными способностями. Они хорошо поддаются дрессировке и выступают в цирке.         Вот какое внешне неприглядное, а такое интересное животное обитает в наших лесах!  </vt:lpstr>
      <vt:lpstr>Слайд 5</vt:lpstr>
      <vt:lpstr>   Вредный или полезный зверь волк?  Волк, который нападает на овец, домашних оленей приносит людям вред. Но волк в лесу, в тундре чаще всего охотится за слабыми, больными животными. Уничтожая больных животных, волк  приносит пользу лесу и его обитателям. Волк – санитар леса. Где волков разводится много и от них страдают стада овец, домашних оленей, за волками начинают охотиться. А там, где волков не очень много, где они все время проводят в глухом лесу, к ним надо относиться бережно. Волк очень хитрый и умный зверь. Он быстро догадается, что за ним охотятся и покидает опасное место. Он скрытен и осторожен. Даже самые опытные следопыты не могут отыскать логово волка, где подрастают волчата. Волк может не есть 5 – 7 суток. От этого он становится более дерзким. Нередко селится неподалёку от человеческого жилья.</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Литература.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живут животные</dc:title>
  <dc:creator>Admin</dc:creator>
  <cp:lastModifiedBy>Admin</cp:lastModifiedBy>
  <cp:revision>9</cp:revision>
  <dcterms:created xsi:type="dcterms:W3CDTF">2013-10-13T11:23:50Z</dcterms:created>
  <dcterms:modified xsi:type="dcterms:W3CDTF">2013-10-13T12:40:23Z</dcterms:modified>
</cp:coreProperties>
</file>