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31"/>
  </p:notesMasterIdLst>
  <p:handoutMasterIdLst>
    <p:handoutMasterId r:id="rId32"/>
  </p:handout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97" r:id="rId9"/>
    <p:sldId id="278" r:id="rId10"/>
    <p:sldId id="279" r:id="rId11"/>
    <p:sldId id="280" r:id="rId12"/>
    <p:sldId id="298" r:id="rId13"/>
    <p:sldId id="257" r:id="rId14"/>
    <p:sldId id="281" r:id="rId15"/>
    <p:sldId id="259" r:id="rId16"/>
    <p:sldId id="300" r:id="rId17"/>
    <p:sldId id="282" r:id="rId18"/>
    <p:sldId id="302" r:id="rId19"/>
    <p:sldId id="265" r:id="rId20"/>
    <p:sldId id="264" r:id="rId21"/>
    <p:sldId id="262" r:id="rId22"/>
    <p:sldId id="305" r:id="rId23"/>
    <p:sldId id="306" r:id="rId24"/>
    <p:sldId id="292" r:id="rId25"/>
    <p:sldId id="293" r:id="rId26"/>
    <p:sldId id="267" r:id="rId27"/>
    <p:sldId id="309" r:id="rId28"/>
    <p:sldId id="295" r:id="rId29"/>
    <p:sldId id="310" r:id="rId30"/>
  </p:sldIdLst>
  <p:sldSz cx="9144000" cy="6858000" type="screen4x3"/>
  <p:notesSz cx="6854825" cy="97504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ня" initials="А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FF00"/>
    <a:srgbClr val="000066"/>
    <a:srgbClr val="00FFCC"/>
    <a:srgbClr val="009900"/>
    <a:srgbClr val="57FFFF"/>
    <a:srgbClr val="000000"/>
    <a:srgbClr val="FFFF00"/>
    <a:srgbClr val="64F5F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44" autoAdjust="0"/>
    <p:restoredTop sz="94660"/>
  </p:normalViewPr>
  <p:slideViewPr>
    <p:cSldViewPr>
      <p:cViewPr>
        <p:scale>
          <a:sx n="75" d="100"/>
          <a:sy n="75" d="100"/>
        </p:scale>
        <p:origin x="-105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38" Type="http://schemas.microsoft.com/office/2006/relationships/legacyDocTextInfo" Target="legacyDocTextInfo.bin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02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4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63063"/>
            <a:ext cx="29702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46A088F-9ACA-4B4F-B02E-FF8EC5BA5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213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025" y="0"/>
            <a:ext cx="2970213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B1BD1A1-80F6-4B20-B38C-D8B86F03C8CA}" type="datetimeFigureOut">
              <a:rPr lang="ru-RU"/>
              <a:pPr>
                <a:defRPr/>
              </a:pPr>
              <a:t>13.10.2013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31838"/>
            <a:ext cx="4873625" cy="36560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630738"/>
            <a:ext cx="5483225" cy="4387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61475"/>
            <a:ext cx="2970213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025" y="9261475"/>
            <a:ext cx="2970213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5ECCAA5-7E58-42D1-A3D6-36CA9AF733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F8739BB-61A8-4122-9C79-2D2342F9F915}" type="slidenum">
              <a:rPr lang="ru-RU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A7E49-3F62-47E8-8B71-FA93BA8B41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6DFF4-CADC-4D04-99A3-E1FF8A406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2AADD-B30F-4C68-AB4E-D397BD7B37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5C79DD-EB94-4A20-876E-0C546C4FA2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3894C2-0D3A-458B-977E-B0B5D1DC2B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2AAF2-6BC6-4B06-BEFB-FF05CF4A60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E49F4-0847-4E46-BCCA-93B79BCB4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C14EC-F0A9-4099-A5BC-58B21C7AC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7C352-3D70-471B-9C88-2F982892E8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23B2A-3519-4344-985D-2E795CE712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0F8B6-6206-4F7C-A7A5-C4B0450B1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FEE83-4DB0-46CA-A750-7FCFF05DDB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A504A-F1A7-4357-B885-CDE5DE34E0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8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8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8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98680597-AECF-4E2D-A034-FE3DF39819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40005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70" i="1" dirty="0" smtClean="0">
                <a:solidFill>
                  <a:srgbClr val="0070C0"/>
                </a:solidFill>
              </a:rPr>
              <a:t>Тема урока:</a:t>
            </a:r>
            <a:r>
              <a:rPr lang="ru-RU" sz="6070" i="1" dirty="0" smtClean="0">
                <a:solidFill>
                  <a:srgbClr val="FF0000"/>
                </a:solidFill>
              </a:rPr>
              <a:t/>
            </a:r>
            <a:br>
              <a:rPr lang="ru-RU" sz="6070" i="1" dirty="0" smtClean="0">
                <a:solidFill>
                  <a:srgbClr val="FF0000"/>
                </a:solidFill>
              </a:rPr>
            </a:br>
            <a:r>
              <a:rPr lang="ru-RU" sz="6070" i="1" dirty="0" smtClean="0">
                <a:solidFill>
                  <a:srgbClr val="FF0000"/>
                </a:solidFill>
              </a:rPr>
              <a:t>«От болезней  всех  полезней»</a:t>
            </a:r>
          </a:p>
        </p:txBody>
      </p:sp>
    </p:spTree>
    <p:custDataLst>
      <p:tags r:id="rId1"/>
    </p:custDataLst>
  </p:cSld>
  <p:clrMapOvr>
    <a:masterClrMapping/>
  </p:clrMapOvr>
  <p:transition spd="slow" advTm="110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1214438"/>
            <a:ext cx="8229600" cy="485775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ЗАКАЛИВАНИЕ</a:t>
            </a:r>
            <a:br>
              <a:rPr lang="ru-RU" sz="60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ru-RU" sz="60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И</a:t>
            </a:r>
            <a:br>
              <a:rPr lang="ru-RU" sz="60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ru-RU" sz="60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закаливающие</a:t>
            </a:r>
            <a:br>
              <a:rPr lang="ru-RU" sz="60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ru-RU" sz="60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процедуры</a:t>
            </a:r>
            <a:endParaRPr lang="ru-RU" sz="6000" b="1" i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4000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70" i="1" dirty="0" smtClean="0">
                <a:solidFill>
                  <a:schemeClr val="bg2"/>
                </a:solidFill>
              </a:rPr>
              <a:t>Цели урока:</a:t>
            </a:r>
            <a:r>
              <a:rPr lang="ru-RU" sz="6070" i="1" dirty="0" smtClean="0">
                <a:solidFill>
                  <a:srgbClr val="FF0000"/>
                </a:solidFill>
              </a:rPr>
              <a:t/>
            </a:r>
            <a:br>
              <a:rPr lang="ru-RU" sz="6070" i="1" dirty="0" smtClean="0">
                <a:solidFill>
                  <a:srgbClr val="FF0000"/>
                </a:solidFill>
              </a:rPr>
            </a:br>
            <a:r>
              <a:rPr lang="ru-RU" sz="4800" i="1" dirty="0" smtClean="0">
                <a:solidFill>
                  <a:srgbClr val="FF0000"/>
                </a:solidFill>
              </a:rPr>
              <a:t>1. узнаем, что  такое </a:t>
            </a:r>
            <a:r>
              <a:rPr lang="ru-RU" sz="4800" u="sng" dirty="0" smtClean="0">
                <a:solidFill>
                  <a:srgbClr val="FF0000"/>
                </a:solidFill>
              </a:rPr>
              <a:t>закаливание, друзья закаливающих  процедур</a:t>
            </a:r>
            <a:br>
              <a:rPr lang="ru-RU" sz="4800" u="sng" dirty="0" smtClean="0">
                <a:solidFill>
                  <a:srgbClr val="FF0000"/>
                </a:solidFill>
              </a:rPr>
            </a:br>
            <a:r>
              <a:rPr lang="ru-RU" sz="4800" u="sng" dirty="0" smtClean="0">
                <a:solidFill>
                  <a:srgbClr val="FF0000"/>
                </a:solidFill>
              </a:rPr>
              <a:t/>
            </a:r>
            <a:br>
              <a:rPr lang="ru-RU" sz="4800" u="sng" dirty="0" smtClean="0">
                <a:solidFill>
                  <a:srgbClr val="FF0000"/>
                </a:solidFill>
              </a:rPr>
            </a:br>
            <a:r>
              <a:rPr lang="ru-RU" sz="4800" u="sng" dirty="0" smtClean="0">
                <a:solidFill>
                  <a:srgbClr val="FF0000"/>
                </a:solidFill>
              </a:rPr>
              <a:t>2. Способы закаливания</a:t>
            </a:r>
            <a:r>
              <a:rPr lang="en-US" sz="4800" u="sng" dirty="0" smtClean="0">
                <a:solidFill>
                  <a:srgbClr val="FF0000"/>
                </a:solidFill>
              </a:rPr>
              <a:t/>
            </a:r>
            <a:br>
              <a:rPr lang="en-US" sz="4800" u="sng" dirty="0" smtClean="0">
                <a:solidFill>
                  <a:srgbClr val="FF0000"/>
                </a:solidFill>
              </a:rPr>
            </a:br>
            <a:r>
              <a:rPr lang="ru-RU" sz="4800" i="1" dirty="0" smtClean="0">
                <a:solidFill>
                  <a:srgbClr val="FF0000"/>
                </a:solidFill>
              </a:rPr>
              <a:t/>
            </a:r>
            <a:br>
              <a:rPr lang="ru-RU" sz="4800" i="1" dirty="0" smtClean="0">
                <a:solidFill>
                  <a:srgbClr val="FF0000"/>
                </a:solidFill>
              </a:rPr>
            </a:br>
            <a:r>
              <a:rPr lang="ru-RU" sz="4800" i="1" dirty="0" smtClean="0">
                <a:solidFill>
                  <a:srgbClr val="FF0000"/>
                </a:solidFill>
              </a:rPr>
              <a:t>3. познакомимся с </a:t>
            </a:r>
            <a:r>
              <a:rPr lang="ru-RU" sz="4800" u="sng" dirty="0" smtClean="0">
                <a:solidFill>
                  <a:srgbClr val="FF0000"/>
                </a:solidFill>
              </a:rPr>
              <a:t>  правилами  закаливания</a:t>
            </a:r>
          </a:p>
        </p:txBody>
      </p:sp>
    </p:spTree>
  </p:cSld>
  <p:clrMapOvr>
    <a:masterClrMapping/>
  </p:clrMapOvr>
  <p:transition spd="slow" advClick="0" advTm="1000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3716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Что говорят  учащиеся  школы</a:t>
            </a:r>
            <a:br>
              <a:rPr lang="ru-RU" dirty="0" smtClean="0"/>
            </a:br>
            <a:r>
              <a:rPr lang="ru-RU" dirty="0" smtClean="0"/>
              <a:t>о закаливании?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3850" y="549275"/>
            <a:ext cx="8351838" cy="29511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i="1" dirty="0" smtClean="0">
                <a:latin typeface="Showcard Gothic" pitchFamily="82" charset="0"/>
              </a:rPr>
              <a:t>   </a:t>
            </a: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Showcard Gothic" pitchFamily="82" charset="0"/>
              </a:rPr>
              <a:t>Закаливание</a:t>
            </a:r>
            <a:r>
              <a:rPr lang="ru-RU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Showcard Gothic" pitchFamily="82" charset="0"/>
              </a:rPr>
              <a:t> – это повышение устойчивости организма к неблагоприятному воздействию ряда факторов окружающей среды (низкой или высокой температуры) путём систематического воздействия на организм этих факторов.</a:t>
            </a: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9388" y="4149725"/>
            <a:ext cx="8748712" cy="25193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i="1" dirty="0" smtClean="0">
                <a:latin typeface="Showcard Gothic" pitchFamily="82" charset="0"/>
              </a:rPr>
              <a:t>   </a:t>
            </a:r>
            <a:r>
              <a:rPr lang="ru-RU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Showcard Gothic" pitchFamily="82" charset="0"/>
              </a:rPr>
              <a:t>В основе закаливания лежит способность организма человека приспосабливаться меняющимся условием окружающей среды.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 build="p"/>
      <p:bldP spid="6656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714375"/>
            <a:ext cx="8229600" cy="1071563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i="1" dirty="0" smtClean="0">
                <a:solidFill>
                  <a:srgbClr val="0070C0"/>
                </a:solidFill>
              </a:rPr>
              <a:t>Друзья закаливающих  процедур: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428875"/>
            <a:ext cx="9144000" cy="5214938"/>
          </a:xfrm>
        </p:spPr>
        <p:txBody>
          <a:bodyPr rtlCol="0">
            <a:normAutofit/>
          </a:bodyPr>
          <a:lstStyle/>
          <a:p>
            <a:pPr marL="41148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4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411480" eaLnBrk="1" fontAlgn="auto" hangingPunct="1">
              <a:spcAft>
                <a:spcPts val="0"/>
              </a:spcAft>
              <a:defRPr/>
            </a:pPr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</a:rPr>
              <a:t>солнце</a:t>
            </a:r>
          </a:p>
          <a:p>
            <a:pPr marL="411480" algn="ctr" eaLnBrk="1" fontAlgn="auto" hangingPunct="1">
              <a:spcAft>
                <a:spcPts val="0"/>
              </a:spcAft>
              <a:defRPr/>
            </a:pPr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</a:rPr>
              <a:t>воздух</a:t>
            </a:r>
          </a:p>
          <a:p>
            <a:pPr marL="411480" algn="r" eaLnBrk="1" fontAlgn="auto" hangingPunct="1">
              <a:spcAft>
                <a:spcPts val="0"/>
              </a:spcAft>
              <a:defRPr/>
            </a:pPr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</a:rPr>
              <a:t>вода</a:t>
            </a:r>
          </a:p>
          <a:p>
            <a:pPr marL="411480" eaLnBrk="1" fontAlgn="auto" hangingPunct="1">
              <a:spcAft>
                <a:spcPts val="0"/>
              </a:spcAft>
              <a:defRPr/>
            </a:pPr>
            <a:endParaRPr lang="ru-RU" sz="4000" dirty="0"/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rganization Chart 16"/>
          <p:cNvGraphicFramePr>
            <a:graphicFrameLocks/>
          </p:cNvGraphicFramePr>
          <p:nvPr>
            <p:ph/>
          </p:nvPr>
        </p:nvGraphicFramePr>
        <p:xfrm>
          <a:off x="0" y="0"/>
          <a:ext cx="9144000" cy="685800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Обтирание</a:t>
            </a:r>
            <a:endParaRPr lang="ru-RU" dirty="0"/>
          </a:p>
        </p:txBody>
      </p:sp>
      <p:pic>
        <p:nvPicPr>
          <p:cNvPr id="23555" name="Рисунок 2" descr="Водные процедуры лучше начинать с обтирания кожи влажной варежкой из махровой ткан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81375" y="1643063"/>
            <a:ext cx="3190875" cy="4572000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u="sng" dirty="0" smtClean="0">
                <a:solidFill>
                  <a:schemeClr val="hlink"/>
                </a:solidFill>
                <a:latin typeface="Tunga" pitchFamily="2"/>
              </a:rPr>
              <a:t>ОБЛИВАНИЕ</a:t>
            </a:r>
            <a:endParaRPr lang="ru-RU" sz="320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043363" cy="4691063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rgbClr val="0000FF"/>
                </a:solidFill>
                <a:latin typeface="Tunga" pitchFamily="2"/>
              </a:rPr>
              <a:t>Хорошим методом закаливания является обливание холодной водой. Для этого берут 2 – 3 ведра холодной воды желаемой температуры и выливают на всё тело. Основную роль при обливании играет температурное раздражение кожи. После обливания тело необходимо обтереть сухим полотенцем.</a:t>
            </a:r>
            <a:endParaRPr lang="ru-RU" sz="2400" dirty="0" smtClean="0"/>
          </a:p>
        </p:txBody>
      </p:sp>
      <p:pic>
        <p:nvPicPr>
          <p:cNvPr id="26628" name="Picture 2" descr="J:\Здоровье\j0202015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29188" y="928688"/>
            <a:ext cx="3500437" cy="5715000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Воздушные  ванны</a:t>
            </a:r>
            <a:endParaRPr lang="ru-RU" dirty="0"/>
          </a:p>
        </p:txBody>
      </p:sp>
      <p:pic>
        <p:nvPicPr>
          <p:cNvPr id="27651" name="Рисунок 4" descr="Воздушные ванны полезны в любом возрасте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0313" y="1500188"/>
            <a:ext cx="3571875" cy="4857750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u="sng" dirty="0" smtClean="0">
                <a:solidFill>
                  <a:srgbClr val="00FF00"/>
                </a:solidFill>
                <a:latin typeface="Times New Roman" charset="0"/>
              </a:rPr>
              <a:t>ВОЗДУШНЫЕ ВАННЫ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i="1" dirty="0" smtClean="0">
                <a:solidFill>
                  <a:srgbClr val="66FF33"/>
                </a:solidFill>
                <a:latin typeface="Tunga" pitchFamily="2"/>
              </a:rPr>
              <a:t>Этот тип доступный каждому человеку в любое время года. Воздух действует непосредственно на наше тело, кожу. Приводит к ряду биохимических изменений в клетках тканей, раздражает кожные рецепторы нервной системы. Воздушные ванны лучше всего применять на открытом воздухе, их полезно сочетать с различными физическими упражнениями – ходьбой, бегом, гимнастикой</a:t>
            </a:r>
            <a:r>
              <a:rPr lang="ru-RU" i="1" dirty="0" smtClean="0">
                <a:solidFill>
                  <a:srgbClr val="003300"/>
                </a:solidFill>
                <a:latin typeface="Tunga" pitchFamily="2"/>
              </a:rPr>
              <a:t>.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40005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u="sng" dirty="0" smtClean="0">
                <a:solidFill>
                  <a:srgbClr val="FF0000"/>
                </a:solidFill>
              </a:rPr>
              <a:t>Как справился  с  болезнью  придворный  врач?</a:t>
            </a:r>
          </a:p>
        </p:txBody>
      </p:sp>
    </p:spTree>
    <p:custDataLst>
      <p:tags r:id="rId1"/>
    </p:custDataLst>
  </p:cSld>
  <p:clrMapOvr>
    <a:masterClrMapping/>
  </p:clrMapOvr>
  <p:transition spd="slow" advClick="0" advTm="7377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u="sng" smtClean="0">
                <a:solidFill>
                  <a:srgbClr val="FF3300"/>
                </a:solidFill>
                <a:latin typeface="Tunga" pitchFamily="2"/>
              </a:rPr>
              <a:t>СОЛНЕЧНЫЕ</a:t>
            </a:r>
            <a:r>
              <a:rPr lang="ru-RU" u="sng" smtClean="0">
                <a:solidFill>
                  <a:srgbClr val="FF3300"/>
                </a:solidFill>
                <a:latin typeface="Tunga" pitchFamily="2"/>
              </a:rPr>
              <a:t> </a:t>
            </a:r>
            <a:r>
              <a:rPr lang="ru-RU" sz="4800" u="sng" smtClean="0">
                <a:solidFill>
                  <a:srgbClr val="FF3300"/>
                </a:solidFill>
                <a:latin typeface="Tunga" pitchFamily="2"/>
              </a:rPr>
              <a:t>ВАННЫ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5651500" cy="55895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i="1" smtClean="0"/>
              <a:t>   </a:t>
            </a:r>
            <a:r>
              <a:rPr lang="ru-RU" sz="2800" i="1" smtClean="0">
                <a:solidFill>
                  <a:srgbClr val="FF0000"/>
                </a:solidFill>
                <a:latin typeface="Tunga" pitchFamily="2"/>
              </a:rPr>
              <a:t>Этот тип закаливания следует принимать разумно, иначе вместо пользы они могут вызвать ожоги кожи, перегрев организма, солнечный удар, перевозбуждение нервной системы. Прием солнечных ванн целесообразно сочетать с водными процедурами. После приёма рекомендуется 10 – 15 минут побыть в тени, а затем принять душ или искупаться.</a:t>
            </a:r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2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78" grpId="0"/>
      <p:bldP spid="15257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782763"/>
          </a:xfrm>
        </p:spPr>
        <p:txBody>
          <a:bodyPr/>
          <a:lstStyle/>
          <a:p>
            <a:pPr eaLnBrk="1" hangingPunct="1">
              <a:defRPr/>
            </a:pPr>
            <a:r>
              <a:rPr lang="ru-RU" u="sng" dirty="0" smtClean="0">
                <a:solidFill>
                  <a:srgbClr val="008000"/>
                </a:solidFill>
                <a:latin typeface="Tunga" pitchFamily="2"/>
              </a:rPr>
              <a:t>КУПАНИЕ В ОТКРЫТЫХ ВОДОЁМАХ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213"/>
            <a:ext cx="9144000" cy="51577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i="1" dirty="0" smtClean="0">
                <a:solidFill>
                  <a:srgbClr val="00FF00"/>
                </a:solidFill>
                <a:latin typeface="Tunga" pitchFamily="2"/>
              </a:rPr>
              <a:t>Наиболее эффективным средством закаливания является купание в открытых водоёмах. Во время купания на организм одновременно воздействует солнце, воздух и вода. Прежде чем купаться, обязательно обращайте внимание на правила безопасного поведения при купании. Купаться рекомендуется не раньше, чем через 1 – 1,5 часа после еды.</a:t>
            </a: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6" grpId="0"/>
      <p:bldP spid="14950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Босохождение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25"/>
            <a:ext cx="8229600" cy="5715000"/>
          </a:xfrm>
        </p:spPr>
        <p:txBody>
          <a:bodyPr/>
          <a:lstStyle/>
          <a:p>
            <a:pPr>
              <a:defRPr/>
            </a:pPr>
            <a:r>
              <a:rPr lang="ru-RU" sz="2800" b="1" i="1" dirty="0" smtClean="0">
                <a:latin typeface="Gigi" pitchFamily="82" charset="0"/>
              </a:rPr>
              <a:t>Хождение босиком испокон веков использовалась для профилактики и лечения многих заболеваний. Современная наука подтверждает пользу босохождения. Прогулка по свежему снегу на первых порах должна быть не более 2 – 4 минут. Ходьба босиком – это сильнейшее профилактическое и целительное средство, одна из составляющих системы здорового образа жизни</a:t>
            </a:r>
            <a:r>
              <a:rPr lang="ru-RU" b="1" i="1" dirty="0" smtClean="0">
                <a:latin typeface="Gigi" pitchFamily="82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Моржевание</a:t>
            </a:r>
            <a:endParaRPr lang="ru-RU" dirty="0"/>
          </a:p>
        </p:txBody>
      </p:sp>
      <p:pic>
        <p:nvPicPr>
          <p:cNvPr id="35843" name="Picture 2" descr="J:\Здоровье\30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85875" y="1857375"/>
            <a:ext cx="5929313" cy="4714875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Доказано, что  ледяная  вода: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ct val="50000"/>
              </a:spcBef>
              <a:buClr>
                <a:schemeClr val="accent2"/>
              </a:buClr>
              <a:buSzPct val="80000"/>
              <a:buFont typeface="Courier New" pitchFamily="49" charset="0"/>
              <a:buChar char="o"/>
              <a:defRPr/>
            </a:pPr>
            <a:r>
              <a:rPr lang="ru-RU" sz="2000" b="1" dirty="0" smtClean="0">
                <a:solidFill>
                  <a:schemeClr val="bg1"/>
                </a:solidFill>
                <a:cs typeface="Times New Roman" charset="0"/>
              </a:rPr>
              <a:t>    активизирует все физиологические процессы в организме,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  <a:buClr>
                <a:schemeClr val="accent2"/>
              </a:buClr>
              <a:buSzPct val="80000"/>
              <a:buFont typeface="Wingdings" pitchFamily="2" charset="2"/>
              <a:buChar char="l"/>
              <a:defRPr/>
            </a:pP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cs typeface="Times New Roman" charset="0"/>
              </a:rPr>
              <a:t>способствует предупреждению ряда заболеваний (холодом лечат даже рак),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  <a:buClr>
                <a:schemeClr val="accent2"/>
              </a:buClr>
              <a:buSzPct val="80000"/>
              <a:buFont typeface="Wingdings" pitchFamily="2" charset="2"/>
              <a:buChar char="l"/>
              <a:defRPr/>
            </a:pPr>
            <a:r>
              <a:rPr lang="ru-RU" b="1" dirty="0" smtClean="0">
                <a:solidFill>
                  <a:schemeClr val="bg1"/>
                </a:solidFill>
                <a:cs typeface="Times New Roman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п</a:t>
            </a:r>
            <a:r>
              <a:rPr lang="ru-RU" sz="2000" b="1" dirty="0" smtClean="0">
                <a:solidFill>
                  <a:schemeClr val="bg1"/>
                </a:solidFill>
                <a:cs typeface="Times New Roman" charset="0"/>
              </a:rPr>
              <a:t>овышает жизненную энергию</a:t>
            </a:r>
            <a:r>
              <a:rPr lang="ru-RU" sz="2000" b="1" dirty="0" smtClean="0">
                <a:solidFill>
                  <a:schemeClr val="bg1"/>
                </a:solidFill>
              </a:rPr>
              <a:t>,</a:t>
            </a:r>
          </a:p>
          <a:p>
            <a:pPr>
              <a:spcBef>
                <a:spcPct val="50000"/>
              </a:spcBef>
              <a:buClr>
                <a:schemeClr val="accent2"/>
              </a:buClr>
              <a:buSzPct val="80000"/>
              <a:buFont typeface="Wingdings" pitchFamily="2" charset="2"/>
              <a:buChar char="l"/>
              <a:defRPr/>
            </a:pP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cs typeface="Times New Roman" charset="0"/>
              </a:rPr>
              <a:t>улучшает эмоциональное состояние человека. 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37892" name="Picture 5" descr="C:\Documents and Settings\u407\Мои документы\Мои рисунки\iceberg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3438" y="2214563"/>
            <a:ext cx="3643312" cy="4143375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\\Teacher-4\Project\ProectKZ\images\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5775"/>
            <a:ext cx="9144000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455613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u="sng" dirty="0" smtClean="0">
                <a:solidFill>
                  <a:srgbClr val="0066FF"/>
                </a:solidFill>
              </a:rPr>
              <a:t>Правила закаливания:</a:t>
            </a:r>
            <a:r>
              <a:rPr lang="ru-RU" sz="4000" dirty="0" smtClean="0"/>
              <a:t> 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8715375" cy="554355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Clr>
                <a:srgbClr val="000000"/>
              </a:buClr>
              <a:buSzTx/>
              <a:buFont typeface="Wingdings" pitchFamily="2" charset="2"/>
              <a:buAutoNum type="arabicPeriod"/>
              <a:defRPr/>
            </a:pPr>
            <a:endParaRPr lang="ru-RU" sz="2400" dirty="0" smtClean="0">
              <a:solidFill>
                <a:srgbClr val="57FFFF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000000"/>
              </a:buClr>
              <a:buSzTx/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57FFFF"/>
                </a:solidFill>
              </a:rPr>
              <a:t>     Необходимость психологического настроя на закаливание, заинтересованность в нём . Это самый важный принцип.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000000"/>
              </a:buClr>
              <a:buSzTx/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57FFFF"/>
                </a:solidFill>
              </a:rPr>
              <a:t>   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000000"/>
              </a:buClr>
              <a:buSzTx/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57FFFF"/>
                </a:solidFill>
              </a:rPr>
              <a:t>     Закаливание должно быть  систематичным.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000000"/>
              </a:buClr>
              <a:buSzTx/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57FFFF"/>
                </a:solidFill>
              </a:rPr>
              <a:t>  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000000"/>
              </a:buClr>
              <a:buSzTx/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57FFFF"/>
                </a:solidFill>
              </a:rPr>
              <a:t>      Закаливание должно быть комплексным, что предполагает различные виды закаливания: пассивные и активные, общие местные, коллективные   индивидуальные.   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FF0000"/>
              </a:buClr>
              <a:buSzPct val="205000"/>
              <a:buFont typeface="Wingdings" pitchFamily="2" charset="2"/>
              <a:buChar char="ь"/>
              <a:defRPr/>
            </a:pPr>
            <a:endParaRPr lang="ru-RU" sz="2400" dirty="0" smtClean="0">
              <a:solidFill>
                <a:srgbClr val="57FFFF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FF0000"/>
              </a:buClr>
              <a:buSzPct val="205000"/>
              <a:buFont typeface="Wingdings" pitchFamily="2" charset="2"/>
              <a:buChar char="ь"/>
              <a:defRPr/>
            </a:pPr>
            <a:endParaRPr lang="ru-RU" sz="2400" dirty="0" smtClean="0">
              <a:solidFill>
                <a:srgbClr val="57FFFF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FF0000"/>
              </a:buClr>
              <a:buSzPct val="205000"/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57FFFF"/>
              </a:solidFill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6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6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0" grpId="0"/>
      <p:bldP spid="17613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u="sng" dirty="0" smtClean="0">
                <a:solidFill>
                  <a:srgbClr val="0066FF"/>
                </a:solidFill>
              </a:rPr>
              <a:t>Правила закаливания: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571625"/>
            <a:ext cx="8229600" cy="452437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Clr>
                <a:srgbClr val="000000"/>
              </a:buClr>
              <a:buSzTx/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57FFFF"/>
                </a:solidFill>
              </a:rPr>
              <a:t>    </a:t>
            </a:r>
            <a:r>
              <a:rPr lang="ru-RU" sz="2800" dirty="0" smtClean="0">
                <a:solidFill>
                  <a:srgbClr val="57FFFF"/>
                </a:solidFill>
              </a:rPr>
              <a:t>Закаливание должно быть постепенным, время контакта с сильным холодом  должно увеличиваться постепенно.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000000"/>
              </a:buClr>
              <a:buSzTx/>
              <a:buFont typeface="Wingdings" pitchFamily="2" charset="2"/>
              <a:buNone/>
              <a:defRPr/>
            </a:pPr>
            <a:endParaRPr lang="ru-RU" dirty="0" smtClean="0">
              <a:solidFill>
                <a:srgbClr val="57FFFF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000000"/>
              </a:buClr>
              <a:buSzTx/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57FFFF"/>
                </a:solidFill>
              </a:rPr>
              <a:t>     </a:t>
            </a:r>
            <a:r>
              <a:rPr lang="ru-RU" sz="2800" dirty="0" smtClean="0">
                <a:solidFill>
                  <a:srgbClr val="57FFFF"/>
                </a:solidFill>
              </a:rPr>
              <a:t>Закаливание должно проводиться с учётом индивидуальных особенностей организма и климатических условий конкретного региона.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000000"/>
              </a:buClr>
              <a:buSzTx/>
              <a:buFont typeface="Wingdings" pitchFamily="2" charset="2"/>
              <a:buNone/>
              <a:defRPr/>
            </a:pPr>
            <a:endParaRPr lang="ru-RU" dirty="0" smtClean="0">
              <a:solidFill>
                <a:srgbClr val="57FFFF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000000"/>
              </a:buClr>
              <a:buSzTx/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57FFFF"/>
                </a:solidFill>
              </a:rPr>
              <a:t>    Закаливание должно быть «на грани удовольствия«, т.е. не насиловать себя чрезмерными нагрузками.   </a:t>
            </a:r>
          </a:p>
          <a:p>
            <a:pPr>
              <a:defRPr/>
            </a:pPr>
            <a:endParaRPr lang="ru-RU" sz="2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·  </a:t>
            </a:r>
            <a:r>
              <a:rPr lang="ru-RU" sz="2000" dirty="0" smtClean="0"/>
              <a:t>Солнце, воздух и вода – наши лучшие друзья</a:t>
            </a:r>
          </a:p>
          <a:p>
            <a:pPr>
              <a:defRPr/>
            </a:pPr>
            <a:r>
              <a:rPr lang="ru-RU" sz="2000" dirty="0" smtClean="0"/>
              <a:t>·  В холод – каждый молод</a:t>
            </a:r>
          </a:p>
          <a:p>
            <a:pPr>
              <a:defRPr/>
            </a:pPr>
            <a:r>
              <a:rPr lang="ru-RU" sz="2000" dirty="0" smtClean="0"/>
              <a:t>·  Воды холодной не бойся – ежедневно ею мойся</a:t>
            </a:r>
          </a:p>
          <a:p>
            <a:pPr>
              <a:defRPr/>
            </a:pPr>
            <a:r>
              <a:rPr lang="ru-RU" sz="2000" dirty="0" smtClean="0"/>
              <a:t>·  Куда часто заглядывает солнце – там редко бывает врач</a:t>
            </a:r>
          </a:p>
          <a:p>
            <a:pPr>
              <a:defRPr/>
            </a:pPr>
            <a:r>
              <a:rPr lang="ru-RU" sz="2000" dirty="0" smtClean="0"/>
              <a:t>·  Босиком ходить – здоровым быть</a:t>
            </a:r>
          </a:p>
          <a:p>
            <a:pPr>
              <a:defRPr/>
            </a:pPr>
            <a:r>
              <a:rPr lang="ru-RU" sz="2000" dirty="0" smtClean="0"/>
              <a:t>·  Болезнь легче предупредить – чем лечить</a:t>
            </a:r>
          </a:p>
          <a:p>
            <a:pPr>
              <a:defRPr/>
            </a:pPr>
            <a:r>
              <a:rPr lang="ru-RU" sz="2000" dirty="0" smtClean="0"/>
              <a:t>·  Если хочешь быть здоровым – закаляйся</a:t>
            </a:r>
          </a:p>
          <a:p>
            <a:pPr>
              <a:defRPr/>
            </a:pP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Спасибо </a:t>
            </a:r>
            <a:r>
              <a:rPr lang="ru-RU" smtClean="0"/>
              <a:t>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429125"/>
            <a:ext cx="8183562" cy="192881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5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Страна  Ватных       одеял</a:t>
            </a:r>
            <a:endParaRPr lang="ru-RU" sz="5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171" name="Picture 2" descr="J:\Здоровье\1369303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142875"/>
            <a:ext cx="9144000" cy="4929188"/>
          </a:xfrm>
          <a:noFill/>
        </p:spPr>
      </p:pic>
    </p:spTree>
  </p:cSld>
  <p:clrMapOvr>
    <a:masterClrMapping/>
  </p:clrMapOvr>
  <p:transition spd="slow" advTm="637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13" y="1820863"/>
            <a:ext cx="7772400" cy="1828800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13" y="3684588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8196" name="Picture 2" descr="J:\Здоровье\241_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85750"/>
            <a:ext cx="8358188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13" y="1820863"/>
            <a:ext cx="7772400" cy="1828800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13" y="3684588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9220" name="Picture 2" descr="J:\Здоровье\korol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85750"/>
            <a:ext cx="8501062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J:\Здоровье\241_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428625"/>
            <a:ext cx="7929563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" descr="G:\Здоровье\танеч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5" y="428625"/>
            <a:ext cx="3214688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13" y="1820863"/>
            <a:ext cx="7772400" cy="1828800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13" y="3684588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11268" name="Picture 2" descr="J:\Здоровье\art_70_p_big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-714375"/>
            <a:ext cx="7500937" cy="864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40005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u="sng" dirty="0" smtClean="0">
                <a:solidFill>
                  <a:srgbClr val="FF0000"/>
                </a:solidFill>
              </a:rPr>
              <a:t>Как справился  с  болезнью  придворный  врач?</a:t>
            </a:r>
          </a:p>
        </p:txBody>
      </p:sp>
    </p:spTree>
  </p:cSld>
  <p:clrMapOvr>
    <a:masterClrMapping/>
  </p:clrMapOvr>
  <p:transition spd="slow" advClick="0" advTm="1000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Как справился с болезнью придворный  врач?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ourier New" pitchFamily="49" charset="0"/>
              <a:buChar char="o"/>
              <a:defRPr/>
            </a:pP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прогулки в  любую  погоду;</a:t>
            </a:r>
          </a:p>
          <a:p>
            <a:pPr eaLnBrk="1" hangingPunct="1">
              <a:buFont typeface="Courier New" pitchFamily="49" charset="0"/>
              <a:buChar char="o"/>
              <a:defRPr/>
            </a:pP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хождение  босиком  по  влажному  песку,  по  траве;</a:t>
            </a:r>
          </a:p>
          <a:p>
            <a:pPr eaLnBrk="1" hangingPunct="1">
              <a:buFont typeface="Courier New" pitchFamily="49" charset="0"/>
              <a:buChar char="o"/>
              <a:defRPr/>
            </a:pP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сон открытой  форточкой;</a:t>
            </a:r>
          </a:p>
          <a:p>
            <a:pPr eaLnBrk="1" hangingPunct="1">
              <a:buFont typeface="Courier New" pitchFamily="49" charset="0"/>
              <a:buChar char="o"/>
              <a:defRPr/>
            </a:pP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одежда  по  погоде;</a:t>
            </a:r>
          </a:p>
          <a:p>
            <a:pPr eaLnBrk="1" hangingPunct="1">
              <a:buFont typeface="Courier New" pitchFamily="49" charset="0"/>
              <a:buChar char="o"/>
              <a:defRPr/>
            </a:pP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почаще  бывать  в  лесу;</a:t>
            </a:r>
          </a:p>
          <a:p>
            <a:pPr eaLnBrk="1" hangingPunct="1">
              <a:buFont typeface="Arial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726</TotalTime>
  <Words>537</Words>
  <Application>Microsoft Office PowerPoint</Application>
  <PresentationFormat>Экран (4:3)</PresentationFormat>
  <Paragraphs>69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43" baseType="lpstr">
      <vt:lpstr>Tahoma</vt:lpstr>
      <vt:lpstr>Arial</vt:lpstr>
      <vt:lpstr>Wingdings</vt:lpstr>
      <vt:lpstr>Calibri</vt:lpstr>
      <vt:lpstr>Courier New</vt:lpstr>
      <vt:lpstr>Showcard Gothic</vt:lpstr>
      <vt:lpstr>Calisto MT</vt:lpstr>
      <vt:lpstr>Agency FB</vt:lpstr>
      <vt:lpstr>Shruti</vt:lpstr>
      <vt:lpstr>Castellar</vt:lpstr>
      <vt:lpstr>Tunga</vt:lpstr>
      <vt:lpstr>Times New Roman</vt:lpstr>
      <vt:lpstr>Gigi</vt:lpstr>
      <vt:lpstr>Текстура</vt:lpstr>
      <vt:lpstr>Тема урока: «От болезней  всех  полезней»</vt:lpstr>
      <vt:lpstr>Как справился  с  болезнью  придворный  врач?</vt:lpstr>
      <vt:lpstr>Страна  Ватных       одеял</vt:lpstr>
      <vt:lpstr>Слайд 4</vt:lpstr>
      <vt:lpstr>Слайд 5</vt:lpstr>
      <vt:lpstr>Слайд 6</vt:lpstr>
      <vt:lpstr>Слайд 7</vt:lpstr>
      <vt:lpstr>Как справился  с  болезнью  придворный  врач?</vt:lpstr>
      <vt:lpstr>Как справился с болезнью придворный  врач?</vt:lpstr>
      <vt:lpstr>ЗАКАЛИВАНИЕ И закаливающие процедуры</vt:lpstr>
      <vt:lpstr>Цели урока: 1. узнаем, что  такое закаливание, друзья закаливающих  процедур  2. Способы закаливания  3. познакомимся с   правилами  закаливания</vt:lpstr>
      <vt:lpstr>Что говорят  учащиеся  школы о закаливании?</vt:lpstr>
      <vt:lpstr>Слайд 13</vt:lpstr>
      <vt:lpstr>Друзья закаливающих  процедур:</vt:lpstr>
      <vt:lpstr>Слайд 15</vt:lpstr>
      <vt:lpstr>Обтирание</vt:lpstr>
      <vt:lpstr>ОБЛИВАНИЕ</vt:lpstr>
      <vt:lpstr>Воздушные  ванны</vt:lpstr>
      <vt:lpstr>ВОЗДУШНЫЕ ВАННЫ</vt:lpstr>
      <vt:lpstr>СОЛНЕЧНЫЕ ВАННЫ</vt:lpstr>
      <vt:lpstr>КУПАНИЕ В ОТКРЫТЫХ ВОДОЁМАХ</vt:lpstr>
      <vt:lpstr>Босохождение</vt:lpstr>
      <vt:lpstr>Моржевание</vt:lpstr>
      <vt:lpstr>Доказано, что  ледяная  вода:</vt:lpstr>
      <vt:lpstr>Слайд 25</vt:lpstr>
      <vt:lpstr>Правила закаливания: </vt:lpstr>
      <vt:lpstr>Правила закаливания: </vt:lpstr>
      <vt:lpstr>Слайд 28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Закаливание организма и его влияние на здоровье человека</dc:title>
  <dc:creator>костян</dc:creator>
  <cp:lastModifiedBy>1</cp:lastModifiedBy>
  <cp:revision>49</cp:revision>
  <dcterms:created xsi:type="dcterms:W3CDTF">2007-04-06T02:35:41Z</dcterms:created>
  <dcterms:modified xsi:type="dcterms:W3CDTF">2013-10-13T06:41:06Z</dcterms:modified>
</cp:coreProperties>
</file>