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4"/>
  </p:notesMasterIdLst>
  <p:handoutMasterIdLst>
    <p:handoutMasterId r:id="rId35"/>
  </p:handoutMasterIdLst>
  <p:sldIdLst>
    <p:sldId id="271" r:id="rId2"/>
    <p:sldId id="281" r:id="rId3"/>
    <p:sldId id="282" r:id="rId4"/>
    <p:sldId id="283" r:id="rId5"/>
    <p:sldId id="284" r:id="rId6"/>
    <p:sldId id="285" r:id="rId7"/>
    <p:sldId id="286" r:id="rId8"/>
    <p:sldId id="278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5" r:id="rId17"/>
    <p:sldId id="294" r:id="rId18"/>
    <p:sldId id="260" r:id="rId19"/>
    <p:sldId id="259" r:id="rId20"/>
    <p:sldId id="258" r:id="rId21"/>
    <p:sldId id="297" r:id="rId22"/>
    <p:sldId id="298" r:id="rId23"/>
    <p:sldId id="299" r:id="rId24"/>
    <p:sldId id="302" r:id="rId25"/>
    <p:sldId id="301" r:id="rId26"/>
    <p:sldId id="303" r:id="rId27"/>
    <p:sldId id="304" r:id="rId28"/>
    <p:sldId id="266" r:id="rId29"/>
    <p:sldId id="262" r:id="rId30"/>
    <p:sldId id="269" r:id="rId31"/>
    <p:sldId id="270" r:id="rId32"/>
    <p:sldId id="306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00CC00"/>
    <a:srgbClr val="CCCC00"/>
    <a:srgbClr val="666633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DAA230-73F2-4AF6-8F1E-198C7D8B192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1D11B1-F7E0-42E1-AA85-066CD7F742F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94250-01CD-44BF-A0A1-89D8FB1FF382}" type="slidenum">
              <a:rPr lang="ru-RU"/>
              <a:pPr/>
              <a:t>1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D264DA-7501-4806-A332-E2E3D21E3D69}" type="slidenum">
              <a:rPr lang="ru-RU"/>
              <a:pPr/>
              <a:t>10</a:t>
            </a:fld>
            <a:endParaRPr lang="ru-RU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13D756-553C-411C-8397-3507A1E2B252}" type="slidenum">
              <a:rPr lang="ru-RU"/>
              <a:pPr/>
              <a:t>11</a:t>
            </a:fld>
            <a:endParaRPr lang="ru-RU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4FEDF1-DD9A-4883-9F7B-08F31956FDFB}" type="slidenum">
              <a:rPr lang="ru-RU"/>
              <a:pPr/>
              <a:t>12</a:t>
            </a:fld>
            <a:endParaRPr lang="ru-RU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05C54-7FE9-49AA-94DF-087BA1B01991}" type="slidenum">
              <a:rPr lang="ru-RU"/>
              <a:pPr/>
              <a:t>13</a:t>
            </a:fld>
            <a:endParaRPr lang="ru-RU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97F74-B157-48D4-B99B-27BAC83D9F53}" type="slidenum">
              <a:rPr lang="ru-RU"/>
              <a:pPr/>
              <a:t>14</a:t>
            </a:fld>
            <a:endParaRPr lang="ru-RU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36109-9479-441E-98B0-1C1D98B6E166}" type="slidenum">
              <a:rPr lang="ru-RU"/>
              <a:pPr/>
              <a:t>15</a:t>
            </a:fld>
            <a:endParaRPr lang="ru-RU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19B313-C125-4D32-8A78-68DF6CBC66CD}" type="slidenum">
              <a:rPr lang="ru-RU"/>
              <a:pPr/>
              <a:t>16</a:t>
            </a:fld>
            <a:endParaRPr lang="ru-RU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4EDE9-7AE4-498F-9A5C-82DE95CE4E72}" type="slidenum">
              <a:rPr lang="ru-RU"/>
              <a:pPr/>
              <a:t>17</a:t>
            </a:fld>
            <a:endParaRPr lang="ru-RU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311FB2-4465-4981-81D4-E96320063DA1}" type="slidenum">
              <a:rPr lang="ru-RU"/>
              <a:pPr/>
              <a:t>18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EDA830-754D-4500-8F7B-0D5690B7B1FA}" type="slidenum">
              <a:rPr lang="ru-RU"/>
              <a:pPr/>
              <a:t>19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3BF377-572C-413B-A49D-B51EA09C524D}" type="slidenum">
              <a:rPr lang="ru-RU"/>
              <a:pPr/>
              <a:t>2</a:t>
            </a:fld>
            <a:endParaRPr lang="ru-RU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F20ACF-3849-4C9D-AC3D-FFC27C331788}" type="slidenum">
              <a:rPr lang="ru-RU"/>
              <a:pPr/>
              <a:t>20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C6577A-BBC8-4046-A911-9BB3BDBBBBCA}" type="slidenum">
              <a:rPr lang="ru-RU"/>
              <a:pPr/>
              <a:t>21</a:t>
            </a:fld>
            <a:endParaRPr lang="ru-RU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DF16C-862B-4F15-9021-48A0786A2E4C}" type="slidenum">
              <a:rPr lang="ru-RU"/>
              <a:pPr/>
              <a:t>22</a:t>
            </a:fld>
            <a:endParaRPr lang="ru-RU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58CDD-FFF2-4427-9C0C-10185215BB5C}" type="slidenum">
              <a:rPr lang="ru-RU"/>
              <a:pPr/>
              <a:t>23</a:t>
            </a:fld>
            <a:endParaRPr lang="ru-RU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908416-C995-429C-BD80-E3A3E459707B}" type="slidenum">
              <a:rPr lang="ru-RU"/>
              <a:pPr/>
              <a:t>24</a:t>
            </a:fld>
            <a:endParaRPr lang="ru-RU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73D30A-6611-4098-AB56-0E23659EC853}" type="slidenum">
              <a:rPr lang="ru-RU"/>
              <a:pPr/>
              <a:t>25</a:t>
            </a:fld>
            <a:endParaRPr lang="ru-RU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51016F-F5A7-4FA8-B54B-1B52B1F17D7E}" type="slidenum">
              <a:rPr lang="ru-RU"/>
              <a:pPr/>
              <a:t>26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B9CF61-9F91-4B67-8895-56C83EA986BD}" type="slidenum">
              <a:rPr lang="ru-RU"/>
              <a:pPr/>
              <a:t>27</a:t>
            </a:fld>
            <a:endParaRPr lang="ru-RU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64AE3E-BFDD-45E9-B524-E88402739976}" type="slidenum">
              <a:rPr lang="ru-RU"/>
              <a:pPr/>
              <a:t>28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EDF49-0757-4AB5-B6DC-E423A848FBE1}" type="slidenum">
              <a:rPr lang="ru-RU"/>
              <a:pPr/>
              <a:t>29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79BA14-CF22-487A-B6AB-5A18FB4889E5}" type="slidenum">
              <a:rPr lang="ru-RU"/>
              <a:pPr/>
              <a:t>3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CA49B-A7D0-43EA-8313-FB2DA1AD539C}" type="slidenum">
              <a:rPr lang="ru-RU"/>
              <a:pPr/>
              <a:t>30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C9BCA-7539-4CA2-8DED-FC88A18B2094}" type="slidenum">
              <a:rPr lang="ru-RU"/>
              <a:pPr/>
              <a:t>31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A9C11E-5302-4CEA-938D-2FD595C96E93}" type="slidenum">
              <a:rPr lang="ru-RU"/>
              <a:pPr/>
              <a:t>32</a:t>
            </a:fld>
            <a:endParaRPr lang="ru-RU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2D97A1-D24C-4BC7-ACF7-74302343AC11}" type="slidenum">
              <a:rPr lang="ru-RU"/>
              <a:pPr/>
              <a:t>4</a:t>
            </a:fld>
            <a:endParaRPr lang="ru-RU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5CDFD7-0E32-4F14-8C83-EA8A269D37FD}" type="slidenum">
              <a:rPr lang="ru-RU"/>
              <a:pPr/>
              <a:t>5</a:t>
            </a:fld>
            <a:endParaRPr lang="ru-RU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FB6D7-1438-4C50-9DF6-502E6151E6FC}" type="slidenum">
              <a:rPr lang="ru-RU"/>
              <a:pPr/>
              <a:t>6</a:t>
            </a:fld>
            <a:endParaRPr lang="ru-RU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126A3A-7C06-4F60-81D1-A31531CF3A86}" type="slidenum">
              <a:rPr lang="ru-RU"/>
              <a:pPr/>
              <a:t>7</a:t>
            </a:fld>
            <a:endParaRPr lang="ru-RU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D7E189-0498-4AA0-BBEA-68B216429037}" type="slidenum">
              <a:rPr lang="ru-RU"/>
              <a:pPr/>
              <a:t>8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66BC7F-3086-48A2-A7EC-5EB7EAA47AE2}" type="slidenum">
              <a:rPr lang="ru-RU"/>
              <a:pPr/>
              <a:t>9</a:t>
            </a:fld>
            <a:endParaRPr lang="ru-RU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-38100" y="-12700"/>
            <a:ext cx="9239250" cy="6940550"/>
            <a:chOff x="-12" y="-10"/>
            <a:chExt cx="5820" cy="4372"/>
          </a:xfrm>
        </p:grpSpPr>
        <p:sp>
          <p:nvSpPr>
            <p:cNvPr id="67587" name="Rectangle 3"/>
            <p:cNvSpPr>
              <a:spLocks noChangeArrowheads="1"/>
            </p:cNvSpPr>
            <p:nvPr userDrawn="1"/>
          </p:nvSpPr>
          <p:spPr bwMode="ltGray">
            <a:xfrm>
              <a:off x="5520" y="-8"/>
              <a:ext cx="287" cy="436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588" name="Rectangle 4"/>
            <p:cNvSpPr>
              <a:spLocks noChangeArrowheads="1"/>
            </p:cNvSpPr>
            <p:nvPr userDrawn="1"/>
          </p:nvSpPr>
          <p:spPr bwMode="ltGray">
            <a:xfrm>
              <a:off x="-8" y="-8"/>
              <a:ext cx="288" cy="4368"/>
            </a:xfrm>
            <a:prstGeom prst="rect">
              <a:avLst/>
            </a:pr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589" name="AutoShape 5"/>
            <p:cNvSpPr>
              <a:spLocks noChangeArrowheads="1"/>
            </p:cNvSpPr>
            <p:nvPr userDrawn="1"/>
          </p:nvSpPr>
          <p:spPr bwMode="ltGray">
            <a:xfrm rot="-10800000" flipH="1" flipV="1">
              <a:off x="2" y="-10"/>
              <a:ext cx="5798" cy="288"/>
            </a:xfrm>
            <a:custGeom>
              <a:avLst/>
              <a:gdLst>
                <a:gd name="G0" fmla="+- 1089 0 0"/>
                <a:gd name="G1" fmla="+- 21600 0 1089"/>
                <a:gd name="G2" fmla="*/ 1089 1 2"/>
                <a:gd name="G3" fmla="+- 21600 0 G2"/>
                <a:gd name="G4" fmla="+/ 1089 21600 2"/>
                <a:gd name="G5" fmla="+/ G1 0 2"/>
                <a:gd name="G6" fmla="*/ 21600 21600 1089"/>
                <a:gd name="G7" fmla="*/ G6 1 2"/>
                <a:gd name="G8" fmla="+- 21600 0 G7"/>
                <a:gd name="G9" fmla="*/ 21600 1 2"/>
                <a:gd name="G10" fmla="+- 1089 0 G9"/>
                <a:gd name="G11" fmla="?: G10 G8 0"/>
                <a:gd name="G12" fmla="?: G10 G7 21600"/>
                <a:gd name="T0" fmla="*/ 21055 w 21600"/>
                <a:gd name="T1" fmla="*/ 10800 h 21600"/>
                <a:gd name="T2" fmla="*/ 10800 w 21600"/>
                <a:gd name="T3" fmla="*/ 21600 h 21600"/>
                <a:gd name="T4" fmla="*/ 545 w 21600"/>
                <a:gd name="T5" fmla="*/ 10800 h 21600"/>
                <a:gd name="T6" fmla="*/ 10800 w 21600"/>
                <a:gd name="T7" fmla="*/ 0 h 21600"/>
                <a:gd name="T8" fmla="*/ 2345 w 21600"/>
                <a:gd name="T9" fmla="*/ 2345 h 21600"/>
                <a:gd name="T10" fmla="*/ 19255 w 21600"/>
                <a:gd name="T11" fmla="*/ 192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9" y="21600"/>
                  </a:lnTo>
                  <a:lnTo>
                    <a:pt x="205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590" name="AutoShape 6"/>
            <p:cNvSpPr>
              <a:spLocks noChangeArrowheads="1"/>
            </p:cNvSpPr>
            <p:nvPr userDrawn="1"/>
          </p:nvSpPr>
          <p:spPr bwMode="ltGray">
            <a:xfrm flipV="1">
              <a:off x="-12" y="4072"/>
              <a:ext cx="5820" cy="290"/>
            </a:xfrm>
            <a:custGeom>
              <a:avLst/>
              <a:gdLst>
                <a:gd name="G0" fmla="+- 1100 0 0"/>
                <a:gd name="G1" fmla="+- 21600 0 1100"/>
                <a:gd name="G2" fmla="*/ 1100 1 2"/>
                <a:gd name="G3" fmla="+- 21600 0 G2"/>
                <a:gd name="G4" fmla="+/ 1100 21600 2"/>
                <a:gd name="G5" fmla="+/ G1 0 2"/>
                <a:gd name="G6" fmla="*/ 21600 21600 1100"/>
                <a:gd name="G7" fmla="*/ G6 1 2"/>
                <a:gd name="G8" fmla="+- 21600 0 G7"/>
                <a:gd name="G9" fmla="*/ 21600 1 2"/>
                <a:gd name="G10" fmla="+- 1100 0 G9"/>
                <a:gd name="G11" fmla="?: G10 G8 0"/>
                <a:gd name="G12" fmla="?: G10 G7 21600"/>
                <a:gd name="T0" fmla="*/ 21050 w 21600"/>
                <a:gd name="T1" fmla="*/ 10800 h 21600"/>
                <a:gd name="T2" fmla="*/ 10800 w 21600"/>
                <a:gd name="T3" fmla="*/ 21600 h 21600"/>
                <a:gd name="T4" fmla="*/ 550 w 21600"/>
                <a:gd name="T5" fmla="*/ 10800 h 21600"/>
                <a:gd name="T6" fmla="*/ 10800 w 21600"/>
                <a:gd name="T7" fmla="*/ 0 h 21600"/>
                <a:gd name="T8" fmla="*/ 2350 w 21600"/>
                <a:gd name="T9" fmla="*/ 2350 h 21600"/>
                <a:gd name="T10" fmla="*/ 19250 w 21600"/>
                <a:gd name="T11" fmla="*/ 192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00" y="21600"/>
                  </a:lnTo>
                  <a:lnTo>
                    <a:pt x="205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591" name="Rectangle 7" descr="Green marble"/>
            <p:cNvSpPr>
              <a:spLocks noChangeArrowheads="1"/>
            </p:cNvSpPr>
            <p:nvPr userDrawn="1"/>
          </p:nvSpPr>
          <p:spPr bwMode="ltGray">
            <a:xfrm>
              <a:off x="184" y="176"/>
              <a:ext cx="5432" cy="398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759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698500" y="61547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3136900" y="61547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65900" y="61547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2A8877-886D-45E7-A567-8690ACCDB4B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67597" name="Group 13"/>
          <p:cNvGrpSpPr>
            <a:grpSpLocks/>
          </p:cNvGrpSpPr>
          <p:nvPr/>
        </p:nvGrpSpPr>
        <p:grpSpPr bwMode="auto">
          <a:xfrm>
            <a:off x="609600" y="3324225"/>
            <a:ext cx="8001000" cy="374650"/>
            <a:chOff x="384" y="2094"/>
            <a:chExt cx="5040" cy="236"/>
          </a:xfrm>
        </p:grpSpPr>
        <p:sp>
          <p:nvSpPr>
            <p:cNvPr id="67598" name="Rectangle 14"/>
            <p:cNvSpPr>
              <a:spLocks noChangeArrowheads="1"/>
            </p:cNvSpPr>
            <p:nvPr/>
          </p:nvSpPr>
          <p:spPr bwMode="auto">
            <a:xfrm>
              <a:off x="384" y="2186"/>
              <a:ext cx="5040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599" name="Rectangle 15"/>
            <p:cNvSpPr>
              <a:spLocks noChangeArrowheads="1"/>
            </p:cNvSpPr>
            <p:nvPr/>
          </p:nvSpPr>
          <p:spPr bwMode="auto">
            <a:xfrm>
              <a:off x="388" y="2094"/>
              <a:ext cx="4941" cy="175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0" name="Line 16"/>
            <p:cNvSpPr>
              <a:spLocks noChangeShapeType="1"/>
            </p:cNvSpPr>
            <p:nvPr/>
          </p:nvSpPr>
          <p:spPr bwMode="auto">
            <a:xfrm>
              <a:off x="392" y="2138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1" name="Line 17"/>
            <p:cNvSpPr>
              <a:spLocks noChangeShapeType="1"/>
            </p:cNvSpPr>
            <p:nvPr/>
          </p:nvSpPr>
          <p:spPr bwMode="auto">
            <a:xfrm>
              <a:off x="392" y="2186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2" name="Line 18"/>
            <p:cNvSpPr>
              <a:spLocks noChangeShapeType="1"/>
            </p:cNvSpPr>
            <p:nvPr/>
          </p:nvSpPr>
          <p:spPr bwMode="auto">
            <a:xfrm>
              <a:off x="392" y="2234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3" name="Line 19"/>
            <p:cNvSpPr>
              <a:spLocks noChangeShapeType="1"/>
            </p:cNvSpPr>
            <p:nvPr/>
          </p:nvSpPr>
          <p:spPr bwMode="auto">
            <a:xfrm>
              <a:off x="392" y="2129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4" name="Line 20"/>
            <p:cNvSpPr>
              <a:spLocks noChangeShapeType="1"/>
            </p:cNvSpPr>
            <p:nvPr/>
          </p:nvSpPr>
          <p:spPr bwMode="auto">
            <a:xfrm>
              <a:off x="392" y="2177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>
              <a:off x="392" y="2225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D36B6-2F77-4E98-869C-DA9AD533B5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4625" y="350838"/>
            <a:ext cx="1946275" cy="5429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50838"/>
            <a:ext cx="5686425" cy="5429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E86AD-B717-4184-8C20-C2C3D789E1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9416E2-830E-4A45-96DF-35B9BCBCC4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0959D0-8DE5-487B-BEC8-63112F723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11527B-F0BD-464F-B573-B1F974AA28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98500" y="1665288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820E84-BAF2-4760-AFF8-5CE56A26C4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8500" y="1665288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8500" y="3798888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63D20EC-F262-4244-82C9-260C82D55A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65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A9E954-006F-495B-BDD1-93C64F16D2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929D4-E61B-45FF-9FCE-DF8AE3CD54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17BA2-EA9B-4B85-9EE7-593C713BAA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D0DFA-6C5E-4A15-9F28-8DE30AE76B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2F73B-C215-404A-A593-0257CECADE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F5213-5B49-4A88-B408-A1387EC6F6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4B6E3-A2BB-4EB9-96D3-AFC3F64F2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294D5-B6EC-4CA5-AA58-470529F84F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36176-21F7-4F5C-B507-960C6025E9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/>
          <p:cNvGrpSpPr>
            <a:grpSpLocks/>
          </p:cNvGrpSpPr>
          <p:nvPr/>
        </p:nvGrpSpPr>
        <p:grpSpPr bwMode="auto">
          <a:xfrm>
            <a:off x="-38100" y="-12700"/>
            <a:ext cx="9239250" cy="6940550"/>
            <a:chOff x="-12" y="-10"/>
            <a:chExt cx="5820" cy="4372"/>
          </a:xfrm>
        </p:grpSpPr>
        <p:sp>
          <p:nvSpPr>
            <p:cNvPr id="66563" name="Rectangle 3"/>
            <p:cNvSpPr>
              <a:spLocks noChangeArrowheads="1"/>
            </p:cNvSpPr>
            <p:nvPr userDrawn="1"/>
          </p:nvSpPr>
          <p:spPr bwMode="invGray">
            <a:xfrm>
              <a:off x="5520" y="-8"/>
              <a:ext cx="287" cy="436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4" name="Rectangle 4"/>
            <p:cNvSpPr>
              <a:spLocks noChangeArrowheads="1"/>
            </p:cNvSpPr>
            <p:nvPr userDrawn="1"/>
          </p:nvSpPr>
          <p:spPr bwMode="invGray">
            <a:xfrm>
              <a:off x="-8" y="-8"/>
              <a:ext cx="288" cy="4368"/>
            </a:xfrm>
            <a:prstGeom prst="rect">
              <a:avLst/>
            </a:pr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5" name="AutoShape 5"/>
            <p:cNvSpPr>
              <a:spLocks noChangeArrowheads="1"/>
            </p:cNvSpPr>
            <p:nvPr userDrawn="1"/>
          </p:nvSpPr>
          <p:spPr bwMode="invGray">
            <a:xfrm rot="-10800000" flipH="1" flipV="1">
              <a:off x="2" y="-10"/>
              <a:ext cx="5798" cy="288"/>
            </a:xfrm>
            <a:custGeom>
              <a:avLst/>
              <a:gdLst>
                <a:gd name="G0" fmla="+- 1089 0 0"/>
                <a:gd name="G1" fmla="+- 21600 0 1089"/>
                <a:gd name="G2" fmla="*/ 1089 1 2"/>
                <a:gd name="G3" fmla="+- 21600 0 G2"/>
                <a:gd name="G4" fmla="+/ 1089 21600 2"/>
                <a:gd name="G5" fmla="+/ G1 0 2"/>
                <a:gd name="G6" fmla="*/ 21600 21600 1089"/>
                <a:gd name="G7" fmla="*/ G6 1 2"/>
                <a:gd name="G8" fmla="+- 21600 0 G7"/>
                <a:gd name="G9" fmla="*/ 21600 1 2"/>
                <a:gd name="G10" fmla="+- 1089 0 G9"/>
                <a:gd name="G11" fmla="?: G10 G8 0"/>
                <a:gd name="G12" fmla="?: G10 G7 21600"/>
                <a:gd name="T0" fmla="*/ 21055 w 21600"/>
                <a:gd name="T1" fmla="*/ 10800 h 21600"/>
                <a:gd name="T2" fmla="*/ 10800 w 21600"/>
                <a:gd name="T3" fmla="*/ 21600 h 21600"/>
                <a:gd name="T4" fmla="*/ 545 w 21600"/>
                <a:gd name="T5" fmla="*/ 10800 h 21600"/>
                <a:gd name="T6" fmla="*/ 10800 w 21600"/>
                <a:gd name="T7" fmla="*/ 0 h 21600"/>
                <a:gd name="T8" fmla="*/ 2345 w 21600"/>
                <a:gd name="T9" fmla="*/ 2345 h 21600"/>
                <a:gd name="T10" fmla="*/ 19255 w 21600"/>
                <a:gd name="T11" fmla="*/ 192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9" y="21600"/>
                  </a:lnTo>
                  <a:lnTo>
                    <a:pt x="205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6" name="AutoShape 6"/>
            <p:cNvSpPr>
              <a:spLocks noChangeArrowheads="1"/>
            </p:cNvSpPr>
            <p:nvPr userDrawn="1"/>
          </p:nvSpPr>
          <p:spPr bwMode="invGray">
            <a:xfrm flipV="1">
              <a:off x="-12" y="4072"/>
              <a:ext cx="5820" cy="290"/>
            </a:xfrm>
            <a:custGeom>
              <a:avLst/>
              <a:gdLst>
                <a:gd name="G0" fmla="+- 1100 0 0"/>
                <a:gd name="G1" fmla="+- 21600 0 1100"/>
                <a:gd name="G2" fmla="*/ 1100 1 2"/>
                <a:gd name="G3" fmla="+- 21600 0 G2"/>
                <a:gd name="G4" fmla="+/ 1100 21600 2"/>
                <a:gd name="G5" fmla="+/ G1 0 2"/>
                <a:gd name="G6" fmla="*/ 21600 21600 1100"/>
                <a:gd name="G7" fmla="*/ G6 1 2"/>
                <a:gd name="G8" fmla="+- 21600 0 G7"/>
                <a:gd name="G9" fmla="*/ 21600 1 2"/>
                <a:gd name="G10" fmla="+- 1100 0 G9"/>
                <a:gd name="G11" fmla="?: G10 G8 0"/>
                <a:gd name="G12" fmla="?: G10 G7 21600"/>
                <a:gd name="T0" fmla="*/ 21050 w 21600"/>
                <a:gd name="T1" fmla="*/ 10800 h 21600"/>
                <a:gd name="T2" fmla="*/ 10800 w 21600"/>
                <a:gd name="T3" fmla="*/ 21600 h 21600"/>
                <a:gd name="T4" fmla="*/ 550 w 21600"/>
                <a:gd name="T5" fmla="*/ 10800 h 21600"/>
                <a:gd name="T6" fmla="*/ 10800 w 21600"/>
                <a:gd name="T7" fmla="*/ 0 h 21600"/>
                <a:gd name="T8" fmla="*/ 2350 w 21600"/>
                <a:gd name="T9" fmla="*/ 2350 h 21600"/>
                <a:gd name="T10" fmla="*/ 19250 w 21600"/>
                <a:gd name="T11" fmla="*/ 192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00" y="21600"/>
                  </a:lnTo>
                  <a:lnTo>
                    <a:pt x="205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7" name="Rectangle 7" descr="Green marble"/>
            <p:cNvSpPr>
              <a:spLocks noChangeArrowheads="1"/>
            </p:cNvSpPr>
            <p:nvPr userDrawn="1"/>
          </p:nvSpPr>
          <p:spPr bwMode="invGray">
            <a:xfrm>
              <a:off x="184" y="176"/>
              <a:ext cx="5432" cy="3988"/>
            </a:xfrm>
            <a:prstGeom prst="rect">
              <a:avLst/>
            </a:prstGeom>
            <a:blipFill dpi="0" rotWithShape="0">
              <a:blip r:embed="rId19" cstate="print"/>
              <a:srcRect/>
              <a:tile tx="0" ty="0" sx="100000" sy="100000" flip="none" algn="tl"/>
            </a:blip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56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508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0" y="16652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65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657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658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657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65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561C3D-4C33-4310-BA70-8330FC3FE40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ransition advClick="0" advTm="1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slide" Target="slide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4" Type="http://schemas.openxmlformats.org/officeDocument/2006/relationships/oleObject" Target="file:///C:\Users\&#1048;&#1084;&#1072;&#1085;&#1075;&#1086;\Documents\&#1052;&#1086;&#1080;%20&#1076;&#1086;&#1082;&#1091;&#1084;&#1077;&#1085;&#1090;&#1099;\Doc2.doc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4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066800"/>
            <a:ext cx="7620000" cy="1905000"/>
          </a:xfrm>
        </p:spPr>
        <p:txBody>
          <a:bodyPr/>
          <a:lstStyle/>
          <a:p>
            <a:r>
              <a:rPr lang="ru-RU" sz="7200">
                <a:latin typeface="Arial Black" pitchFamily="34" charset="0"/>
              </a:rPr>
              <a:t>ПИРАМИДА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657600"/>
            <a:ext cx="7696200" cy="2895600"/>
          </a:xfrm>
        </p:spPr>
        <p:txBody>
          <a:bodyPr/>
          <a:lstStyle/>
          <a:p>
            <a:r>
              <a:rPr lang="ru-RU" sz="2400" dirty="0" smtClean="0"/>
              <a:t>Учитель математики МБОУ «Авиловская СОШ»</a:t>
            </a:r>
          </a:p>
          <a:p>
            <a:r>
              <a:rPr lang="ru-RU" sz="2400" smtClean="0"/>
              <a:t>Ткаченко И.А.</a:t>
            </a:r>
            <a:endParaRPr lang="ru-RU" sz="24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762000" y="533400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К уроку геометрии.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autoUpdateAnimBg="0"/>
      <p:bldP spid="3789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Oval 1026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995" name="Oval 1027"/>
          <p:cNvSpPr>
            <a:spLocks noChangeArrowheads="1"/>
          </p:cNvSpPr>
          <p:nvPr/>
        </p:nvSpPr>
        <p:spPr bwMode="auto">
          <a:xfrm>
            <a:off x="48768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996" name="Oval 1028"/>
          <p:cNvSpPr>
            <a:spLocks noChangeArrowheads="1"/>
          </p:cNvSpPr>
          <p:nvPr/>
        </p:nvSpPr>
        <p:spPr bwMode="auto">
          <a:xfrm>
            <a:off x="44196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997" name="AutoShape 1029"/>
          <p:cNvSpPr>
            <a:spLocks noChangeArrowheads="1"/>
          </p:cNvSpPr>
          <p:nvPr/>
        </p:nvSpPr>
        <p:spPr bwMode="auto">
          <a:xfrm>
            <a:off x="4495800" y="2514600"/>
            <a:ext cx="685800" cy="1524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998" name="Freeform 1030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4999" name="Freeform 1031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0" name="Freeform 1032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1" name="Freeform 1033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2" name="Freeform 1034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3" name="Freeform 1035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4" name="Freeform 1036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5" name="Freeform 1037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6" name="Freeform 1038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7" name="AutoShape 1039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008" name="Freeform 1040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09" name="Freeform 1041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10" name="Freeform 1042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11" name="Freeform 1043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5012" name="Oval 1044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013" name="Oval 1045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014" name="AutoShape 1046"/>
          <p:cNvSpPr>
            <a:spLocks noChangeArrowheads="1"/>
          </p:cNvSpPr>
          <p:nvPr/>
        </p:nvSpPr>
        <p:spPr bwMode="auto">
          <a:xfrm>
            <a:off x="6629400" y="990600"/>
            <a:ext cx="2286000" cy="990600"/>
          </a:xfrm>
          <a:prstGeom prst="wedgeEllipseCallout">
            <a:avLst>
              <a:gd name="adj1" fmla="val -33750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тайна пирамиды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43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44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3048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46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47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48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49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0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1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2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3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4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5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56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7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8" name="Freeform 18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59" name="Freeform 19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7060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61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62" name="AutoShape 22"/>
          <p:cNvSpPr>
            <a:spLocks noChangeArrowheads="1"/>
          </p:cNvSpPr>
          <p:nvPr/>
        </p:nvSpPr>
        <p:spPr bwMode="auto">
          <a:xfrm>
            <a:off x="6477000" y="990600"/>
            <a:ext cx="2438400" cy="990600"/>
          </a:xfrm>
          <a:prstGeom prst="wedgeEllipseCallout">
            <a:avLst>
              <a:gd name="adj1" fmla="val -2851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не разгадана.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Oval 1026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1" name="Oval 1027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2" name="Oval 1028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3" name="AutoShape 1029"/>
          <p:cNvSpPr>
            <a:spLocks noChangeArrowheads="1"/>
          </p:cNvSpPr>
          <p:nvPr/>
        </p:nvSpPr>
        <p:spPr bwMode="auto">
          <a:xfrm>
            <a:off x="4495800" y="2514600"/>
            <a:ext cx="533400" cy="1524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4" name="Freeform 1030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095" name="Freeform 1031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096" name="Freeform 1032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097" name="Freeform 1033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098" name="Freeform 1034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099" name="Freeform 1035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0" name="Freeform 1036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1" name="Freeform 1037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2" name="Freeform 1038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3" name="AutoShape 1039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104" name="Freeform 1040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5" name="Freeform 1041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6" name="Freeform 1042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7" name="Freeform 1043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9108" name="Oval 1044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109" name="Oval 1045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111" name="AutoShape 1047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Может быть,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39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0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1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3048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42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3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4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5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6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7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8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49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0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1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52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3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4" name="Freeform 18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5" name="Freeform 19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156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57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158" name="AutoShape 22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тебе удастся!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187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188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4419600" y="2514600"/>
            <a:ext cx="762000" cy="2286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190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1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2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3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4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5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6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7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8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00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201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202" name="Freeform 18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203" name="Freeform 19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3204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05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06" name="AutoShape 22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Желаю тебе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5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6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1524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8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39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0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1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2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3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4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5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6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7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8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49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50" name="Freeform 18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51" name="Freeform 19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252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3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4" name="AutoShape 22"/>
          <p:cNvSpPr>
            <a:spLocks noChangeArrowheads="1"/>
          </p:cNvSpPr>
          <p:nvPr/>
        </p:nvSpPr>
        <p:spPr bwMode="auto">
          <a:xfrm>
            <a:off x="6629400" y="990600"/>
            <a:ext cx="2286000" cy="990600"/>
          </a:xfrm>
          <a:prstGeom prst="wedgeEllipseCallout">
            <a:avLst>
              <a:gd name="adj1" fmla="val -33750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огромной удачи!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Я приглашаю вас совершить путешествие в страну Пирамид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hlinkClick r:id="rId3" action="ppaction://hlinksldjump"/>
              </a:rPr>
              <a:t>Исторические сведения</a:t>
            </a:r>
            <a:r>
              <a:rPr lang="ru-RU" sz="2800"/>
              <a:t>.</a:t>
            </a:r>
          </a:p>
          <a:p>
            <a:pPr>
              <a:lnSpc>
                <a:spcPct val="90000"/>
              </a:lnSpc>
            </a:pPr>
            <a:r>
              <a:rPr lang="ru-RU" sz="2800"/>
              <a:t>Точные математические </a:t>
            </a:r>
            <a:r>
              <a:rPr lang="ru-RU" sz="2800">
                <a:hlinkClick r:id="rId4" action="ppaction://hlinksldjump"/>
              </a:rPr>
              <a:t>определения и формулы.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/>
              <a:t>Тайная </a:t>
            </a:r>
            <a:r>
              <a:rPr lang="ru-RU" sz="2800">
                <a:hlinkClick r:id="rId5" action="ppaction://hlinksldjump"/>
              </a:rPr>
              <a:t>сила пирамид.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/>
              <a:t>Как сделать </a:t>
            </a:r>
            <a:r>
              <a:rPr lang="ru-RU" sz="2800">
                <a:hlinkClick r:id="rId6" action="ppaction://hlinksldjump"/>
              </a:rPr>
              <a:t>модель</a:t>
            </a:r>
            <a:r>
              <a:rPr lang="ru-RU" sz="2800"/>
              <a:t> пирамиды?</a:t>
            </a:r>
          </a:p>
        </p:txBody>
      </p:sp>
      <p:pic>
        <p:nvPicPr>
          <p:cNvPr id="98310" name="Picture 6" descr="C:\Documents and Settings\ученик\Мои документы\Новая папка\e_501i.bmp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16463" y="1665288"/>
            <a:ext cx="3697287" cy="41148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autoUpdateAnimBg="0"/>
      <p:bldP spid="9830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История возникновения термина «пирамида».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/>
              <a:t>Термин «пирамида» в геометрию внесли греки. Они выпекали ржаные хлебцы, по форме напоминавшие пирамиды. От греческого слова «пирос» (рожь) и произошло слово «пирамида».</a:t>
            </a:r>
          </a:p>
          <a:p>
            <a:endParaRPr lang="ru-RU" sz="2400"/>
          </a:p>
        </p:txBody>
      </p:sp>
      <p:pic>
        <p:nvPicPr>
          <p:cNvPr id="97286" name="Picture 6" descr="C:\Documents and Settings\ученик\Мои документы\Материалы по информатике\Картинки\Картинки к презентации\Профессии\j0186076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665288"/>
            <a:ext cx="3073400" cy="4114800"/>
          </a:xfrm>
          <a:noFill/>
          <a:ln/>
        </p:spPr>
      </p:pic>
      <p:sp>
        <p:nvSpPr>
          <p:cNvPr id="97287" name="AutoShape 7"/>
          <p:cNvSpPr>
            <a:spLocks noChangeArrowheads="1"/>
          </p:cNvSpPr>
          <p:nvPr/>
        </p:nvSpPr>
        <p:spPr bwMode="auto">
          <a:xfrm>
            <a:off x="5257800" y="2362200"/>
            <a:ext cx="838200" cy="1143000"/>
          </a:xfrm>
          <a:prstGeom prst="triangle">
            <a:avLst>
              <a:gd name="adj" fmla="val 50000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utoUpdateAnimBg="0"/>
      <p:bldP spid="97283" grpId="0" build="p" autoUpdateAnimBg="0"/>
      <p:bldP spid="972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93838"/>
          </a:xfrm>
        </p:spPr>
        <p:txBody>
          <a:bodyPr/>
          <a:lstStyle/>
          <a:p>
            <a:r>
              <a:rPr lang="ru-RU">
                <a:latin typeface="PragmaticaKMM" charset="-52"/>
                <a:cs typeface="Times New Roman" pitchFamily="18" charset="0"/>
              </a:rPr>
              <a:t>«Все на свете боится времени, но время боится пирамид».</a:t>
            </a:r>
            <a:r>
              <a:rPr lang="ru-RU"/>
              <a:t>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524000"/>
            <a:ext cx="41275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latin typeface="PragmaticaKMM" charset="-52"/>
                <a:cs typeface="Times New Roman" pitchFamily="18" charset="0"/>
              </a:rPr>
              <a:t>Е</a:t>
            </a:r>
            <a:r>
              <a:rPr lang="ru-RU" sz="2400">
                <a:latin typeface="PragmaticaKMM" charset="-52"/>
              </a:rPr>
              <a:t>гипетские пирамиды - </a:t>
            </a:r>
            <a:r>
              <a:rPr lang="ru-RU" sz="2400">
                <a:latin typeface="PragmaticaKMM" charset="-52"/>
                <a:cs typeface="Times New Roman" pitchFamily="18" charset="0"/>
              </a:rPr>
              <a:t> усыпальницы египетских фараонов. Крупнейшие из них — пирамиды Хеопса, Хефрена и Микерина в Эль-Гизе в древности считались одним из Семи чудес света. </a:t>
            </a:r>
            <a:endParaRPr lang="ru-RU" sz="2400">
              <a:latin typeface="PragmaticaKMM" charset="-52"/>
            </a:endParaRPr>
          </a:p>
          <a:p>
            <a:pPr>
              <a:lnSpc>
                <a:spcPct val="90000"/>
              </a:lnSpc>
            </a:pPr>
            <a:r>
              <a:rPr lang="ru-RU" sz="2400">
                <a:latin typeface="PragmaticaKMM" charset="-52"/>
                <a:cs typeface="Times New Roman" pitchFamily="18" charset="0"/>
              </a:rPr>
              <a:t>Возведение пирамиды было важнейшим культовым деянием и </a:t>
            </a:r>
            <a:r>
              <a:rPr lang="ru-RU" sz="2400">
                <a:latin typeface="PragmaticaKMM" charset="-52"/>
              </a:rPr>
              <a:t>должно было выражать</a:t>
            </a:r>
            <a:r>
              <a:rPr lang="ru-RU" sz="2400">
                <a:latin typeface="PragmaticaKMM" charset="-52"/>
                <a:cs typeface="Times New Roman" pitchFamily="18" charset="0"/>
              </a:rPr>
              <a:t> мистическое тождество страны и ее правителя. </a:t>
            </a:r>
          </a:p>
        </p:txBody>
      </p:sp>
      <p:pic>
        <p:nvPicPr>
          <p:cNvPr id="11270" name="Picture 6" descr="C:\Documents and Settings\ученик\Мои документы\Материалы по информатике\Картинки\Природа\Пейзаж\200160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209800"/>
            <a:ext cx="3806825" cy="2895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8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Египтяне создали самые знаменитые пирамиды на свете.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65288"/>
            <a:ext cx="3898900" cy="4506912"/>
          </a:xfrm>
        </p:spPr>
        <p:txBody>
          <a:bodyPr/>
          <a:lstStyle/>
          <a:p>
            <a:r>
              <a:rPr lang="ru-RU" sz="2400"/>
              <a:t>Египетская пирамида Хеопса – величайшая из пирамид.</a:t>
            </a:r>
          </a:p>
          <a:p>
            <a:r>
              <a:rPr lang="ru-RU" sz="2400"/>
              <a:t>Она была построена приблизительно шесть тысяч лет назад фараоном Хеопсом.</a:t>
            </a:r>
          </a:p>
          <a:p>
            <a:r>
              <a:rPr lang="ru-RU" sz="2400"/>
              <a:t>Пирамида состоит из 2 млн 300 тыс обтесанных известняковых камней, весом 2,5 тонны каждый.</a:t>
            </a:r>
          </a:p>
          <a:p>
            <a:endParaRPr lang="ru-RU" sz="2400"/>
          </a:p>
        </p:txBody>
      </p:sp>
      <p:pic>
        <p:nvPicPr>
          <p:cNvPr id="10247" name="Picture 7" descr="C:\Documents and Settings\ученик\Мои документы\Материалы по информатике\Картинки\Природа\Пейзаж\EGIPET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8500" y="2543175"/>
            <a:ext cx="3806825" cy="235743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59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0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3048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2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3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4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5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6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7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8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69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0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1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72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3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4" name="Freeform 18"/>
          <p:cNvSpPr>
            <a:spLocks/>
          </p:cNvSpPr>
          <p:nvPr/>
        </p:nvSpPr>
        <p:spPr bwMode="auto">
          <a:xfrm>
            <a:off x="2971800" y="3149600"/>
            <a:ext cx="1841500" cy="13462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5" name="Freeform 19"/>
          <p:cNvSpPr>
            <a:spLocks/>
          </p:cNvSpPr>
          <p:nvPr/>
        </p:nvSpPr>
        <p:spPr bwMode="auto">
          <a:xfrm>
            <a:off x="4953000" y="3200400"/>
            <a:ext cx="1600200" cy="8382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0676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77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78" name="AutoShape 22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Привет!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Пирамиду Хеопса строили 20 лет.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4075" y="1665288"/>
            <a:ext cx="3806825" cy="4114800"/>
          </a:xfrm>
        </p:spPr>
        <p:txBody>
          <a:bodyPr/>
          <a:lstStyle/>
          <a:p>
            <a:r>
              <a:rPr lang="ru-RU" sz="2400" b="1"/>
              <a:t>Общий вес пирамиды </a:t>
            </a:r>
          </a:p>
          <a:p>
            <a:pPr>
              <a:buFontTx/>
              <a:buNone/>
            </a:pPr>
            <a:r>
              <a:rPr lang="ru-RU" sz="2400" b="1"/>
              <a:t>      5 750 000 тонн.</a:t>
            </a:r>
          </a:p>
          <a:p>
            <a:r>
              <a:rPr lang="ru-RU" sz="2400" b="1"/>
              <a:t>Высота – 137 метров.</a:t>
            </a:r>
          </a:p>
          <a:p>
            <a:r>
              <a:rPr lang="ru-RU" sz="2400" b="1"/>
              <a:t>100 тысяч рабов, сменявшиеся каждые три месяца,  были задействованы в строительстве пирамиды.</a:t>
            </a:r>
          </a:p>
        </p:txBody>
      </p:sp>
      <p:pic>
        <p:nvPicPr>
          <p:cNvPr id="9222" name="Picture 6" descr="C:\Documents and Settings\ученик\Мои документы\Мои рисунки\s_520i.bmp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8500" y="1708150"/>
            <a:ext cx="3806825" cy="4027488"/>
          </a:xfrm>
          <a:noFill/>
          <a:ln/>
        </p:spPr>
      </p:pic>
      <p:sp>
        <p:nvSpPr>
          <p:cNvPr id="922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715000"/>
            <a:ext cx="381000" cy="5334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build="p" autoUpdateAnimBg="0"/>
      <p:bldP spid="92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Line 2"/>
          <p:cNvSpPr>
            <a:spLocks noChangeShapeType="1"/>
          </p:cNvSpPr>
          <p:nvPr/>
        </p:nvSpPr>
        <p:spPr bwMode="auto">
          <a:xfrm flipH="1">
            <a:off x="2514600" y="1905000"/>
            <a:ext cx="1371600" cy="2590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79" name="Line 3"/>
          <p:cNvSpPr>
            <a:spLocks noChangeShapeType="1"/>
          </p:cNvSpPr>
          <p:nvPr/>
        </p:nvSpPr>
        <p:spPr bwMode="auto">
          <a:xfrm>
            <a:off x="3886200" y="1905000"/>
            <a:ext cx="0" cy="3581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>
            <a:off x="3886200" y="1905000"/>
            <a:ext cx="1676400" cy="3657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>
            <a:off x="3886200" y="1905000"/>
            <a:ext cx="2133600" cy="2133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2" name="Line 6"/>
          <p:cNvSpPr>
            <a:spLocks noChangeShapeType="1"/>
          </p:cNvSpPr>
          <p:nvPr/>
        </p:nvSpPr>
        <p:spPr bwMode="auto">
          <a:xfrm flipH="1">
            <a:off x="3505200" y="1905000"/>
            <a:ext cx="381000" cy="1752600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3" name="Line 7"/>
          <p:cNvSpPr>
            <a:spLocks noChangeShapeType="1"/>
          </p:cNvSpPr>
          <p:nvPr/>
        </p:nvSpPr>
        <p:spPr bwMode="auto">
          <a:xfrm>
            <a:off x="2514600" y="4495800"/>
            <a:ext cx="137160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3886200" y="5486400"/>
            <a:ext cx="1676400" cy="76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 flipV="1">
            <a:off x="5562600" y="4038600"/>
            <a:ext cx="457200" cy="1524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6" name="Line 10"/>
          <p:cNvSpPr>
            <a:spLocks noChangeShapeType="1"/>
          </p:cNvSpPr>
          <p:nvPr/>
        </p:nvSpPr>
        <p:spPr bwMode="auto">
          <a:xfrm>
            <a:off x="3505200" y="3657600"/>
            <a:ext cx="2514600" cy="381000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7" name="Line 11"/>
          <p:cNvSpPr>
            <a:spLocks noChangeShapeType="1"/>
          </p:cNvSpPr>
          <p:nvPr/>
        </p:nvSpPr>
        <p:spPr bwMode="auto">
          <a:xfrm flipV="1">
            <a:off x="2514600" y="3657600"/>
            <a:ext cx="990600" cy="838200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3657600" y="1295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</a:t>
            </a:r>
            <a:endParaRPr lang="ru-RU" b="1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4267200" y="4495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</a:t>
            </a:r>
            <a:endParaRPr lang="ru-RU" b="1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304800" y="304800"/>
            <a:ext cx="2590800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ru-RU" sz="2000"/>
              <a:t>Пирамида – тело, состоящее из всех отрезков, соединяющих точки плоского многоугольника </a:t>
            </a:r>
            <a:r>
              <a:rPr lang="en-US" sz="2000"/>
              <a:t>M</a:t>
            </a:r>
            <a:r>
              <a:rPr lang="ru-RU" sz="2000"/>
              <a:t> – её основания – с точкой </a:t>
            </a:r>
            <a:r>
              <a:rPr lang="en-US" sz="2000"/>
              <a:t>S</a:t>
            </a:r>
            <a:r>
              <a:rPr lang="ru-RU" sz="2000"/>
              <a:t>, не лежащей в плоскости основания, </a:t>
            </a:r>
            <a:r>
              <a:rPr lang="en-US" sz="2000"/>
              <a:t>- </a:t>
            </a:r>
            <a:r>
              <a:rPr lang="ru-RU" sz="2000"/>
              <a:t>вершиной.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533400" y="4495800"/>
            <a:ext cx="1828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ru-RU" sz="2000"/>
              <a:t>Отрезки от точки </a:t>
            </a:r>
            <a:r>
              <a:rPr lang="en-US" sz="2000"/>
              <a:t>S</a:t>
            </a:r>
            <a:r>
              <a:rPr lang="ru-RU" sz="2000"/>
              <a:t> до вершин многоугольника </a:t>
            </a:r>
            <a:r>
              <a:rPr lang="en-US" sz="2000"/>
              <a:t>M</a:t>
            </a:r>
            <a:r>
              <a:rPr lang="ru-RU" sz="2000"/>
              <a:t> называют боковыми ребрами.</a:t>
            </a:r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5715000" y="304800"/>
            <a:ext cx="3124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ru-RU" sz="2000"/>
              <a:t>Треугольники, образованные каждой из сторон основания </a:t>
            </a:r>
            <a:r>
              <a:rPr lang="en-US" sz="2000"/>
              <a:t>M</a:t>
            </a:r>
            <a:r>
              <a:rPr lang="ru-RU" sz="2000"/>
              <a:t> и боковыми ребрами, проведенными в концы этой стороны, - боковыми гранями пирамиды.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nimBg="1"/>
      <p:bldP spid="101379" grpId="0" animBg="1"/>
      <p:bldP spid="101380" grpId="0" animBg="1"/>
      <p:bldP spid="101381" grpId="0" animBg="1"/>
      <p:bldP spid="101382" grpId="0" animBg="1"/>
      <p:bldP spid="101383" grpId="0" animBg="1"/>
      <p:bldP spid="101384" grpId="0" animBg="1"/>
      <p:bldP spid="101385" grpId="0" animBg="1"/>
      <p:bldP spid="101386" grpId="0" animBg="1"/>
      <p:bldP spid="101387" grpId="0" animBg="1"/>
      <p:bldP spid="101388" grpId="0" autoUpdateAnimBg="0"/>
      <p:bldP spid="101389" grpId="0" autoUpdateAnimBg="0"/>
      <p:bldP spid="101390" grpId="0" autoUpdateAnimBg="0"/>
      <p:bldP spid="101392" grpId="0" autoUpdateAnimBg="0"/>
      <p:bldP spid="10139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20000" cy="1265238"/>
          </a:xfrm>
        </p:spPr>
        <p:txBody>
          <a:bodyPr/>
          <a:lstStyle/>
          <a:p>
            <a:r>
              <a:rPr lang="ru-RU"/>
              <a:t> </a:t>
            </a:r>
            <a:r>
              <a:rPr lang="ru-RU" sz="3600"/>
              <a:t>Пирамида, основанием которой является </a:t>
            </a:r>
            <a:r>
              <a:rPr lang="en-US" sz="3600"/>
              <a:t>n</a:t>
            </a:r>
            <a:r>
              <a:rPr lang="ru-RU" sz="3600"/>
              <a:t>-угольник, называется </a:t>
            </a:r>
            <a:r>
              <a:rPr lang="en-US" sz="3600"/>
              <a:t>n</a:t>
            </a:r>
            <a:r>
              <a:rPr lang="ru-RU" sz="3600"/>
              <a:t>-угольной</a:t>
            </a:r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>
            <p:ph type="dgm" idx="1"/>
          </p:nvPr>
        </p:nvGraphicFramePr>
        <p:xfrm>
          <a:off x="1600200" y="2133600"/>
          <a:ext cx="5910263" cy="1031875"/>
        </p:xfrm>
        <a:graphic>
          <a:graphicData uri="http://schemas.openxmlformats.org/presentationml/2006/ole">
            <p:oleObj spid="_x0000_s102403" name="MS Org Chart" r:id="rId4" imgW="7759440" imgH="2197080" progId="">
              <p:embed followColorScheme="full"/>
            </p:oleObj>
          </a:graphicData>
        </a:graphic>
      </p:graphicFrame>
      <p:sp>
        <p:nvSpPr>
          <p:cNvPr id="102404" name="Line 4"/>
          <p:cNvSpPr>
            <a:spLocks noChangeShapeType="1"/>
          </p:cNvSpPr>
          <p:nvPr/>
        </p:nvSpPr>
        <p:spPr bwMode="auto">
          <a:xfrm flipH="1">
            <a:off x="1524000" y="3810000"/>
            <a:ext cx="685800" cy="1600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 flipH="1">
            <a:off x="2057400" y="3810000"/>
            <a:ext cx="152400" cy="2057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2209800" y="3810000"/>
            <a:ext cx="53340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>
            <a:off x="1524000" y="5410200"/>
            <a:ext cx="533400" cy="457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08" name="Line 8"/>
          <p:cNvSpPr>
            <a:spLocks noChangeShapeType="1"/>
          </p:cNvSpPr>
          <p:nvPr/>
        </p:nvSpPr>
        <p:spPr bwMode="auto">
          <a:xfrm flipH="1">
            <a:off x="2057400" y="4876800"/>
            <a:ext cx="68580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V="1">
            <a:off x="1524000" y="4876800"/>
            <a:ext cx="1219200" cy="53340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 flipH="1">
            <a:off x="3581400" y="3581400"/>
            <a:ext cx="685800" cy="1981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2" name="Line 12"/>
          <p:cNvSpPr>
            <a:spLocks noChangeShapeType="1"/>
          </p:cNvSpPr>
          <p:nvPr/>
        </p:nvSpPr>
        <p:spPr bwMode="auto">
          <a:xfrm>
            <a:off x="4267200" y="3581400"/>
            <a:ext cx="609600" cy="2514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3" name="Line 13"/>
          <p:cNvSpPr>
            <a:spLocks noChangeShapeType="1"/>
          </p:cNvSpPr>
          <p:nvPr/>
        </p:nvSpPr>
        <p:spPr bwMode="auto">
          <a:xfrm>
            <a:off x="4267200" y="3581400"/>
            <a:ext cx="990600" cy="1981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4" name="Line 14"/>
          <p:cNvSpPr>
            <a:spLocks noChangeShapeType="1"/>
          </p:cNvSpPr>
          <p:nvPr/>
        </p:nvSpPr>
        <p:spPr bwMode="auto">
          <a:xfrm flipH="1">
            <a:off x="3733800" y="3581400"/>
            <a:ext cx="533400" cy="2514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5" name="Line 15"/>
          <p:cNvSpPr>
            <a:spLocks noChangeShapeType="1"/>
          </p:cNvSpPr>
          <p:nvPr/>
        </p:nvSpPr>
        <p:spPr bwMode="auto">
          <a:xfrm>
            <a:off x="3581400" y="5562600"/>
            <a:ext cx="1676400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 flipH="1">
            <a:off x="4876800" y="5562600"/>
            <a:ext cx="3810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>
            <a:off x="3581400" y="5562600"/>
            <a:ext cx="1524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8" name="Line 18"/>
          <p:cNvSpPr>
            <a:spLocks noChangeShapeType="1"/>
          </p:cNvSpPr>
          <p:nvPr/>
        </p:nvSpPr>
        <p:spPr bwMode="auto">
          <a:xfrm>
            <a:off x="3733800" y="6096000"/>
            <a:ext cx="1143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 flipH="1">
            <a:off x="6248400" y="3657600"/>
            <a:ext cx="685800" cy="16002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 flipH="1">
            <a:off x="6705600" y="3657600"/>
            <a:ext cx="228600" cy="12954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1" name="Line 21"/>
          <p:cNvSpPr>
            <a:spLocks noChangeShapeType="1"/>
          </p:cNvSpPr>
          <p:nvPr/>
        </p:nvSpPr>
        <p:spPr bwMode="auto">
          <a:xfrm>
            <a:off x="6934200" y="3657600"/>
            <a:ext cx="1447800" cy="17526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2" name="Line 22"/>
          <p:cNvSpPr>
            <a:spLocks noChangeShapeType="1"/>
          </p:cNvSpPr>
          <p:nvPr/>
        </p:nvSpPr>
        <p:spPr bwMode="auto">
          <a:xfrm>
            <a:off x="6934200" y="3657600"/>
            <a:ext cx="685800" cy="23622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3" name="Line 23"/>
          <p:cNvSpPr>
            <a:spLocks noChangeShapeType="1"/>
          </p:cNvSpPr>
          <p:nvPr/>
        </p:nvSpPr>
        <p:spPr bwMode="auto">
          <a:xfrm flipH="1">
            <a:off x="6858000" y="3657600"/>
            <a:ext cx="76200" cy="25908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4" name="Line 24"/>
          <p:cNvSpPr>
            <a:spLocks noChangeShapeType="1"/>
          </p:cNvSpPr>
          <p:nvPr/>
        </p:nvSpPr>
        <p:spPr bwMode="auto">
          <a:xfrm>
            <a:off x="6248400" y="5257800"/>
            <a:ext cx="609600" cy="9906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5" name="Line 25"/>
          <p:cNvSpPr>
            <a:spLocks noChangeShapeType="1"/>
          </p:cNvSpPr>
          <p:nvPr/>
        </p:nvSpPr>
        <p:spPr bwMode="auto">
          <a:xfrm flipV="1">
            <a:off x="6858000" y="6019800"/>
            <a:ext cx="762000" cy="2286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6" name="Line 26"/>
          <p:cNvSpPr>
            <a:spLocks noChangeShapeType="1"/>
          </p:cNvSpPr>
          <p:nvPr/>
        </p:nvSpPr>
        <p:spPr bwMode="auto">
          <a:xfrm>
            <a:off x="7620000" y="6019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7" name="Line 27"/>
          <p:cNvSpPr>
            <a:spLocks noChangeShapeType="1"/>
          </p:cNvSpPr>
          <p:nvPr/>
        </p:nvSpPr>
        <p:spPr bwMode="auto">
          <a:xfrm flipV="1">
            <a:off x="7620000" y="5410200"/>
            <a:ext cx="762000" cy="6096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8" name="Line 28"/>
          <p:cNvSpPr>
            <a:spLocks noChangeShapeType="1"/>
          </p:cNvSpPr>
          <p:nvPr/>
        </p:nvSpPr>
        <p:spPr bwMode="auto">
          <a:xfrm flipV="1">
            <a:off x="6248400" y="4953000"/>
            <a:ext cx="457200" cy="3048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29" name="Line 29"/>
          <p:cNvSpPr>
            <a:spLocks noChangeShapeType="1"/>
          </p:cNvSpPr>
          <p:nvPr/>
        </p:nvSpPr>
        <p:spPr bwMode="auto">
          <a:xfrm>
            <a:off x="6705600" y="4953000"/>
            <a:ext cx="1676400" cy="4572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762000" y="6172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Тетраэдр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8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8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3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8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3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8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3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8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3" dur="500"/>
                                        <p:tgtEl>
                                          <p:spTgt spid="102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8" dur="500"/>
                                        <p:tgtEl>
                                          <p:spTgt spid="102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3" dur="500"/>
                                        <p:tgtEl>
                                          <p:spTgt spid="10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8" dur="500"/>
                                        <p:tgtEl>
                                          <p:spTgt spid="10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3" dur="500"/>
                                        <p:tgtEl>
                                          <p:spTgt spid="10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8" dur="500"/>
                                        <p:tgtEl>
                                          <p:spTgt spid="10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3" dur="500"/>
                                        <p:tgtEl>
                                          <p:spTgt spid="10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8" dur="500"/>
                                        <p:tgtEl>
                                          <p:spTgt spid="102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3" dur="500"/>
                                        <p:tgtEl>
                                          <p:spTgt spid="102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8" dur="500"/>
                                        <p:tgtEl>
                                          <p:spTgt spid="102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3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utoUpdateAnimBg="0"/>
      <p:bldP spid="102404" grpId="0" animBg="1"/>
      <p:bldP spid="102405" grpId="0" animBg="1"/>
      <p:bldP spid="102406" grpId="0" animBg="1"/>
      <p:bldP spid="102407" grpId="0" animBg="1"/>
      <p:bldP spid="102408" grpId="0" animBg="1"/>
      <p:bldP spid="102409" grpId="0" animBg="1"/>
      <p:bldP spid="102410" grpId="0" animBg="1"/>
      <p:bldP spid="102412" grpId="0" animBg="1"/>
      <p:bldP spid="102413" grpId="0" animBg="1"/>
      <p:bldP spid="102414" grpId="0" animBg="1"/>
      <p:bldP spid="102415" grpId="0" animBg="1"/>
      <p:bldP spid="102416" grpId="0" animBg="1"/>
      <p:bldP spid="102417" grpId="0" animBg="1"/>
      <p:bldP spid="102418" grpId="0" animBg="1"/>
      <p:bldP spid="102419" grpId="0" animBg="1"/>
      <p:bldP spid="102420" grpId="0" animBg="1"/>
      <p:bldP spid="102421" grpId="0" animBg="1"/>
      <p:bldP spid="102422" grpId="0" animBg="1"/>
      <p:bldP spid="102423" grpId="0" animBg="1"/>
      <p:bldP spid="102424" grpId="0" animBg="1"/>
      <p:bldP spid="102425" grpId="0" animBg="1"/>
      <p:bldP spid="102426" grpId="0" animBg="1"/>
      <p:bldP spid="102427" grpId="0" animBg="1"/>
      <p:bldP spid="102428" grpId="0" animBg="1"/>
      <p:bldP spid="102429" grpId="0" animBg="1"/>
      <p:bldP spid="10243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50838"/>
            <a:ext cx="7696200" cy="2849562"/>
          </a:xfrm>
        </p:spPr>
        <p:txBody>
          <a:bodyPr/>
          <a:lstStyle/>
          <a:p>
            <a:r>
              <a:rPr lang="ru-RU" sz="3600"/>
              <a:t>Тело, получающееся из пирамиды, если отсечь её вершину плоскостью, параллельной основанию, называется усеченной пирамидой.</a:t>
            </a:r>
          </a:p>
        </p:txBody>
      </p:sp>
      <p:sp>
        <p:nvSpPr>
          <p:cNvPr id="107523" name="Line 3"/>
          <p:cNvSpPr>
            <a:spLocks noChangeShapeType="1"/>
          </p:cNvSpPr>
          <p:nvPr/>
        </p:nvSpPr>
        <p:spPr bwMode="auto">
          <a:xfrm flipH="1">
            <a:off x="2743200" y="4495800"/>
            <a:ext cx="609600" cy="12192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 flipH="1">
            <a:off x="3657600" y="4800600"/>
            <a:ext cx="76200" cy="12192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4343400" y="4648200"/>
            <a:ext cx="1219200" cy="1371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>
            <a:off x="4343400" y="4267200"/>
            <a:ext cx="1219200" cy="8382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>
            <a:off x="3886200" y="4267200"/>
            <a:ext cx="76200" cy="8382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3352800" y="4495800"/>
            <a:ext cx="381000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 flipV="1">
            <a:off x="3733800" y="4648200"/>
            <a:ext cx="609600" cy="152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 flipV="1">
            <a:off x="4343400" y="4267200"/>
            <a:ext cx="0" cy="381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 flipV="1">
            <a:off x="3352800" y="4267200"/>
            <a:ext cx="533400" cy="228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 flipV="1">
            <a:off x="3886200" y="4267200"/>
            <a:ext cx="4572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2743200" y="5715000"/>
            <a:ext cx="914400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>
            <a:off x="3657600" y="6019800"/>
            <a:ext cx="1905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5" name="Line 15"/>
          <p:cNvSpPr>
            <a:spLocks noChangeShapeType="1"/>
          </p:cNvSpPr>
          <p:nvPr/>
        </p:nvSpPr>
        <p:spPr bwMode="auto">
          <a:xfrm flipV="1">
            <a:off x="5562600" y="5105400"/>
            <a:ext cx="0" cy="914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6" name="Line 16"/>
          <p:cNvSpPr>
            <a:spLocks noChangeShapeType="1"/>
          </p:cNvSpPr>
          <p:nvPr/>
        </p:nvSpPr>
        <p:spPr bwMode="auto">
          <a:xfrm flipV="1">
            <a:off x="2743200" y="5105400"/>
            <a:ext cx="12192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7" name="Line 17"/>
          <p:cNvSpPr>
            <a:spLocks noChangeShapeType="1"/>
          </p:cNvSpPr>
          <p:nvPr/>
        </p:nvSpPr>
        <p:spPr bwMode="auto">
          <a:xfrm flipV="1">
            <a:off x="3962400" y="5105400"/>
            <a:ext cx="1600200" cy="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39" name="Line 19"/>
          <p:cNvSpPr>
            <a:spLocks noChangeShapeType="1"/>
          </p:cNvSpPr>
          <p:nvPr/>
        </p:nvSpPr>
        <p:spPr bwMode="auto">
          <a:xfrm flipH="1">
            <a:off x="3429000" y="3581400"/>
            <a:ext cx="381000" cy="3810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0" name="Line 20"/>
          <p:cNvSpPr>
            <a:spLocks noChangeShapeType="1"/>
          </p:cNvSpPr>
          <p:nvPr/>
        </p:nvSpPr>
        <p:spPr bwMode="auto">
          <a:xfrm>
            <a:off x="3429000" y="3962400"/>
            <a:ext cx="304800" cy="152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1" name="Line 21"/>
          <p:cNvSpPr>
            <a:spLocks noChangeShapeType="1"/>
          </p:cNvSpPr>
          <p:nvPr/>
        </p:nvSpPr>
        <p:spPr bwMode="auto">
          <a:xfrm flipV="1">
            <a:off x="3733800" y="3962400"/>
            <a:ext cx="457200" cy="152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2" name="Line 22"/>
          <p:cNvSpPr>
            <a:spLocks noChangeShapeType="1"/>
          </p:cNvSpPr>
          <p:nvPr/>
        </p:nvSpPr>
        <p:spPr bwMode="auto">
          <a:xfrm flipV="1">
            <a:off x="4191000" y="3657600"/>
            <a:ext cx="0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3" name="Line 23"/>
          <p:cNvSpPr>
            <a:spLocks noChangeShapeType="1"/>
          </p:cNvSpPr>
          <p:nvPr/>
        </p:nvSpPr>
        <p:spPr bwMode="auto">
          <a:xfrm>
            <a:off x="3810000" y="3581400"/>
            <a:ext cx="304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4" name="Line 24"/>
          <p:cNvSpPr>
            <a:spLocks noChangeShapeType="1"/>
          </p:cNvSpPr>
          <p:nvPr/>
        </p:nvSpPr>
        <p:spPr bwMode="auto">
          <a:xfrm flipV="1">
            <a:off x="3429000" y="3048000"/>
            <a:ext cx="304800" cy="914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5" name="Line 25"/>
          <p:cNvSpPr>
            <a:spLocks noChangeShapeType="1"/>
          </p:cNvSpPr>
          <p:nvPr/>
        </p:nvSpPr>
        <p:spPr bwMode="auto">
          <a:xfrm flipH="1">
            <a:off x="3657600" y="3048000"/>
            <a:ext cx="76200" cy="990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6" name="Line 26"/>
          <p:cNvSpPr>
            <a:spLocks noChangeShapeType="1"/>
          </p:cNvSpPr>
          <p:nvPr/>
        </p:nvSpPr>
        <p:spPr bwMode="auto">
          <a:xfrm>
            <a:off x="3733800" y="3048000"/>
            <a:ext cx="457200" cy="9144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7" name="Line 27"/>
          <p:cNvSpPr>
            <a:spLocks noChangeShapeType="1"/>
          </p:cNvSpPr>
          <p:nvPr/>
        </p:nvSpPr>
        <p:spPr bwMode="auto">
          <a:xfrm>
            <a:off x="3733800" y="3048000"/>
            <a:ext cx="45720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7548" name="Line 28"/>
          <p:cNvSpPr>
            <a:spLocks noChangeShapeType="1"/>
          </p:cNvSpPr>
          <p:nvPr/>
        </p:nvSpPr>
        <p:spPr bwMode="auto">
          <a:xfrm>
            <a:off x="3733800" y="3124200"/>
            <a:ext cx="76200" cy="4572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3" dur="5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8" dur="500"/>
                                        <p:tgtEl>
                                          <p:spTgt spid="107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107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8" dur="500"/>
                                        <p:tgtEl>
                                          <p:spTgt spid="107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3" dur="500"/>
                                        <p:tgtEl>
                                          <p:spTgt spid="107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8" dur="500"/>
                                        <p:tgtEl>
                                          <p:spTgt spid="107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3" dur="500"/>
                                        <p:tgtEl>
                                          <p:spTgt spid="10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8" dur="500"/>
                                        <p:tgtEl>
                                          <p:spTgt spid="107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3" dur="500"/>
                                        <p:tgtEl>
                                          <p:spTgt spid="107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8" dur="500"/>
                                        <p:tgtEl>
                                          <p:spTgt spid="107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 autoUpdateAnimBg="0"/>
      <p:bldP spid="107523" grpId="0" animBg="1"/>
      <p:bldP spid="107524" grpId="0" animBg="1"/>
      <p:bldP spid="107525" grpId="0" animBg="1"/>
      <p:bldP spid="107526" grpId="0" animBg="1"/>
      <p:bldP spid="107527" grpId="0" animBg="1"/>
      <p:bldP spid="107528" grpId="0" animBg="1"/>
      <p:bldP spid="107529" grpId="0" animBg="1"/>
      <p:bldP spid="107530" grpId="0" animBg="1"/>
      <p:bldP spid="107531" grpId="0" animBg="1"/>
      <p:bldP spid="107532" grpId="0" animBg="1"/>
      <p:bldP spid="107533" grpId="0" animBg="1"/>
      <p:bldP spid="107534" grpId="0" animBg="1"/>
      <p:bldP spid="107535" grpId="0" animBg="1"/>
      <p:bldP spid="107536" grpId="0" animBg="1"/>
      <p:bldP spid="107537" grpId="0" animBg="1"/>
      <p:bldP spid="107539" grpId="0" animBg="1"/>
      <p:bldP spid="107540" grpId="0" animBg="1"/>
      <p:bldP spid="107541" grpId="0" animBg="1"/>
      <p:bldP spid="107542" grpId="0" animBg="1"/>
      <p:bldP spid="107543" grpId="0" animBg="1"/>
      <p:bldP spid="107544" grpId="0" animBg="1"/>
      <p:bldP spid="107545" grpId="0" animBg="1"/>
      <p:bldP spid="107546" grpId="0" animBg="1"/>
      <p:bldP spid="107547" grpId="0" animBg="1"/>
      <p:bldP spid="1075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0838"/>
            <a:ext cx="7772400" cy="3001962"/>
          </a:xfrm>
        </p:spPr>
        <p:txBody>
          <a:bodyPr/>
          <a:lstStyle/>
          <a:p>
            <a:r>
              <a:rPr lang="ru-RU"/>
              <a:t>Площадью полной поверхности пирамиды называется сумма площадей всех её граней</a:t>
            </a:r>
          </a:p>
        </p:txBody>
      </p:sp>
      <p:graphicFrame>
        <p:nvGraphicFramePr>
          <p:cNvPr id="11161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143000" y="3886200"/>
          <a:ext cx="7315200" cy="1949450"/>
        </p:xfrm>
        <a:graphic>
          <a:graphicData uri="http://schemas.openxmlformats.org/presentationml/2006/ole">
            <p:oleObj spid="_x0000_s111619" name="Формула" r:id="rId4" imgW="106668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Line 3"/>
          <p:cNvSpPr>
            <a:spLocks noChangeShapeType="1"/>
          </p:cNvSpPr>
          <p:nvPr/>
        </p:nvSpPr>
        <p:spPr bwMode="auto">
          <a:xfrm flipH="1">
            <a:off x="2438400" y="2438400"/>
            <a:ext cx="1219200" cy="20574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596" name="Line 4"/>
          <p:cNvSpPr>
            <a:spLocks noChangeShapeType="1"/>
          </p:cNvSpPr>
          <p:nvPr/>
        </p:nvSpPr>
        <p:spPr bwMode="auto">
          <a:xfrm flipH="1">
            <a:off x="2819400" y="2438400"/>
            <a:ext cx="838200" cy="25908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3657600" y="2438400"/>
            <a:ext cx="381000" cy="27432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3657600" y="2438400"/>
            <a:ext cx="1752600" cy="22098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>
            <a:off x="3657600" y="2438400"/>
            <a:ext cx="1524000" cy="8382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>
            <a:off x="3657600" y="2438400"/>
            <a:ext cx="304800" cy="8382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2438400" y="4495800"/>
            <a:ext cx="381000" cy="5334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>
            <a:off x="2819400" y="5029200"/>
            <a:ext cx="1219200" cy="1524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3" name="Line 11"/>
          <p:cNvSpPr>
            <a:spLocks noChangeShapeType="1"/>
          </p:cNvSpPr>
          <p:nvPr/>
        </p:nvSpPr>
        <p:spPr bwMode="auto">
          <a:xfrm flipV="1">
            <a:off x="4038600" y="4648200"/>
            <a:ext cx="1371600" cy="5334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 flipH="1" flipV="1">
            <a:off x="5181600" y="3276600"/>
            <a:ext cx="228600" cy="13716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 flipV="1">
            <a:off x="3962400" y="3276600"/>
            <a:ext cx="1219200" cy="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6" name="Line 14"/>
          <p:cNvSpPr>
            <a:spLocks noChangeShapeType="1"/>
          </p:cNvSpPr>
          <p:nvPr/>
        </p:nvSpPr>
        <p:spPr bwMode="auto">
          <a:xfrm flipV="1">
            <a:off x="2438400" y="3429000"/>
            <a:ext cx="990600" cy="10668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7" name="Line 15"/>
          <p:cNvSpPr>
            <a:spLocks noChangeShapeType="1"/>
          </p:cNvSpPr>
          <p:nvPr/>
        </p:nvSpPr>
        <p:spPr bwMode="auto">
          <a:xfrm flipV="1">
            <a:off x="3429000" y="3276600"/>
            <a:ext cx="533400" cy="1524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 flipH="1">
            <a:off x="3429000" y="2438400"/>
            <a:ext cx="228600" cy="990600"/>
          </a:xfrm>
          <a:prstGeom prst="line">
            <a:avLst/>
          </a:prstGeom>
          <a:noFill/>
          <a:ln w="38100">
            <a:solidFill>
              <a:srgbClr val="FFCC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10" name="Line 18"/>
          <p:cNvSpPr>
            <a:spLocks noChangeShapeType="1"/>
          </p:cNvSpPr>
          <p:nvPr/>
        </p:nvSpPr>
        <p:spPr bwMode="auto">
          <a:xfrm>
            <a:off x="3657600" y="2438400"/>
            <a:ext cx="533400" cy="1828800"/>
          </a:xfrm>
          <a:prstGeom prst="line">
            <a:avLst/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11" name="Line 19"/>
          <p:cNvSpPr>
            <a:spLocks noChangeShapeType="1"/>
          </p:cNvSpPr>
          <p:nvPr/>
        </p:nvSpPr>
        <p:spPr bwMode="auto">
          <a:xfrm>
            <a:off x="3657600" y="2438400"/>
            <a:ext cx="1676400" cy="1524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12" name="Line 20"/>
          <p:cNvSpPr>
            <a:spLocks noChangeShapeType="1"/>
          </p:cNvSpPr>
          <p:nvPr/>
        </p:nvSpPr>
        <p:spPr bwMode="auto">
          <a:xfrm flipV="1">
            <a:off x="4191000" y="3962400"/>
            <a:ext cx="1143000" cy="304800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0613" name="Text Box 21"/>
          <p:cNvSpPr txBox="1">
            <a:spLocks noChangeArrowheads="1"/>
          </p:cNvSpPr>
          <p:nvPr/>
        </p:nvSpPr>
        <p:spPr bwMode="auto">
          <a:xfrm>
            <a:off x="2895600" y="2133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</a:t>
            </a:r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1524000" y="4419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  <a:r>
              <a:rPr lang="ru-RU" baseline="-25000"/>
              <a:t>1</a:t>
            </a:r>
          </a:p>
        </p:txBody>
      </p:sp>
      <p:sp>
        <p:nvSpPr>
          <p:cNvPr id="110615" name="Text Box 23"/>
          <p:cNvSpPr txBox="1">
            <a:spLocks noChangeArrowheads="1"/>
          </p:cNvSpPr>
          <p:nvPr/>
        </p:nvSpPr>
        <p:spPr bwMode="auto">
          <a:xfrm>
            <a:off x="2057400" y="5105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  <a:r>
              <a:rPr lang="ru-RU" baseline="-25000"/>
              <a:t>2</a:t>
            </a:r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3505200" y="5334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  <a:r>
              <a:rPr lang="ru-RU" baseline="-25000"/>
              <a:t>3</a:t>
            </a:r>
          </a:p>
        </p:txBody>
      </p:sp>
      <p:sp>
        <p:nvSpPr>
          <p:cNvPr id="110617" name="Text Box 25"/>
          <p:cNvSpPr txBox="1">
            <a:spLocks noChangeArrowheads="1"/>
          </p:cNvSpPr>
          <p:nvPr/>
        </p:nvSpPr>
        <p:spPr bwMode="auto">
          <a:xfrm>
            <a:off x="5334000" y="4876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  <a:r>
              <a:rPr lang="ru-RU" baseline="-25000"/>
              <a:t>4</a:t>
            </a:r>
          </a:p>
        </p:txBody>
      </p:sp>
      <p:sp>
        <p:nvSpPr>
          <p:cNvPr id="110618" name="Text Box 26"/>
          <p:cNvSpPr txBox="1">
            <a:spLocks noChangeArrowheads="1"/>
          </p:cNvSpPr>
          <p:nvPr/>
        </p:nvSpPr>
        <p:spPr bwMode="auto">
          <a:xfrm>
            <a:off x="5334000" y="3124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  <a:r>
              <a:rPr lang="ru-RU" baseline="-25000"/>
              <a:t>6</a:t>
            </a:r>
          </a:p>
        </p:txBody>
      </p:sp>
      <p:sp>
        <p:nvSpPr>
          <p:cNvPr id="110619" name="Text Box 27"/>
          <p:cNvSpPr txBox="1">
            <a:spLocks noChangeArrowheads="1"/>
          </p:cNvSpPr>
          <p:nvPr/>
        </p:nvSpPr>
        <p:spPr bwMode="auto">
          <a:xfrm>
            <a:off x="5410200" y="3733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Е</a:t>
            </a:r>
            <a:endParaRPr lang="ru-RU" baseline="-25000"/>
          </a:p>
        </p:txBody>
      </p:sp>
      <p:sp>
        <p:nvSpPr>
          <p:cNvPr id="110620" name="Text Box 28"/>
          <p:cNvSpPr txBox="1">
            <a:spLocks noChangeArrowheads="1"/>
          </p:cNvSpPr>
          <p:nvPr/>
        </p:nvSpPr>
        <p:spPr bwMode="auto">
          <a:xfrm>
            <a:off x="3505200" y="4114800"/>
            <a:ext cx="304800" cy="381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baseline="-25000"/>
              <a:t>О</a:t>
            </a:r>
          </a:p>
        </p:txBody>
      </p:sp>
      <p:sp>
        <p:nvSpPr>
          <p:cNvPr id="110621" name="Rectangle 29"/>
          <p:cNvSpPr>
            <a:spLocks noChangeArrowheads="1"/>
          </p:cNvSpPr>
          <p:nvPr/>
        </p:nvSpPr>
        <p:spPr bwMode="auto">
          <a:xfrm>
            <a:off x="685800" y="381000"/>
            <a:ext cx="7848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2"/>
                </a:solidFill>
              </a:rPr>
              <a:t>Если основание пирамиды – правильный многоугольник, а боковые ребра равны, то эта пирамида –правильная.</a:t>
            </a:r>
          </a:p>
        </p:txBody>
      </p:sp>
      <p:sp>
        <p:nvSpPr>
          <p:cNvPr id="110622" name="Text Box 30"/>
          <p:cNvSpPr txBox="1">
            <a:spLocks noChangeArrowheads="1"/>
          </p:cNvSpPr>
          <p:nvPr/>
        </p:nvSpPr>
        <p:spPr bwMode="auto">
          <a:xfrm>
            <a:off x="6172200" y="2354263"/>
            <a:ext cx="2209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Высота  боковой грани, проведенная из вершины, называется апофемой.</a:t>
            </a:r>
          </a:p>
          <a:p>
            <a:pPr>
              <a:spcBef>
                <a:spcPct val="50000"/>
              </a:spcBef>
            </a:pPr>
            <a:r>
              <a:rPr lang="ru-RU"/>
              <a:t>РЕ – апофема.</a:t>
            </a:r>
          </a:p>
          <a:p>
            <a:pPr>
              <a:spcBef>
                <a:spcPct val="50000"/>
              </a:spcBef>
            </a:pPr>
            <a:r>
              <a:rPr lang="ru-RU"/>
              <a:t>РО – высота пирамиды</a:t>
            </a:r>
          </a:p>
        </p:txBody>
      </p:sp>
      <p:sp>
        <p:nvSpPr>
          <p:cNvPr id="110623" name="AutoShape 3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533400" cy="685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0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animBg="1"/>
      <p:bldP spid="110596" grpId="0" animBg="1"/>
      <p:bldP spid="110597" grpId="0" animBg="1"/>
      <p:bldP spid="110598" grpId="0" animBg="1"/>
      <p:bldP spid="110599" grpId="0" animBg="1"/>
      <p:bldP spid="110600" grpId="0" animBg="1"/>
      <p:bldP spid="110601" grpId="0" animBg="1"/>
      <p:bldP spid="110602" grpId="0" animBg="1"/>
      <p:bldP spid="110603" grpId="0" animBg="1"/>
      <p:bldP spid="110604" grpId="0" animBg="1"/>
      <p:bldP spid="110605" grpId="0" animBg="1"/>
      <p:bldP spid="110606" grpId="0" animBg="1"/>
      <p:bldP spid="110607" grpId="0" animBg="1"/>
      <p:bldP spid="110608" grpId="0" animBg="1"/>
      <p:bldP spid="110610" grpId="0" animBg="1"/>
      <p:bldP spid="110611" grpId="0" animBg="1"/>
      <p:bldP spid="110612" grpId="0" animBg="1"/>
      <p:bldP spid="110613" grpId="0" autoUpdateAnimBg="0"/>
      <p:bldP spid="110614" grpId="0" autoUpdateAnimBg="0"/>
      <p:bldP spid="110615" grpId="0" autoUpdateAnimBg="0"/>
      <p:bldP spid="110616" grpId="0" autoUpdateAnimBg="0"/>
      <p:bldP spid="110617" grpId="0" autoUpdateAnimBg="0"/>
      <p:bldP spid="110618" grpId="0" autoUpdateAnimBg="0"/>
      <p:bldP spid="110619" grpId="0" autoUpdateAnimBg="0"/>
      <p:bldP spid="110620" grpId="0" autoUpdateAnimBg="0"/>
      <p:bldP spid="110621" grpId="0" autoUpdateAnimBg="0"/>
      <p:bldP spid="110622" grpId="0" autoUpdateAnimBg="0"/>
      <p:bldP spid="1106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0838"/>
            <a:ext cx="7772400" cy="3230562"/>
          </a:xfrm>
        </p:spPr>
        <p:txBody>
          <a:bodyPr/>
          <a:lstStyle/>
          <a:p>
            <a:r>
              <a:rPr lang="ru-RU"/>
              <a:t>Площадь боковой поверхности правильной пирамиды равна половине произведения периметра основания на апофему.</a:t>
            </a:r>
          </a:p>
        </p:txBody>
      </p:sp>
      <p:graphicFrame>
        <p:nvGraphicFramePr>
          <p:cNvPr id="11264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457200" y="4038600"/>
          <a:ext cx="8153400" cy="1066800"/>
        </p:xfrm>
        <a:graphic>
          <a:graphicData uri="http://schemas.openxmlformats.org/presentationml/2006/ole">
            <p:oleObj spid="_x0000_s112643" name="Формула" r:id="rId4" imgW="289548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001000" cy="3763962"/>
          </a:xfrm>
        </p:spPr>
        <p:txBody>
          <a:bodyPr/>
          <a:lstStyle/>
          <a:p>
            <a:pPr algn="l"/>
            <a:r>
              <a:rPr lang="ru-RU" sz="2400" b="1" u="sng"/>
              <a:t>Форма пирамиды – составная загадки</a:t>
            </a:r>
            <a:r>
              <a:rPr lang="ru-RU" sz="2400"/>
              <a:t>. Исследователи открыли, что маленькая пирамида, построенная согласно конструкции  пирамиды Хеопса и выровненная по оси север-юг, производит необычный эффект:</a:t>
            </a:r>
            <a:br>
              <a:rPr lang="ru-RU" sz="2400"/>
            </a:br>
            <a:r>
              <a:rPr lang="ru-RU" sz="2400"/>
              <a:t>- вода, выдержанная внутри пирамиды несколько дней,  приобретает чудодейственные свойства: растения от неё лучше растут, раны быстро заживают;</a:t>
            </a:r>
            <a:br>
              <a:rPr lang="ru-RU" sz="2400"/>
            </a:br>
            <a:r>
              <a:rPr lang="ru-RU" sz="2400"/>
              <a:t>- молоко остается свежим около недели;</a:t>
            </a:r>
            <a:br>
              <a:rPr lang="ru-RU" sz="2400"/>
            </a:br>
            <a:r>
              <a:rPr lang="ru-RU" sz="2400"/>
              <a:t>- продукты становятся вкуснее, если полежат внутри пирамиды день.</a:t>
            </a:r>
          </a:p>
        </p:txBody>
      </p:sp>
      <p:pic>
        <p:nvPicPr>
          <p:cNvPr id="113668" name="Picture 4" descr="C:\Documents and Settings\ученик\Мои документы\Материалы по информатике\Картинки\Природа\Пейзаж\15094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0400" y="4876800"/>
            <a:ext cx="2819400" cy="1662113"/>
          </a:xfrm>
          <a:noFill/>
          <a:ln/>
        </p:spPr>
      </p:pic>
      <p:sp>
        <p:nvSpPr>
          <p:cNvPr id="113671" name="WordArt 7"/>
          <p:cNvSpPr>
            <a:spLocks noChangeArrowheads="1" noChangeShapeType="1" noTextEdit="1"/>
          </p:cNvSpPr>
          <p:nvPr/>
        </p:nvSpPr>
        <p:spPr bwMode="auto">
          <a:xfrm>
            <a:off x="609600" y="4572000"/>
            <a:ext cx="8305800" cy="17097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Хотите проэкспериментировать?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autoUpdateAnimBg="0"/>
      <p:bldP spid="11367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2590800"/>
          </a:xfrm>
        </p:spPr>
        <p:txBody>
          <a:bodyPr/>
          <a:lstStyle/>
          <a:p>
            <a:r>
              <a:rPr lang="ru-RU" b="1"/>
              <a:t>Сделать миниатюрную пирамиду для проведения экспериментов несложно. Вам понадобятся: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3400" y="3200400"/>
            <a:ext cx="213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Лист плотной бумаги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895600" y="3352800"/>
            <a:ext cx="1463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Ножницы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7391400" y="3048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Клей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838200" y="4267200"/>
            <a:ext cx="1219200" cy="762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CCFF"/>
              </a:solidFill>
            </a:endParaRPr>
          </a:p>
        </p:txBody>
      </p:sp>
      <p:pic>
        <p:nvPicPr>
          <p:cNvPr id="20491" name="Picture 11" descr="C:\Documents and Settings\ученик\Мои документы\Материалы по информатике\Картинки\Картинки к презентации\Профессии\j023305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038600"/>
            <a:ext cx="1514475" cy="1676400"/>
          </a:xfrm>
          <a:prstGeom prst="rect">
            <a:avLst/>
          </a:prstGeom>
          <a:noFill/>
        </p:spPr>
      </p:pic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7620000" y="3810000"/>
            <a:ext cx="609600" cy="685800"/>
          </a:xfrm>
          <a:prstGeom prst="can">
            <a:avLst>
              <a:gd name="adj" fmla="val 2812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/>
              <a:t>клей</a:t>
            </a:r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7848600" y="3657600"/>
            <a:ext cx="152400" cy="228600"/>
          </a:xfrm>
          <a:prstGeom prst="can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876800" y="3429000"/>
            <a:ext cx="198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Чертежные инструменты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4876800" y="4495800"/>
            <a:ext cx="1828800" cy="76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5181600" y="5029200"/>
            <a:ext cx="1066800" cy="609600"/>
          </a:xfrm>
          <a:prstGeom prst="rtTriangle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6629400" y="4876800"/>
            <a:ext cx="76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 rot="2321292">
            <a:off x="6553200" y="5181600"/>
            <a:ext cx="9144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6705600" y="6096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7391400" y="5486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6629400" y="4800600"/>
            <a:ext cx="76200" cy="76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7" grpId="0" autoUpdateAnimBg="0"/>
      <p:bldP spid="20488" grpId="0" autoUpdateAnimBg="0"/>
      <p:bldP spid="20489" grpId="0" autoUpdateAnimBg="0"/>
      <p:bldP spid="20490" grpId="0" animBg="1" autoUpdateAnimBg="0"/>
      <p:bldP spid="20492" grpId="0" animBg="1" autoUpdateAnimBg="0"/>
      <p:bldP spid="20493" grpId="0" animBg="1"/>
      <p:bldP spid="20495" grpId="0" autoUpdateAnimBg="0"/>
      <p:bldP spid="20496" grpId="0" animBg="1"/>
      <p:bldP spid="20497" grpId="0" animBg="1"/>
      <p:bldP spid="20498" grpId="0" animBg="1"/>
      <p:bldP spid="20499" grpId="0" animBg="1"/>
      <p:bldP spid="20500" grpId="0" animBg="1"/>
      <p:bldP spid="20502" grpId="0" animBg="1"/>
      <p:bldP spid="2050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Строим боковую поверхность пирамиды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4075" y="1665288"/>
            <a:ext cx="38068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Рисуем окружность радиусом 150 мм.</a:t>
            </a:r>
          </a:p>
          <a:p>
            <a:pPr>
              <a:lnSpc>
                <a:spcPct val="90000"/>
              </a:lnSpc>
            </a:pPr>
            <a:r>
              <a:rPr lang="ru-RU" sz="2000" b="1"/>
              <a:t>Строим четыре хорды длиной 157 мм.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Делаем припуски на склейку.</a:t>
            </a:r>
          </a:p>
          <a:p>
            <a:pPr>
              <a:lnSpc>
                <a:spcPct val="90000"/>
              </a:lnSpc>
            </a:pPr>
            <a:r>
              <a:rPr lang="ru-RU" sz="2000" b="1"/>
              <a:t>Углы между двумя  радиусами должны быть равны 64</a:t>
            </a:r>
            <a:r>
              <a:rPr lang="ru-RU" sz="2000" b="1" baseline="30000"/>
              <a:t>0.</a:t>
            </a:r>
          </a:p>
          <a:p>
            <a:pPr>
              <a:lnSpc>
                <a:spcPct val="90000"/>
              </a:lnSpc>
            </a:pPr>
            <a:r>
              <a:rPr lang="ru-RU" sz="2000" b="1"/>
              <a:t>Углы между радиусом и хордой должны быть равны</a:t>
            </a:r>
            <a:r>
              <a:rPr lang="ru-RU" sz="2000" b="1" baseline="30000"/>
              <a:t> </a:t>
            </a:r>
            <a:r>
              <a:rPr lang="ru-RU" sz="2000" b="1"/>
              <a:t>58</a:t>
            </a:r>
            <a:r>
              <a:rPr lang="ru-RU" sz="2000" b="1" baseline="30000"/>
              <a:t>0.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Вырезаем, сгибаем по радиусам и склеиваем.</a:t>
            </a:r>
          </a:p>
        </p:txBody>
      </p:sp>
      <p:pic>
        <p:nvPicPr>
          <p:cNvPr id="13327" name="Picture 15" descr="C:\Documents and Settings\ученик\Мои документы\Мои рисунки\пира.bmp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 l="6316" t="-9663" r="33684" b="17853"/>
          <a:stretch>
            <a:fillRect/>
          </a:stretch>
        </p:blipFill>
        <p:spPr>
          <a:xfrm>
            <a:off x="698500" y="1817688"/>
            <a:ext cx="3806825" cy="3619500"/>
          </a:xfrm>
          <a:solidFill>
            <a:srgbClr val="A7B4B7"/>
          </a:solidFill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07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08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3810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0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1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2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3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4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5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6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7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8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19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0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21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22" name="Freeform 18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23" name="Freeform 19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724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5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6" name="AutoShape 22"/>
          <p:cNvSpPr>
            <a:spLocks noChangeArrowheads="1"/>
          </p:cNvSpPr>
          <p:nvPr/>
        </p:nvSpPr>
        <p:spPr bwMode="auto">
          <a:xfrm>
            <a:off x="6248400" y="990600"/>
            <a:ext cx="2667000" cy="990600"/>
          </a:xfrm>
          <a:prstGeom prst="wedgeEllipseCallout">
            <a:avLst>
              <a:gd name="adj1" fmla="val -21787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 Ты собираешься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Строим основание пирамиды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64000" y="1665288"/>
            <a:ext cx="4406900" cy="4114800"/>
          </a:xfrm>
        </p:spPr>
        <p:txBody>
          <a:bodyPr/>
          <a:lstStyle/>
          <a:p>
            <a:r>
              <a:rPr lang="ru-RU" sz="2400"/>
              <a:t>Чертим квадрат со стороной 157 мм.</a:t>
            </a:r>
          </a:p>
          <a:p>
            <a:r>
              <a:rPr lang="ru-RU" sz="2400"/>
              <a:t>Намечаем ось симметрии.</a:t>
            </a:r>
          </a:p>
          <a:p>
            <a:r>
              <a:rPr lang="ru-RU" sz="2400"/>
              <a:t>Точно по оси вырезаем квадратное отверстие со стороной 67 мм.</a:t>
            </a:r>
          </a:p>
          <a:p>
            <a:r>
              <a:rPr lang="ru-RU" sz="2400"/>
              <a:t>Делаем припуски на склейку и сгибаем их.</a:t>
            </a:r>
          </a:p>
          <a:p>
            <a:r>
              <a:rPr lang="ru-RU" sz="2400"/>
              <a:t>На оси симметрии отметим:</a:t>
            </a:r>
            <a:r>
              <a:rPr lang="en-US" sz="2400"/>
              <a:t> N – S (</a:t>
            </a:r>
            <a:r>
              <a:rPr lang="ru-RU" sz="2400"/>
              <a:t>север – юг).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698500" y="2120900"/>
          <a:ext cx="3806825" cy="3203575"/>
        </p:xfrm>
        <a:graphic>
          <a:graphicData uri="http://schemas.openxmlformats.org/presentationml/2006/ole">
            <p:oleObj spid="_x0000_s23557" name="Document" r:id="rId4" imgW="5940360" imgH="5257800" progId="Word.Document.8">
              <p:link updateAutomatic="1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6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7315200" cy="2590800"/>
          </a:xfrm>
        </p:spPr>
        <p:txBody>
          <a:bodyPr/>
          <a:lstStyle/>
          <a:p>
            <a:r>
              <a:rPr lang="ru-RU"/>
              <a:t>Боковую часть пирамиды вклеиваем в основание и и смотрим, что у нас получилось.</a:t>
            </a: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>
            <p:ph idx="1"/>
          </p:nvPr>
        </p:nvGraphicFramePr>
        <p:xfrm>
          <a:off x="2743200" y="3733800"/>
          <a:ext cx="2667000" cy="2667000"/>
        </p:xfrm>
        <a:graphic>
          <a:graphicData uri="http://schemas.openxmlformats.org/presentationml/2006/ole">
            <p:oleObj spid="_x0000_s24579" name="Точечный рисунок" r:id="rId4" imgW="1523810" imgH="1523810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11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12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3048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14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15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16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17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18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19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0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1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2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3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24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5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6" name="Freeform 18"/>
          <p:cNvSpPr>
            <a:spLocks/>
          </p:cNvSpPr>
          <p:nvPr/>
        </p:nvSpPr>
        <p:spPr bwMode="auto">
          <a:xfrm>
            <a:off x="2971800" y="3149600"/>
            <a:ext cx="1841500" cy="13462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7" name="Freeform 19"/>
          <p:cNvSpPr>
            <a:spLocks/>
          </p:cNvSpPr>
          <p:nvPr/>
        </p:nvSpPr>
        <p:spPr bwMode="auto">
          <a:xfrm>
            <a:off x="4953000" y="3200400"/>
            <a:ext cx="1600200" cy="8382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828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29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30" name="AutoShape 22"/>
          <p:cNvSpPr>
            <a:spLocks noChangeArrowheads="1"/>
          </p:cNvSpPr>
          <p:nvPr/>
        </p:nvSpPr>
        <p:spPr bwMode="auto">
          <a:xfrm>
            <a:off x="6705600" y="838200"/>
            <a:ext cx="2438400" cy="2286000"/>
          </a:xfrm>
          <a:prstGeom prst="wedgeEllipseCallout">
            <a:avLst>
              <a:gd name="adj1" fmla="val -60741"/>
              <a:gd name="adj2" fmla="val 20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7086600" y="1295400"/>
            <a:ext cx="1676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Я думаю, что вы узнали много нового и интересного. Пока!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5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6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4419600" y="2514600"/>
            <a:ext cx="762000" cy="2286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8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59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0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1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2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3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4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5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6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7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68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69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70" name="Freeform 18"/>
          <p:cNvSpPr>
            <a:spLocks/>
          </p:cNvSpPr>
          <p:nvPr/>
        </p:nvSpPr>
        <p:spPr bwMode="auto">
          <a:xfrm>
            <a:off x="2743200" y="3124200"/>
            <a:ext cx="2070100" cy="10668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71" name="Freeform 19"/>
          <p:cNvSpPr>
            <a:spLocks/>
          </p:cNvSpPr>
          <p:nvPr/>
        </p:nvSpPr>
        <p:spPr bwMode="auto">
          <a:xfrm>
            <a:off x="4953000" y="3200400"/>
            <a:ext cx="1219200" cy="10668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4772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73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74" name="AutoShape 22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посетить страну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3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4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4495800" y="2514600"/>
            <a:ext cx="533400" cy="762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6" name="Freeform 6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07" name="Freeform 7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08" name="Freeform 8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09" name="Freeform 9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0" name="Freeform 10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1" name="Freeform 11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2" name="Freeform 12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3" name="Freeform 13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4" name="Freeform 14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5" name="AutoShape 15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16" name="Freeform 16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7" name="Freeform 17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8" name="Freeform 18"/>
          <p:cNvSpPr>
            <a:spLocks/>
          </p:cNvSpPr>
          <p:nvPr/>
        </p:nvSpPr>
        <p:spPr bwMode="auto">
          <a:xfrm>
            <a:off x="2667000" y="3149600"/>
            <a:ext cx="2146300" cy="9652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19" name="Freeform 19"/>
          <p:cNvSpPr>
            <a:spLocks/>
          </p:cNvSpPr>
          <p:nvPr/>
        </p:nvSpPr>
        <p:spPr bwMode="auto">
          <a:xfrm>
            <a:off x="4953000" y="3200400"/>
            <a:ext cx="2057400" cy="6096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6820" name="Oval 20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21" name="Oval 21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22" name="AutoShape 22"/>
          <p:cNvSpPr>
            <a:spLocks noChangeArrowheads="1"/>
          </p:cNvSpPr>
          <p:nvPr/>
        </p:nvSpPr>
        <p:spPr bwMode="auto">
          <a:xfrm>
            <a:off x="5486400" y="304800"/>
            <a:ext cx="3429000" cy="990600"/>
          </a:xfrm>
          <a:prstGeom prst="wedgeEllipseCallout">
            <a:avLst>
              <a:gd name="adj1" fmla="val -30417"/>
              <a:gd name="adj2" fmla="val 820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многогранников.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Oval 1026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51" name="Oval 1027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52" name="Oval 1028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53" name="AutoShape 1029"/>
          <p:cNvSpPr>
            <a:spLocks noChangeArrowheads="1"/>
          </p:cNvSpPr>
          <p:nvPr/>
        </p:nvSpPr>
        <p:spPr bwMode="auto">
          <a:xfrm>
            <a:off x="4495800" y="2514600"/>
            <a:ext cx="533400" cy="3048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54" name="Freeform 1030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55" name="Freeform 1031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56" name="Freeform 1032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57" name="Freeform 1033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58" name="Freeform 1034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59" name="Freeform 1035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0" name="Freeform 1036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1" name="Freeform 1037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2" name="Freeform 1038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3" name="AutoShape 1039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4" name="Freeform 1040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5" name="Freeform 1041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6" name="Freeform 1042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7" name="Freeform 1043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8868" name="Oval 1044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69" name="Oval 1045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870" name="AutoShape 1046"/>
          <p:cNvSpPr>
            <a:spLocks noChangeArrowheads="1"/>
          </p:cNvSpPr>
          <p:nvPr/>
        </p:nvSpPr>
        <p:spPr bwMode="auto">
          <a:xfrm>
            <a:off x="6248400" y="990600"/>
            <a:ext cx="2667000" cy="990600"/>
          </a:xfrm>
          <a:prstGeom prst="wedgeEllipseCallout">
            <a:avLst>
              <a:gd name="adj1" fmla="val -21787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 Много интересного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Oval 1026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899" name="Oval 1027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0" name="Oval 1028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1" name="AutoShape 1029"/>
          <p:cNvSpPr>
            <a:spLocks noChangeArrowheads="1"/>
          </p:cNvSpPr>
          <p:nvPr/>
        </p:nvSpPr>
        <p:spPr bwMode="auto">
          <a:xfrm>
            <a:off x="4419600" y="2514600"/>
            <a:ext cx="762000" cy="1524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02" name="Freeform 1030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3" name="Freeform 1031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4" name="Freeform 1032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5" name="Freeform 1033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6" name="Freeform 1034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7" name="Freeform 1035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8" name="Freeform 1036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09" name="Freeform 1037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0" name="Freeform 1038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1" name="AutoShape 1039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2" name="Freeform 1040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3" name="Freeform 1041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4" name="Freeform 1042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5" name="Freeform 1043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0916" name="Oval 1044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7" name="Oval 1045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919" name="AutoShape 1047"/>
          <p:cNvSpPr>
            <a:spLocks noChangeArrowheads="1"/>
          </p:cNvSpPr>
          <p:nvPr/>
        </p:nvSpPr>
        <p:spPr bwMode="auto">
          <a:xfrm>
            <a:off x="6248400" y="990600"/>
            <a:ext cx="2667000" cy="990600"/>
          </a:xfrm>
          <a:prstGeom prst="wedgeEllipseCallout">
            <a:avLst>
              <a:gd name="adj1" fmla="val -21787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 ты узнаешь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2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19" name="Oval 3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4495800" y="2514600"/>
            <a:ext cx="533400" cy="1524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3" name="Freeform 7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24" name="Freeform 8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26" name="Freeform 10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27" name="Freeform 11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28" name="Freeform 12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29" name="Freeform 13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0" name="Freeform 14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1" name="Freeform 15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2" name="Freeform 16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3" name="AutoShape 17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34" name="Freeform 18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5" name="Freeform 19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6" name="Freeform 20"/>
          <p:cNvSpPr>
            <a:spLocks/>
          </p:cNvSpPr>
          <p:nvPr/>
        </p:nvSpPr>
        <p:spPr bwMode="auto">
          <a:xfrm>
            <a:off x="2895600" y="3124200"/>
            <a:ext cx="1917700" cy="12192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7" name="Freeform 21"/>
          <p:cNvSpPr>
            <a:spLocks/>
          </p:cNvSpPr>
          <p:nvPr/>
        </p:nvSpPr>
        <p:spPr bwMode="auto">
          <a:xfrm>
            <a:off x="4953000" y="3200400"/>
            <a:ext cx="1676400" cy="6858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0438" name="Oval 22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39" name="Oval 23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40" name="AutoShape 24"/>
          <p:cNvSpPr>
            <a:spLocks noChangeArrowheads="1"/>
          </p:cNvSpPr>
          <p:nvPr/>
        </p:nvSpPr>
        <p:spPr bwMode="auto">
          <a:xfrm>
            <a:off x="6248400" y="990600"/>
            <a:ext cx="2667000" cy="990600"/>
          </a:xfrm>
          <a:prstGeom prst="wedgeEllipseCallout">
            <a:avLst>
              <a:gd name="adj1" fmla="val -21787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о пирамиде.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Oval 1026"/>
          <p:cNvSpPr>
            <a:spLocks noChangeArrowheads="1"/>
          </p:cNvSpPr>
          <p:nvPr/>
        </p:nvSpPr>
        <p:spPr bwMode="auto">
          <a:xfrm>
            <a:off x="4038600" y="1600200"/>
            <a:ext cx="1524000" cy="1524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47" name="Oval 1027"/>
          <p:cNvSpPr>
            <a:spLocks noChangeArrowheads="1"/>
          </p:cNvSpPr>
          <p:nvPr/>
        </p:nvSpPr>
        <p:spPr bwMode="auto">
          <a:xfrm>
            <a:off x="48768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48" name="Oval 1028"/>
          <p:cNvSpPr>
            <a:spLocks noChangeArrowheads="1"/>
          </p:cNvSpPr>
          <p:nvPr/>
        </p:nvSpPr>
        <p:spPr bwMode="auto">
          <a:xfrm>
            <a:off x="4419600" y="1981200"/>
            <a:ext cx="152400" cy="2286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49" name="AutoShape 1029"/>
          <p:cNvSpPr>
            <a:spLocks noChangeArrowheads="1"/>
          </p:cNvSpPr>
          <p:nvPr/>
        </p:nvSpPr>
        <p:spPr bwMode="auto">
          <a:xfrm>
            <a:off x="4495800" y="2514600"/>
            <a:ext cx="533400" cy="381000"/>
          </a:xfrm>
          <a:prstGeom prst="flowChartDecision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50" name="Freeform 1030"/>
          <p:cNvSpPr>
            <a:spLocks/>
          </p:cNvSpPr>
          <p:nvPr/>
        </p:nvSpPr>
        <p:spPr bwMode="auto">
          <a:xfrm>
            <a:off x="3175000" y="1765300"/>
            <a:ext cx="889000" cy="774700"/>
          </a:xfrm>
          <a:custGeom>
            <a:avLst/>
            <a:gdLst/>
            <a:ahLst/>
            <a:cxnLst>
              <a:cxn ang="0">
                <a:pos x="544" y="424"/>
              </a:cxn>
              <a:cxn ang="0">
                <a:pos x="304" y="40"/>
              </a:cxn>
              <a:cxn ang="0">
                <a:pos x="16" y="184"/>
              </a:cxn>
              <a:cxn ang="0">
                <a:pos x="208" y="424"/>
              </a:cxn>
              <a:cxn ang="0">
                <a:pos x="544" y="424"/>
              </a:cxn>
            </a:cxnLst>
            <a:rect l="0" t="0" r="r" b="b"/>
            <a:pathLst>
              <a:path w="560" h="488">
                <a:moveTo>
                  <a:pt x="544" y="424"/>
                </a:moveTo>
                <a:cubicBezTo>
                  <a:pt x="560" y="360"/>
                  <a:pt x="392" y="80"/>
                  <a:pt x="304" y="40"/>
                </a:cubicBezTo>
                <a:cubicBezTo>
                  <a:pt x="216" y="0"/>
                  <a:pt x="32" y="120"/>
                  <a:pt x="16" y="184"/>
                </a:cubicBezTo>
                <a:cubicBezTo>
                  <a:pt x="0" y="248"/>
                  <a:pt x="120" y="384"/>
                  <a:pt x="208" y="424"/>
                </a:cubicBezTo>
                <a:cubicBezTo>
                  <a:pt x="296" y="464"/>
                  <a:pt x="528" y="488"/>
                  <a:pt x="544" y="42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1" name="Freeform 1031"/>
          <p:cNvSpPr>
            <a:spLocks/>
          </p:cNvSpPr>
          <p:nvPr/>
        </p:nvSpPr>
        <p:spPr bwMode="auto">
          <a:xfrm>
            <a:off x="3213100" y="2425700"/>
            <a:ext cx="927100" cy="711200"/>
          </a:xfrm>
          <a:custGeom>
            <a:avLst/>
            <a:gdLst/>
            <a:ahLst/>
            <a:cxnLst>
              <a:cxn ang="0">
                <a:pos x="520" y="8"/>
              </a:cxn>
              <a:cxn ang="0">
                <a:pos x="88" y="104"/>
              </a:cxn>
              <a:cxn ang="0">
                <a:pos x="40" y="152"/>
              </a:cxn>
              <a:cxn ang="0">
                <a:pos x="40" y="344"/>
              </a:cxn>
              <a:cxn ang="0">
                <a:pos x="280" y="440"/>
              </a:cxn>
              <a:cxn ang="0">
                <a:pos x="328" y="392"/>
              </a:cxn>
              <a:cxn ang="0">
                <a:pos x="424" y="296"/>
              </a:cxn>
              <a:cxn ang="0">
                <a:pos x="472" y="152"/>
              </a:cxn>
              <a:cxn ang="0">
                <a:pos x="520" y="8"/>
              </a:cxn>
            </a:cxnLst>
            <a:rect l="0" t="0" r="r" b="b"/>
            <a:pathLst>
              <a:path w="584" h="448">
                <a:moveTo>
                  <a:pt x="520" y="8"/>
                </a:moveTo>
                <a:cubicBezTo>
                  <a:pt x="456" y="0"/>
                  <a:pt x="168" y="80"/>
                  <a:pt x="88" y="104"/>
                </a:cubicBezTo>
                <a:cubicBezTo>
                  <a:pt x="8" y="128"/>
                  <a:pt x="48" y="112"/>
                  <a:pt x="40" y="152"/>
                </a:cubicBezTo>
                <a:cubicBezTo>
                  <a:pt x="32" y="192"/>
                  <a:pt x="0" y="296"/>
                  <a:pt x="40" y="344"/>
                </a:cubicBezTo>
                <a:cubicBezTo>
                  <a:pt x="80" y="392"/>
                  <a:pt x="232" y="432"/>
                  <a:pt x="280" y="440"/>
                </a:cubicBezTo>
                <a:cubicBezTo>
                  <a:pt x="328" y="448"/>
                  <a:pt x="304" y="416"/>
                  <a:pt x="328" y="392"/>
                </a:cubicBezTo>
                <a:cubicBezTo>
                  <a:pt x="352" y="368"/>
                  <a:pt x="400" y="336"/>
                  <a:pt x="424" y="296"/>
                </a:cubicBezTo>
                <a:cubicBezTo>
                  <a:pt x="448" y="256"/>
                  <a:pt x="456" y="192"/>
                  <a:pt x="472" y="152"/>
                </a:cubicBezTo>
                <a:cubicBezTo>
                  <a:pt x="488" y="112"/>
                  <a:pt x="584" y="16"/>
                  <a:pt x="520" y="8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2" name="Freeform 1032"/>
          <p:cNvSpPr>
            <a:spLocks/>
          </p:cNvSpPr>
          <p:nvPr/>
        </p:nvSpPr>
        <p:spPr bwMode="auto">
          <a:xfrm>
            <a:off x="5486400" y="1524000"/>
            <a:ext cx="965200" cy="876300"/>
          </a:xfrm>
          <a:custGeom>
            <a:avLst/>
            <a:gdLst/>
            <a:ahLst/>
            <a:cxnLst>
              <a:cxn ang="0">
                <a:pos x="40" y="416"/>
              </a:cxn>
              <a:cxn ang="0">
                <a:pos x="280" y="32"/>
              </a:cxn>
              <a:cxn ang="0">
                <a:pos x="568" y="224"/>
              </a:cxn>
              <a:cxn ang="0">
                <a:pos x="520" y="512"/>
              </a:cxn>
              <a:cxn ang="0">
                <a:pos x="40" y="416"/>
              </a:cxn>
            </a:cxnLst>
            <a:rect l="0" t="0" r="r" b="b"/>
            <a:pathLst>
              <a:path w="608" h="552">
                <a:moveTo>
                  <a:pt x="40" y="416"/>
                </a:moveTo>
                <a:cubicBezTo>
                  <a:pt x="0" y="336"/>
                  <a:pt x="192" y="64"/>
                  <a:pt x="280" y="32"/>
                </a:cubicBezTo>
                <a:cubicBezTo>
                  <a:pt x="368" y="0"/>
                  <a:pt x="528" y="144"/>
                  <a:pt x="568" y="224"/>
                </a:cubicBezTo>
                <a:cubicBezTo>
                  <a:pt x="608" y="304"/>
                  <a:pt x="608" y="472"/>
                  <a:pt x="520" y="512"/>
                </a:cubicBezTo>
                <a:cubicBezTo>
                  <a:pt x="432" y="552"/>
                  <a:pt x="80" y="496"/>
                  <a:pt x="40" y="416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3" name="Freeform 1033"/>
          <p:cNvSpPr>
            <a:spLocks/>
          </p:cNvSpPr>
          <p:nvPr/>
        </p:nvSpPr>
        <p:spPr bwMode="auto">
          <a:xfrm>
            <a:off x="5524500" y="2184400"/>
            <a:ext cx="711200" cy="977900"/>
          </a:xfrm>
          <a:custGeom>
            <a:avLst/>
            <a:gdLst/>
            <a:ahLst/>
            <a:cxnLst>
              <a:cxn ang="0">
                <a:pos x="24" y="64"/>
              </a:cxn>
              <a:cxn ang="0">
                <a:pos x="408" y="208"/>
              </a:cxn>
              <a:cxn ang="0">
                <a:pos x="264" y="592"/>
              </a:cxn>
              <a:cxn ang="0">
                <a:pos x="24" y="64"/>
              </a:cxn>
            </a:cxnLst>
            <a:rect l="0" t="0" r="r" b="b"/>
            <a:pathLst>
              <a:path w="448" h="616">
                <a:moveTo>
                  <a:pt x="24" y="64"/>
                </a:moveTo>
                <a:cubicBezTo>
                  <a:pt x="48" y="0"/>
                  <a:pt x="368" y="120"/>
                  <a:pt x="408" y="208"/>
                </a:cubicBezTo>
                <a:cubicBezTo>
                  <a:pt x="448" y="296"/>
                  <a:pt x="328" y="616"/>
                  <a:pt x="264" y="592"/>
                </a:cubicBezTo>
                <a:cubicBezTo>
                  <a:pt x="200" y="568"/>
                  <a:pt x="0" y="128"/>
                  <a:pt x="24" y="64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4" name="Freeform 1034"/>
          <p:cNvSpPr>
            <a:spLocks/>
          </p:cNvSpPr>
          <p:nvPr/>
        </p:nvSpPr>
        <p:spPr bwMode="auto">
          <a:xfrm>
            <a:off x="3314700" y="2324100"/>
            <a:ext cx="914400" cy="2501900"/>
          </a:xfrm>
          <a:custGeom>
            <a:avLst/>
            <a:gdLst/>
            <a:ahLst/>
            <a:cxnLst>
              <a:cxn ang="0">
                <a:pos x="456" y="168"/>
              </a:cxn>
              <a:cxn ang="0">
                <a:pos x="216" y="1416"/>
              </a:cxn>
              <a:cxn ang="0">
                <a:pos x="552" y="1128"/>
              </a:cxn>
              <a:cxn ang="0">
                <a:pos x="72" y="936"/>
              </a:cxn>
              <a:cxn ang="0">
                <a:pos x="120" y="888"/>
              </a:cxn>
              <a:cxn ang="0">
                <a:pos x="456" y="744"/>
              </a:cxn>
              <a:cxn ang="0">
                <a:pos x="264" y="408"/>
              </a:cxn>
              <a:cxn ang="0">
                <a:pos x="456" y="168"/>
              </a:cxn>
            </a:cxnLst>
            <a:rect l="0" t="0" r="r" b="b"/>
            <a:pathLst>
              <a:path w="576" h="1576">
                <a:moveTo>
                  <a:pt x="456" y="168"/>
                </a:moveTo>
                <a:cubicBezTo>
                  <a:pt x="448" y="336"/>
                  <a:pt x="200" y="1256"/>
                  <a:pt x="216" y="1416"/>
                </a:cubicBezTo>
                <a:cubicBezTo>
                  <a:pt x="232" y="1576"/>
                  <a:pt x="576" y="1208"/>
                  <a:pt x="552" y="1128"/>
                </a:cubicBezTo>
                <a:cubicBezTo>
                  <a:pt x="528" y="1048"/>
                  <a:pt x="144" y="976"/>
                  <a:pt x="72" y="936"/>
                </a:cubicBezTo>
                <a:cubicBezTo>
                  <a:pt x="0" y="896"/>
                  <a:pt x="56" y="920"/>
                  <a:pt x="120" y="888"/>
                </a:cubicBezTo>
                <a:cubicBezTo>
                  <a:pt x="184" y="856"/>
                  <a:pt x="432" y="824"/>
                  <a:pt x="456" y="744"/>
                </a:cubicBezTo>
                <a:cubicBezTo>
                  <a:pt x="480" y="664"/>
                  <a:pt x="264" y="504"/>
                  <a:pt x="264" y="408"/>
                </a:cubicBezTo>
                <a:cubicBezTo>
                  <a:pt x="264" y="312"/>
                  <a:pt x="464" y="0"/>
                  <a:pt x="456" y="168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5" name="Freeform 1035"/>
          <p:cNvSpPr>
            <a:spLocks/>
          </p:cNvSpPr>
          <p:nvPr/>
        </p:nvSpPr>
        <p:spPr bwMode="auto">
          <a:xfrm>
            <a:off x="5537200" y="2222500"/>
            <a:ext cx="444500" cy="2476500"/>
          </a:xfrm>
          <a:custGeom>
            <a:avLst/>
            <a:gdLst/>
            <a:ahLst/>
            <a:cxnLst>
              <a:cxn ang="0">
                <a:pos x="16" y="40"/>
              </a:cxn>
              <a:cxn ang="0">
                <a:pos x="208" y="616"/>
              </a:cxn>
              <a:cxn ang="0">
                <a:pos x="16" y="856"/>
              </a:cxn>
              <a:cxn ang="0">
                <a:pos x="160" y="1096"/>
              </a:cxn>
              <a:cxn ang="0">
                <a:pos x="256" y="1336"/>
              </a:cxn>
              <a:cxn ang="0">
                <a:pos x="16" y="1432"/>
              </a:cxn>
              <a:cxn ang="0">
                <a:pos x="256" y="1528"/>
              </a:cxn>
              <a:cxn ang="0">
                <a:pos x="16" y="1240"/>
              </a:cxn>
              <a:cxn ang="0">
                <a:pos x="256" y="952"/>
              </a:cxn>
              <a:cxn ang="0">
                <a:pos x="16" y="664"/>
              </a:cxn>
              <a:cxn ang="0">
                <a:pos x="160" y="376"/>
              </a:cxn>
              <a:cxn ang="0">
                <a:pos x="16" y="40"/>
              </a:cxn>
            </a:cxnLst>
            <a:rect l="0" t="0" r="r" b="b"/>
            <a:pathLst>
              <a:path w="280" h="1560">
                <a:moveTo>
                  <a:pt x="16" y="40"/>
                </a:moveTo>
                <a:cubicBezTo>
                  <a:pt x="24" y="80"/>
                  <a:pt x="208" y="480"/>
                  <a:pt x="208" y="616"/>
                </a:cubicBezTo>
                <a:cubicBezTo>
                  <a:pt x="208" y="752"/>
                  <a:pt x="24" y="776"/>
                  <a:pt x="16" y="856"/>
                </a:cubicBezTo>
                <a:cubicBezTo>
                  <a:pt x="8" y="936"/>
                  <a:pt x="120" y="1016"/>
                  <a:pt x="160" y="1096"/>
                </a:cubicBezTo>
                <a:cubicBezTo>
                  <a:pt x="200" y="1176"/>
                  <a:pt x="280" y="1280"/>
                  <a:pt x="256" y="1336"/>
                </a:cubicBezTo>
                <a:cubicBezTo>
                  <a:pt x="232" y="1392"/>
                  <a:pt x="16" y="1400"/>
                  <a:pt x="16" y="1432"/>
                </a:cubicBezTo>
                <a:cubicBezTo>
                  <a:pt x="16" y="1464"/>
                  <a:pt x="256" y="1560"/>
                  <a:pt x="256" y="1528"/>
                </a:cubicBezTo>
                <a:cubicBezTo>
                  <a:pt x="256" y="1496"/>
                  <a:pt x="16" y="1336"/>
                  <a:pt x="16" y="1240"/>
                </a:cubicBezTo>
                <a:cubicBezTo>
                  <a:pt x="16" y="1144"/>
                  <a:pt x="256" y="1048"/>
                  <a:pt x="256" y="952"/>
                </a:cubicBezTo>
                <a:cubicBezTo>
                  <a:pt x="256" y="856"/>
                  <a:pt x="32" y="760"/>
                  <a:pt x="16" y="664"/>
                </a:cubicBezTo>
                <a:cubicBezTo>
                  <a:pt x="0" y="568"/>
                  <a:pt x="160" y="480"/>
                  <a:pt x="160" y="376"/>
                </a:cubicBezTo>
                <a:cubicBezTo>
                  <a:pt x="160" y="272"/>
                  <a:pt x="8" y="0"/>
                  <a:pt x="16" y="40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6" name="Freeform 1036"/>
          <p:cNvSpPr>
            <a:spLocks/>
          </p:cNvSpPr>
          <p:nvPr/>
        </p:nvSpPr>
        <p:spPr bwMode="auto">
          <a:xfrm>
            <a:off x="3848100" y="1219200"/>
            <a:ext cx="1752600" cy="1130300"/>
          </a:xfrm>
          <a:custGeom>
            <a:avLst/>
            <a:gdLst/>
            <a:ahLst/>
            <a:cxnLst>
              <a:cxn ang="0">
                <a:pos x="120" y="672"/>
              </a:cxn>
              <a:cxn ang="0">
                <a:pos x="24" y="336"/>
              </a:cxn>
              <a:cxn ang="0">
                <a:pos x="264" y="432"/>
              </a:cxn>
              <a:cxn ang="0">
                <a:pos x="264" y="144"/>
              </a:cxn>
              <a:cxn ang="0">
                <a:pos x="504" y="288"/>
              </a:cxn>
              <a:cxn ang="0">
                <a:pos x="600" y="0"/>
              </a:cxn>
              <a:cxn ang="0">
                <a:pos x="744" y="288"/>
              </a:cxn>
              <a:cxn ang="0">
                <a:pos x="936" y="48"/>
              </a:cxn>
              <a:cxn ang="0">
                <a:pos x="888" y="384"/>
              </a:cxn>
              <a:cxn ang="0">
                <a:pos x="1080" y="240"/>
              </a:cxn>
              <a:cxn ang="0">
                <a:pos x="1032" y="576"/>
              </a:cxn>
              <a:cxn ang="0">
                <a:pos x="840" y="336"/>
              </a:cxn>
              <a:cxn ang="0">
                <a:pos x="744" y="384"/>
              </a:cxn>
              <a:cxn ang="0">
                <a:pos x="648" y="288"/>
              </a:cxn>
              <a:cxn ang="0">
                <a:pos x="552" y="384"/>
              </a:cxn>
              <a:cxn ang="0">
                <a:pos x="504" y="288"/>
              </a:cxn>
              <a:cxn ang="0">
                <a:pos x="408" y="432"/>
              </a:cxn>
              <a:cxn ang="0">
                <a:pos x="312" y="432"/>
              </a:cxn>
              <a:cxn ang="0">
                <a:pos x="264" y="576"/>
              </a:cxn>
              <a:cxn ang="0">
                <a:pos x="120" y="672"/>
              </a:cxn>
            </a:cxnLst>
            <a:rect l="0" t="0" r="r" b="b"/>
            <a:pathLst>
              <a:path w="1104" h="712">
                <a:moveTo>
                  <a:pt x="120" y="672"/>
                </a:moveTo>
                <a:cubicBezTo>
                  <a:pt x="80" y="632"/>
                  <a:pt x="0" y="376"/>
                  <a:pt x="24" y="336"/>
                </a:cubicBezTo>
                <a:cubicBezTo>
                  <a:pt x="48" y="296"/>
                  <a:pt x="224" y="464"/>
                  <a:pt x="264" y="432"/>
                </a:cubicBezTo>
                <a:cubicBezTo>
                  <a:pt x="304" y="400"/>
                  <a:pt x="224" y="168"/>
                  <a:pt x="264" y="144"/>
                </a:cubicBezTo>
                <a:cubicBezTo>
                  <a:pt x="304" y="120"/>
                  <a:pt x="448" y="312"/>
                  <a:pt x="504" y="288"/>
                </a:cubicBezTo>
                <a:cubicBezTo>
                  <a:pt x="560" y="264"/>
                  <a:pt x="560" y="0"/>
                  <a:pt x="600" y="0"/>
                </a:cubicBezTo>
                <a:cubicBezTo>
                  <a:pt x="640" y="0"/>
                  <a:pt x="688" y="280"/>
                  <a:pt x="744" y="288"/>
                </a:cubicBezTo>
                <a:cubicBezTo>
                  <a:pt x="800" y="296"/>
                  <a:pt x="912" y="32"/>
                  <a:pt x="936" y="48"/>
                </a:cubicBezTo>
                <a:cubicBezTo>
                  <a:pt x="960" y="64"/>
                  <a:pt x="864" y="352"/>
                  <a:pt x="888" y="384"/>
                </a:cubicBezTo>
                <a:cubicBezTo>
                  <a:pt x="912" y="416"/>
                  <a:pt x="1056" y="208"/>
                  <a:pt x="1080" y="240"/>
                </a:cubicBezTo>
                <a:cubicBezTo>
                  <a:pt x="1104" y="272"/>
                  <a:pt x="1072" y="560"/>
                  <a:pt x="1032" y="576"/>
                </a:cubicBezTo>
                <a:cubicBezTo>
                  <a:pt x="992" y="592"/>
                  <a:pt x="888" y="368"/>
                  <a:pt x="840" y="336"/>
                </a:cubicBezTo>
                <a:cubicBezTo>
                  <a:pt x="792" y="304"/>
                  <a:pt x="776" y="392"/>
                  <a:pt x="744" y="384"/>
                </a:cubicBezTo>
                <a:cubicBezTo>
                  <a:pt x="712" y="376"/>
                  <a:pt x="680" y="288"/>
                  <a:pt x="648" y="288"/>
                </a:cubicBezTo>
                <a:cubicBezTo>
                  <a:pt x="616" y="288"/>
                  <a:pt x="576" y="384"/>
                  <a:pt x="552" y="384"/>
                </a:cubicBezTo>
                <a:cubicBezTo>
                  <a:pt x="528" y="384"/>
                  <a:pt x="528" y="280"/>
                  <a:pt x="504" y="288"/>
                </a:cubicBezTo>
                <a:cubicBezTo>
                  <a:pt x="480" y="296"/>
                  <a:pt x="440" y="408"/>
                  <a:pt x="408" y="432"/>
                </a:cubicBezTo>
                <a:cubicBezTo>
                  <a:pt x="376" y="456"/>
                  <a:pt x="336" y="408"/>
                  <a:pt x="312" y="432"/>
                </a:cubicBezTo>
                <a:cubicBezTo>
                  <a:pt x="288" y="456"/>
                  <a:pt x="296" y="528"/>
                  <a:pt x="264" y="576"/>
                </a:cubicBezTo>
                <a:cubicBezTo>
                  <a:pt x="232" y="624"/>
                  <a:pt x="160" y="712"/>
                  <a:pt x="120" y="672"/>
                </a:cubicBezTo>
                <a:close/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7" name="Freeform 1037"/>
          <p:cNvSpPr>
            <a:spLocks/>
          </p:cNvSpPr>
          <p:nvPr/>
        </p:nvSpPr>
        <p:spPr bwMode="auto">
          <a:xfrm>
            <a:off x="3937000" y="1092200"/>
            <a:ext cx="1727200" cy="1066800"/>
          </a:xfrm>
          <a:custGeom>
            <a:avLst/>
            <a:gdLst/>
            <a:ahLst/>
            <a:cxnLst>
              <a:cxn ang="0">
                <a:pos x="64" y="464"/>
              </a:cxn>
              <a:cxn ang="0">
                <a:pos x="16" y="272"/>
              </a:cxn>
              <a:cxn ang="0">
                <a:pos x="160" y="272"/>
              </a:cxn>
              <a:cxn ang="0">
                <a:pos x="352" y="224"/>
              </a:cxn>
              <a:cxn ang="0">
                <a:pos x="352" y="32"/>
              </a:cxn>
              <a:cxn ang="0">
                <a:pos x="544" y="32"/>
              </a:cxn>
              <a:cxn ang="0">
                <a:pos x="736" y="80"/>
              </a:cxn>
              <a:cxn ang="0">
                <a:pos x="880" y="80"/>
              </a:cxn>
              <a:cxn ang="0">
                <a:pos x="1072" y="368"/>
              </a:cxn>
              <a:cxn ang="0">
                <a:pos x="976" y="656"/>
              </a:cxn>
              <a:cxn ang="0">
                <a:pos x="880" y="464"/>
              </a:cxn>
              <a:cxn ang="0">
                <a:pos x="736" y="272"/>
              </a:cxn>
              <a:cxn ang="0">
                <a:pos x="496" y="224"/>
              </a:cxn>
            </a:cxnLst>
            <a:rect l="0" t="0" r="r" b="b"/>
            <a:pathLst>
              <a:path w="1088" h="672">
                <a:moveTo>
                  <a:pt x="64" y="464"/>
                </a:moveTo>
                <a:cubicBezTo>
                  <a:pt x="32" y="384"/>
                  <a:pt x="0" y="304"/>
                  <a:pt x="16" y="272"/>
                </a:cubicBezTo>
                <a:cubicBezTo>
                  <a:pt x="32" y="240"/>
                  <a:pt x="104" y="280"/>
                  <a:pt x="160" y="272"/>
                </a:cubicBezTo>
                <a:cubicBezTo>
                  <a:pt x="216" y="264"/>
                  <a:pt x="320" y="264"/>
                  <a:pt x="352" y="224"/>
                </a:cubicBezTo>
                <a:cubicBezTo>
                  <a:pt x="384" y="184"/>
                  <a:pt x="320" y="64"/>
                  <a:pt x="352" y="32"/>
                </a:cubicBezTo>
                <a:cubicBezTo>
                  <a:pt x="384" y="0"/>
                  <a:pt x="480" y="24"/>
                  <a:pt x="544" y="32"/>
                </a:cubicBezTo>
                <a:cubicBezTo>
                  <a:pt x="608" y="40"/>
                  <a:pt x="680" y="72"/>
                  <a:pt x="736" y="80"/>
                </a:cubicBezTo>
                <a:cubicBezTo>
                  <a:pt x="792" y="88"/>
                  <a:pt x="824" y="32"/>
                  <a:pt x="880" y="80"/>
                </a:cubicBezTo>
                <a:cubicBezTo>
                  <a:pt x="936" y="128"/>
                  <a:pt x="1056" y="272"/>
                  <a:pt x="1072" y="368"/>
                </a:cubicBezTo>
                <a:cubicBezTo>
                  <a:pt x="1088" y="464"/>
                  <a:pt x="1008" y="640"/>
                  <a:pt x="976" y="656"/>
                </a:cubicBezTo>
                <a:cubicBezTo>
                  <a:pt x="944" y="672"/>
                  <a:pt x="920" y="528"/>
                  <a:pt x="880" y="464"/>
                </a:cubicBezTo>
                <a:cubicBezTo>
                  <a:pt x="840" y="400"/>
                  <a:pt x="800" y="312"/>
                  <a:pt x="736" y="272"/>
                </a:cubicBezTo>
                <a:cubicBezTo>
                  <a:pt x="672" y="232"/>
                  <a:pt x="544" y="232"/>
                  <a:pt x="496" y="2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8" name="Freeform 1038"/>
          <p:cNvSpPr>
            <a:spLocks/>
          </p:cNvSpPr>
          <p:nvPr/>
        </p:nvSpPr>
        <p:spPr bwMode="auto">
          <a:xfrm>
            <a:off x="3962400" y="1409700"/>
            <a:ext cx="1066800" cy="723900"/>
          </a:xfrm>
          <a:custGeom>
            <a:avLst/>
            <a:gdLst/>
            <a:ahLst/>
            <a:cxnLst>
              <a:cxn ang="0">
                <a:pos x="0" y="456"/>
              </a:cxn>
              <a:cxn ang="0">
                <a:pos x="48" y="216"/>
              </a:cxn>
              <a:cxn ang="0">
                <a:pos x="192" y="312"/>
              </a:cxn>
              <a:cxn ang="0">
                <a:pos x="288" y="120"/>
              </a:cxn>
              <a:cxn ang="0">
                <a:pos x="432" y="168"/>
              </a:cxn>
              <a:cxn ang="0">
                <a:pos x="480" y="24"/>
              </a:cxn>
              <a:cxn ang="0">
                <a:pos x="576" y="24"/>
              </a:cxn>
              <a:cxn ang="0">
                <a:pos x="672" y="24"/>
              </a:cxn>
            </a:cxnLst>
            <a:rect l="0" t="0" r="r" b="b"/>
            <a:pathLst>
              <a:path w="672" h="456">
                <a:moveTo>
                  <a:pt x="0" y="456"/>
                </a:moveTo>
                <a:cubicBezTo>
                  <a:pt x="8" y="348"/>
                  <a:pt x="16" y="240"/>
                  <a:pt x="48" y="216"/>
                </a:cubicBezTo>
                <a:cubicBezTo>
                  <a:pt x="80" y="192"/>
                  <a:pt x="152" y="328"/>
                  <a:pt x="192" y="312"/>
                </a:cubicBezTo>
                <a:cubicBezTo>
                  <a:pt x="232" y="296"/>
                  <a:pt x="248" y="144"/>
                  <a:pt x="288" y="120"/>
                </a:cubicBezTo>
                <a:cubicBezTo>
                  <a:pt x="328" y="96"/>
                  <a:pt x="400" y="184"/>
                  <a:pt x="432" y="168"/>
                </a:cubicBezTo>
                <a:cubicBezTo>
                  <a:pt x="464" y="152"/>
                  <a:pt x="456" y="48"/>
                  <a:pt x="480" y="24"/>
                </a:cubicBezTo>
                <a:cubicBezTo>
                  <a:pt x="504" y="0"/>
                  <a:pt x="544" y="24"/>
                  <a:pt x="576" y="24"/>
                </a:cubicBezTo>
                <a:cubicBezTo>
                  <a:pt x="608" y="24"/>
                  <a:pt x="640" y="24"/>
                  <a:pt x="672" y="24"/>
                </a:cubicBezTo>
              </a:path>
            </a:pathLst>
          </a:custGeom>
          <a:solidFill>
            <a:srgbClr val="666633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59" name="AutoShape 1039"/>
          <p:cNvSpPr>
            <a:spLocks noChangeArrowheads="1"/>
          </p:cNvSpPr>
          <p:nvPr/>
        </p:nvSpPr>
        <p:spPr bwMode="auto">
          <a:xfrm>
            <a:off x="4572000" y="3048000"/>
            <a:ext cx="6096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60" name="Freeform 1040"/>
          <p:cNvSpPr>
            <a:spLocks/>
          </p:cNvSpPr>
          <p:nvPr/>
        </p:nvSpPr>
        <p:spPr bwMode="auto">
          <a:xfrm>
            <a:off x="3606800" y="4318000"/>
            <a:ext cx="2781300" cy="876300"/>
          </a:xfrm>
          <a:custGeom>
            <a:avLst/>
            <a:gdLst/>
            <a:ahLst/>
            <a:cxnLst>
              <a:cxn ang="0">
                <a:pos x="608" y="64"/>
              </a:cxn>
              <a:cxn ang="0">
                <a:pos x="32" y="448"/>
              </a:cxn>
              <a:cxn ang="0">
                <a:pos x="416" y="400"/>
              </a:cxn>
              <a:cxn ang="0">
                <a:pos x="560" y="544"/>
              </a:cxn>
              <a:cxn ang="0">
                <a:pos x="704" y="352"/>
              </a:cxn>
              <a:cxn ang="0">
                <a:pos x="848" y="544"/>
              </a:cxn>
              <a:cxn ang="0">
                <a:pos x="944" y="304"/>
              </a:cxn>
              <a:cxn ang="0">
                <a:pos x="1184" y="544"/>
              </a:cxn>
              <a:cxn ang="0">
                <a:pos x="1232" y="256"/>
              </a:cxn>
              <a:cxn ang="0">
                <a:pos x="1520" y="496"/>
              </a:cxn>
              <a:cxn ang="0">
                <a:pos x="1664" y="256"/>
              </a:cxn>
              <a:cxn ang="0">
                <a:pos x="992" y="64"/>
              </a:cxn>
              <a:cxn ang="0">
                <a:pos x="608" y="64"/>
              </a:cxn>
            </a:cxnLst>
            <a:rect l="0" t="0" r="r" b="b"/>
            <a:pathLst>
              <a:path w="1752" h="552">
                <a:moveTo>
                  <a:pt x="608" y="64"/>
                </a:moveTo>
                <a:cubicBezTo>
                  <a:pt x="448" y="128"/>
                  <a:pt x="64" y="392"/>
                  <a:pt x="32" y="448"/>
                </a:cubicBezTo>
                <a:cubicBezTo>
                  <a:pt x="0" y="504"/>
                  <a:pt x="328" y="384"/>
                  <a:pt x="416" y="400"/>
                </a:cubicBezTo>
                <a:cubicBezTo>
                  <a:pt x="504" y="416"/>
                  <a:pt x="512" y="552"/>
                  <a:pt x="560" y="544"/>
                </a:cubicBezTo>
                <a:cubicBezTo>
                  <a:pt x="608" y="536"/>
                  <a:pt x="656" y="352"/>
                  <a:pt x="704" y="352"/>
                </a:cubicBezTo>
                <a:cubicBezTo>
                  <a:pt x="752" y="352"/>
                  <a:pt x="808" y="552"/>
                  <a:pt x="848" y="544"/>
                </a:cubicBezTo>
                <a:cubicBezTo>
                  <a:pt x="888" y="536"/>
                  <a:pt x="888" y="304"/>
                  <a:pt x="944" y="304"/>
                </a:cubicBezTo>
                <a:cubicBezTo>
                  <a:pt x="1000" y="304"/>
                  <a:pt x="1136" y="552"/>
                  <a:pt x="1184" y="544"/>
                </a:cubicBezTo>
                <a:cubicBezTo>
                  <a:pt x="1232" y="536"/>
                  <a:pt x="1176" y="264"/>
                  <a:pt x="1232" y="256"/>
                </a:cubicBezTo>
                <a:cubicBezTo>
                  <a:pt x="1288" y="248"/>
                  <a:pt x="1448" y="496"/>
                  <a:pt x="1520" y="496"/>
                </a:cubicBezTo>
                <a:cubicBezTo>
                  <a:pt x="1592" y="496"/>
                  <a:pt x="1752" y="328"/>
                  <a:pt x="1664" y="256"/>
                </a:cubicBezTo>
                <a:cubicBezTo>
                  <a:pt x="1576" y="184"/>
                  <a:pt x="1168" y="96"/>
                  <a:pt x="992" y="64"/>
                </a:cubicBezTo>
                <a:cubicBezTo>
                  <a:pt x="816" y="32"/>
                  <a:pt x="768" y="0"/>
                  <a:pt x="608" y="64"/>
                </a:cubicBezTo>
                <a:close/>
              </a:path>
            </a:pathLst>
          </a:cu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61" name="Freeform 1041"/>
          <p:cNvSpPr>
            <a:spLocks/>
          </p:cNvSpPr>
          <p:nvPr/>
        </p:nvSpPr>
        <p:spPr bwMode="auto">
          <a:xfrm>
            <a:off x="4038600" y="4495800"/>
            <a:ext cx="1625600" cy="2184400"/>
          </a:xfrm>
          <a:custGeom>
            <a:avLst/>
            <a:gdLst/>
            <a:ahLst/>
            <a:cxnLst>
              <a:cxn ang="0">
                <a:pos x="296" y="288"/>
              </a:cxn>
              <a:cxn ang="0">
                <a:pos x="8" y="1152"/>
              </a:cxn>
              <a:cxn ang="0">
                <a:pos x="344" y="1152"/>
              </a:cxn>
              <a:cxn ang="0">
                <a:pos x="536" y="336"/>
              </a:cxn>
              <a:cxn ang="0">
                <a:pos x="680" y="1200"/>
              </a:cxn>
              <a:cxn ang="0">
                <a:pos x="1016" y="1200"/>
              </a:cxn>
              <a:cxn ang="0">
                <a:pos x="728" y="144"/>
              </a:cxn>
              <a:cxn ang="0">
                <a:pos x="536" y="336"/>
              </a:cxn>
              <a:cxn ang="0">
                <a:pos x="392" y="144"/>
              </a:cxn>
              <a:cxn ang="0">
                <a:pos x="248" y="336"/>
              </a:cxn>
              <a:cxn ang="0">
                <a:pos x="344" y="144"/>
              </a:cxn>
              <a:cxn ang="0">
                <a:pos x="392" y="192"/>
              </a:cxn>
              <a:cxn ang="0">
                <a:pos x="536" y="336"/>
              </a:cxn>
              <a:cxn ang="0">
                <a:pos x="296" y="288"/>
              </a:cxn>
            </a:cxnLst>
            <a:rect l="0" t="0" r="r" b="b"/>
            <a:pathLst>
              <a:path w="1024" h="1376">
                <a:moveTo>
                  <a:pt x="296" y="288"/>
                </a:moveTo>
                <a:cubicBezTo>
                  <a:pt x="208" y="424"/>
                  <a:pt x="0" y="1008"/>
                  <a:pt x="8" y="1152"/>
                </a:cubicBezTo>
                <a:cubicBezTo>
                  <a:pt x="16" y="1296"/>
                  <a:pt x="256" y="1288"/>
                  <a:pt x="344" y="1152"/>
                </a:cubicBezTo>
                <a:cubicBezTo>
                  <a:pt x="432" y="1016"/>
                  <a:pt x="480" y="328"/>
                  <a:pt x="536" y="336"/>
                </a:cubicBezTo>
                <a:cubicBezTo>
                  <a:pt x="592" y="344"/>
                  <a:pt x="600" y="1056"/>
                  <a:pt x="680" y="1200"/>
                </a:cubicBezTo>
                <a:cubicBezTo>
                  <a:pt x="760" y="1344"/>
                  <a:pt x="1008" y="1376"/>
                  <a:pt x="1016" y="1200"/>
                </a:cubicBezTo>
                <a:cubicBezTo>
                  <a:pt x="1024" y="1024"/>
                  <a:pt x="808" y="288"/>
                  <a:pt x="728" y="144"/>
                </a:cubicBezTo>
                <a:cubicBezTo>
                  <a:pt x="648" y="0"/>
                  <a:pt x="592" y="336"/>
                  <a:pt x="536" y="336"/>
                </a:cubicBezTo>
                <a:cubicBezTo>
                  <a:pt x="480" y="336"/>
                  <a:pt x="440" y="144"/>
                  <a:pt x="392" y="144"/>
                </a:cubicBezTo>
                <a:cubicBezTo>
                  <a:pt x="344" y="144"/>
                  <a:pt x="256" y="336"/>
                  <a:pt x="248" y="336"/>
                </a:cubicBezTo>
                <a:cubicBezTo>
                  <a:pt x="240" y="336"/>
                  <a:pt x="320" y="168"/>
                  <a:pt x="344" y="144"/>
                </a:cubicBezTo>
                <a:cubicBezTo>
                  <a:pt x="368" y="120"/>
                  <a:pt x="360" y="160"/>
                  <a:pt x="392" y="192"/>
                </a:cubicBezTo>
                <a:cubicBezTo>
                  <a:pt x="424" y="224"/>
                  <a:pt x="552" y="312"/>
                  <a:pt x="536" y="336"/>
                </a:cubicBezTo>
                <a:cubicBezTo>
                  <a:pt x="520" y="360"/>
                  <a:pt x="384" y="152"/>
                  <a:pt x="296" y="288"/>
                </a:cubicBezTo>
                <a:close/>
              </a:path>
            </a:pathLst>
          </a:custGeom>
          <a:solidFill>
            <a:srgbClr val="CC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62" name="Freeform 1042"/>
          <p:cNvSpPr>
            <a:spLocks/>
          </p:cNvSpPr>
          <p:nvPr/>
        </p:nvSpPr>
        <p:spPr bwMode="auto">
          <a:xfrm>
            <a:off x="3124200" y="3149600"/>
            <a:ext cx="1689100" cy="1422400"/>
          </a:xfrm>
          <a:custGeom>
            <a:avLst/>
            <a:gdLst/>
            <a:ahLst/>
            <a:cxnLst>
              <a:cxn ang="0">
                <a:pos x="912" y="80"/>
              </a:cxn>
              <a:cxn ang="0">
                <a:pos x="0" y="848"/>
              </a:cxn>
              <a:cxn ang="0">
                <a:pos x="912" y="368"/>
              </a:cxn>
              <a:cxn ang="0">
                <a:pos x="912" y="80"/>
              </a:cxn>
            </a:cxnLst>
            <a:rect l="0" t="0" r="r" b="b"/>
            <a:pathLst>
              <a:path w="1064" h="896">
                <a:moveTo>
                  <a:pt x="912" y="80"/>
                </a:moveTo>
                <a:cubicBezTo>
                  <a:pt x="760" y="160"/>
                  <a:pt x="0" y="800"/>
                  <a:pt x="0" y="848"/>
                </a:cubicBezTo>
                <a:cubicBezTo>
                  <a:pt x="0" y="896"/>
                  <a:pt x="760" y="496"/>
                  <a:pt x="912" y="368"/>
                </a:cubicBezTo>
                <a:cubicBezTo>
                  <a:pt x="1064" y="240"/>
                  <a:pt x="1064" y="0"/>
                  <a:pt x="912" y="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63" name="Freeform 1043"/>
          <p:cNvSpPr>
            <a:spLocks/>
          </p:cNvSpPr>
          <p:nvPr/>
        </p:nvSpPr>
        <p:spPr bwMode="auto">
          <a:xfrm>
            <a:off x="4953000" y="3200400"/>
            <a:ext cx="1498600" cy="977900"/>
          </a:xfrm>
          <a:custGeom>
            <a:avLst/>
            <a:gdLst/>
            <a:ahLst/>
            <a:cxnLst>
              <a:cxn ang="0">
                <a:pos x="168" y="48"/>
              </a:cxn>
              <a:cxn ang="0">
                <a:pos x="936" y="576"/>
              </a:cxn>
              <a:cxn ang="0">
                <a:pos x="120" y="288"/>
              </a:cxn>
              <a:cxn ang="0">
                <a:pos x="168" y="48"/>
              </a:cxn>
            </a:cxnLst>
            <a:rect l="0" t="0" r="r" b="b"/>
            <a:pathLst>
              <a:path w="944" h="616">
                <a:moveTo>
                  <a:pt x="168" y="48"/>
                </a:moveTo>
                <a:cubicBezTo>
                  <a:pt x="304" y="96"/>
                  <a:pt x="944" y="536"/>
                  <a:pt x="936" y="576"/>
                </a:cubicBezTo>
                <a:cubicBezTo>
                  <a:pt x="928" y="616"/>
                  <a:pt x="240" y="376"/>
                  <a:pt x="120" y="288"/>
                </a:cubicBezTo>
                <a:cubicBezTo>
                  <a:pt x="0" y="200"/>
                  <a:pt x="32" y="0"/>
                  <a:pt x="168" y="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964" name="Oval 1044"/>
          <p:cNvSpPr>
            <a:spLocks noChangeArrowheads="1"/>
          </p:cNvSpPr>
          <p:nvPr/>
        </p:nvSpPr>
        <p:spPr bwMode="auto">
          <a:xfrm>
            <a:off x="5105400" y="2209800"/>
            <a:ext cx="3810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65" name="Oval 1045"/>
          <p:cNvSpPr>
            <a:spLocks noChangeArrowheads="1"/>
          </p:cNvSpPr>
          <p:nvPr/>
        </p:nvSpPr>
        <p:spPr bwMode="auto">
          <a:xfrm>
            <a:off x="4191000" y="2209800"/>
            <a:ext cx="304800" cy="3810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966" name="AutoShape 1046"/>
          <p:cNvSpPr>
            <a:spLocks noChangeArrowheads="1"/>
          </p:cNvSpPr>
          <p:nvPr/>
        </p:nvSpPr>
        <p:spPr bwMode="auto">
          <a:xfrm>
            <a:off x="6934200" y="990600"/>
            <a:ext cx="1981200" cy="990600"/>
          </a:xfrm>
          <a:prstGeom prst="wedgeEllipseCallout">
            <a:avLst>
              <a:gd name="adj1" fmla="val -46634"/>
              <a:gd name="adj2" fmla="val 5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/>
              <a:t> До сих пор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рамор">
  <a:themeElements>
    <a:clrScheme name="Мрамор 1">
      <a:dk1>
        <a:srgbClr val="000000"/>
      </a:dk1>
      <a:lt1>
        <a:srgbClr val="EAEAEA"/>
      </a:lt1>
      <a:dk2>
        <a:srgbClr val="006600"/>
      </a:dk2>
      <a:lt2>
        <a:srgbClr val="FFCC66"/>
      </a:lt2>
      <a:accent1>
        <a:srgbClr val="3366FF"/>
      </a:accent1>
      <a:accent2>
        <a:srgbClr val="60371C"/>
      </a:accent2>
      <a:accent3>
        <a:srgbClr val="AAB8AA"/>
      </a:accent3>
      <a:accent4>
        <a:srgbClr val="C8C8C8"/>
      </a:accent4>
      <a:accent5>
        <a:srgbClr val="ADB8FF"/>
      </a:accent5>
      <a:accent6>
        <a:srgbClr val="563118"/>
      </a:accent6>
      <a:hlink>
        <a:srgbClr val="FF0033"/>
      </a:hlink>
      <a:folHlink>
        <a:srgbClr val="CC9967"/>
      </a:folHlink>
    </a:clrScheme>
    <a:fontScheme name="Мрамор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Мрамор 1">
        <a:dk1>
          <a:srgbClr val="000000"/>
        </a:dk1>
        <a:lt1>
          <a:srgbClr val="EAEAEA"/>
        </a:lt1>
        <a:dk2>
          <a:srgbClr val="006600"/>
        </a:dk2>
        <a:lt2>
          <a:srgbClr val="FFCC66"/>
        </a:lt2>
        <a:accent1>
          <a:srgbClr val="3366FF"/>
        </a:accent1>
        <a:accent2>
          <a:srgbClr val="60371C"/>
        </a:accent2>
        <a:accent3>
          <a:srgbClr val="AAB8AA"/>
        </a:accent3>
        <a:accent4>
          <a:srgbClr val="C8C8C8"/>
        </a:accent4>
        <a:accent5>
          <a:srgbClr val="ADB8FF"/>
        </a:accent5>
        <a:accent6>
          <a:srgbClr val="563118"/>
        </a:accent6>
        <a:hlink>
          <a:srgbClr val="FF0033"/>
        </a:hlink>
        <a:folHlink>
          <a:srgbClr val="CC99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рамор 2">
        <a:dk1>
          <a:srgbClr val="000000"/>
        </a:dk1>
        <a:lt1>
          <a:srgbClr val="EAEAEA"/>
        </a:lt1>
        <a:dk2>
          <a:srgbClr val="FFCC99"/>
        </a:dk2>
        <a:lt2>
          <a:srgbClr val="FFCC66"/>
        </a:lt2>
        <a:accent1>
          <a:srgbClr val="FF9933"/>
        </a:accent1>
        <a:accent2>
          <a:srgbClr val="996600"/>
        </a:accent2>
        <a:accent3>
          <a:srgbClr val="FFE2CA"/>
        </a:accent3>
        <a:accent4>
          <a:srgbClr val="C8C8C8"/>
        </a:accent4>
        <a:accent5>
          <a:srgbClr val="FFCAAD"/>
        </a:accent5>
        <a:accent6>
          <a:srgbClr val="8A5C00"/>
        </a:accent6>
        <a:hlink>
          <a:srgbClr val="FF505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рамор 3">
        <a:dk1>
          <a:srgbClr val="000000"/>
        </a:dk1>
        <a:lt1>
          <a:srgbClr val="FFFFFF"/>
        </a:lt1>
        <a:dk2>
          <a:srgbClr val="EAEAEA"/>
        </a:dk2>
        <a:lt2>
          <a:srgbClr val="FFFFFF"/>
        </a:lt2>
        <a:accent1>
          <a:srgbClr val="CBCBCB"/>
        </a:accent1>
        <a:accent2>
          <a:srgbClr val="333333"/>
        </a:accent2>
        <a:accent3>
          <a:srgbClr val="F3F3F3"/>
        </a:accent3>
        <a:accent4>
          <a:srgbClr val="DADADA"/>
        </a:accent4>
        <a:accent5>
          <a:srgbClr val="E2E2E2"/>
        </a:accent5>
        <a:accent6>
          <a:srgbClr val="2D2D2D"/>
        </a:accent6>
        <a:hlink>
          <a:srgbClr val="C0C0C0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Designs\Мрамор.pot</Template>
  <TotalTime>573</TotalTime>
  <Words>628</Words>
  <Application>Microsoft Office PowerPoint</Application>
  <PresentationFormat>Экран (4:3)</PresentationFormat>
  <Paragraphs>114</Paragraphs>
  <Slides>32</Slides>
  <Notes>32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Мрамор</vt:lpstr>
      <vt:lpstr>C:\Users\Иманго\Documents\Мои документы\Doc2.doc</vt:lpstr>
      <vt:lpstr>MS Org Chart</vt:lpstr>
      <vt:lpstr>Формула</vt:lpstr>
      <vt:lpstr>Точечный рисунок</vt:lpstr>
      <vt:lpstr>ПИРАМИДА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Я приглашаю вас совершить путешествие в страну Пирамид</vt:lpstr>
      <vt:lpstr>История возникновения термина «пирамида».</vt:lpstr>
      <vt:lpstr>«Все на свете боится времени, но время боится пирамид». </vt:lpstr>
      <vt:lpstr>Египтяне создали самые знаменитые пирамиды на свете.</vt:lpstr>
      <vt:lpstr>Пирамиду Хеопса строили 20 лет.</vt:lpstr>
      <vt:lpstr>Слайд 21</vt:lpstr>
      <vt:lpstr> Пирамида, основанием которой является n-угольник, называется n-угольной</vt:lpstr>
      <vt:lpstr>Тело, получающееся из пирамиды, если отсечь её вершину плоскостью, параллельной основанию, называется усеченной пирамидой.</vt:lpstr>
      <vt:lpstr>Площадью полной поверхности пирамиды называется сумма площадей всех её граней</vt:lpstr>
      <vt:lpstr>Слайд 25</vt:lpstr>
      <vt:lpstr>Площадь боковой поверхности правильной пирамиды равна половине произведения периметра основания на апофему.</vt:lpstr>
      <vt:lpstr>Форма пирамиды – составная загадки. Исследователи открыли, что маленькая пирамида, построенная согласно конструкции  пирамиды Хеопса и выровненная по оси север-юг, производит необычный эффект: - вода, выдержанная внутри пирамиды несколько дней,  приобретает чудодейственные свойства: растения от неё лучше растут, раны быстро заживают; - молоко остается свежим около недели; - продукты становятся вкуснее, если полежат внутри пирамиды день.</vt:lpstr>
      <vt:lpstr>Сделать миниатюрную пирамиду для проведения экспериментов несложно. Вам понадобятся:</vt:lpstr>
      <vt:lpstr>Строим боковую поверхность пирамиды</vt:lpstr>
      <vt:lpstr>Строим основание пирамиды</vt:lpstr>
      <vt:lpstr>Боковую часть пирамиды вклеиваем в основание и и смотрим, что у нас получилось.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Иманго</dc:creator>
  <cp:lastModifiedBy>Иманго</cp:lastModifiedBy>
  <cp:revision>28</cp:revision>
  <dcterms:created xsi:type="dcterms:W3CDTF">1601-01-01T00:00:00Z</dcterms:created>
  <dcterms:modified xsi:type="dcterms:W3CDTF">2013-09-27T18:57:09Z</dcterms:modified>
</cp:coreProperties>
</file>