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0"/>
  </p:handoutMasterIdLst>
  <p:sldIdLst>
    <p:sldId id="269" r:id="rId2"/>
    <p:sldId id="270" r:id="rId3"/>
    <p:sldId id="271" r:id="rId4"/>
    <p:sldId id="272" r:id="rId5"/>
    <p:sldId id="273" r:id="rId6"/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6" r:id="rId15"/>
    <p:sldId id="268" r:id="rId16"/>
    <p:sldId id="267" r:id="rId17"/>
    <p:sldId id="264" r:id="rId18"/>
    <p:sldId id="265" r:id="rId19"/>
  </p:sldIdLst>
  <p:sldSz cx="9144000" cy="6858000" type="screen4x3"/>
  <p:notesSz cx="6832600" cy="99631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E6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4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4" d="100"/>
          <a:sy n="84" d="100"/>
        </p:scale>
        <p:origin x="-1968" y="-72"/>
      </p:cViewPr>
      <p:guideLst>
        <p:guide orient="horz" pos="3138"/>
        <p:guide pos="215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60793" cy="49815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70226" y="0"/>
            <a:ext cx="2960793" cy="49815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99C65C-BAD0-48A0-A995-2A30E33CB100}" type="datetimeFigureOut">
              <a:rPr lang="ru-RU" smtClean="0"/>
              <a:t>13.10.2013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63263"/>
            <a:ext cx="2960793" cy="49815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70226" y="9463263"/>
            <a:ext cx="2960793" cy="49815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77E4DB-A5C0-414B-96EC-E9E799A8B0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64150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4F69D-4DB1-4835-9C69-5DCE26ADCEE3}" type="datetimeFigureOut">
              <a:rPr lang="ru-RU" smtClean="0"/>
              <a:t>13.10.2013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3566C-9D5F-4D69-B0C4-27C8EB61D2B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4F69D-4DB1-4835-9C69-5DCE26ADCEE3}" type="datetimeFigureOut">
              <a:rPr lang="ru-RU" smtClean="0"/>
              <a:t>13.10.2013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3566C-9D5F-4D69-B0C4-27C8EB61D2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4F69D-4DB1-4835-9C69-5DCE26ADCEE3}" type="datetimeFigureOut">
              <a:rPr lang="ru-RU" smtClean="0"/>
              <a:t>13.10.2013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3566C-9D5F-4D69-B0C4-27C8EB61D2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4F69D-4DB1-4835-9C69-5DCE26ADCEE3}" type="datetimeFigureOut">
              <a:rPr lang="ru-RU" smtClean="0"/>
              <a:t>13.10.2013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3566C-9D5F-4D69-B0C4-27C8EB61D2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4F69D-4DB1-4835-9C69-5DCE26ADCEE3}" type="datetimeFigureOut">
              <a:rPr lang="ru-RU" smtClean="0"/>
              <a:t>13.10.2013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E23566C-9D5F-4D69-B0C4-27C8EB61D2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4F69D-4DB1-4835-9C69-5DCE26ADCEE3}" type="datetimeFigureOut">
              <a:rPr lang="ru-RU" smtClean="0"/>
              <a:t>13.10.2013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3566C-9D5F-4D69-B0C4-27C8EB61D2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4F69D-4DB1-4835-9C69-5DCE26ADCEE3}" type="datetimeFigureOut">
              <a:rPr lang="ru-RU" smtClean="0"/>
              <a:t>13.10.2013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3566C-9D5F-4D69-B0C4-27C8EB61D2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4F69D-4DB1-4835-9C69-5DCE26ADCEE3}" type="datetimeFigureOut">
              <a:rPr lang="ru-RU" smtClean="0"/>
              <a:t>13.10.2013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3566C-9D5F-4D69-B0C4-27C8EB61D2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4F69D-4DB1-4835-9C69-5DCE26ADCEE3}" type="datetimeFigureOut">
              <a:rPr lang="ru-RU" smtClean="0"/>
              <a:t>13.10.2013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3566C-9D5F-4D69-B0C4-27C8EB61D2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4F69D-4DB1-4835-9C69-5DCE26ADCEE3}" type="datetimeFigureOut">
              <a:rPr lang="ru-RU" smtClean="0"/>
              <a:t>13.10.2013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3566C-9D5F-4D69-B0C4-27C8EB61D2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4F69D-4DB1-4835-9C69-5DCE26ADCEE3}" type="datetimeFigureOut">
              <a:rPr lang="ru-RU" smtClean="0"/>
              <a:t>13.10.2013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3566C-9D5F-4D69-B0C4-27C8EB61D2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D64F69D-4DB1-4835-9C69-5DCE26ADCEE3}" type="datetimeFigureOut">
              <a:rPr lang="ru-RU" smtClean="0"/>
              <a:t>13.10.2013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E23566C-9D5F-4D69-B0C4-27C8EB61D2B7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772816"/>
            <a:ext cx="8496944" cy="1828800"/>
          </a:xfrm>
        </p:spPr>
        <p:txBody>
          <a:bodyPr>
            <a:noAutofit/>
          </a:bodyPr>
          <a:lstStyle/>
          <a:p>
            <a:r>
              <a:rPr lang="ru-RU" sz="4000" dirty="0" smtClean="0">
                <a:effectLst/>
              </a:rPr>
              <a:t>«</a:t>
            </a:r>
            <a:r>
              <a:rPr lang="ru-RU" sz="4000" dirty="0">
                <a:effectLst/>
              </a:rPr>
              <a:t>Среднее арифметическое.</a:t>
            </a:r>
            <a:br>
              <a:rPr lang="ru-RU" sz="4000" dirty="0">
                <a:effectLst/>
              </a:rPr>
            </a:br>
            <a:r>
              <a:rPr lang="ru-RU" sz="4000" dirty="0">
                <a:effectLst/>
              </a:rPr>
              <a:t>Деление десятичной дроби на натуральное </a:t>
            </a:r>
            <a:r>
              <a:rPr lang="ru-RU" sz="4000" dirty="0" smtClean="0">
                <a:effectLst/>
              </a:rPr>
              <a:t>число»</a:t>
            </a:r>
            <a:r>
              <a:rPr lang="ru-RU" sz="4000" dirty="0">
                <a:effectLst/>
              </a:rPr>
              <a:t> 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3789040"/>
            <a:ext cx="6400800" cy="673366"/>
          </a:xfrm>
        </p:spPr>
        <p:txBody>
          <a:bodyPr>
            <a:normAutofit/>
          </a:bodyPr>
          <a:lstStyle/>
          <a:p>
            <a:r>
              <a:rPr lang="ru-RU" dirty="0"/>
              <a:t>урок математики для 5 </a:t>
            </a:r>
            <a:r>
              <a:rPr lang="ru-RU" dirty="0" smtClean="0"/>
              <a:t>класса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11960" y="4458833"/>
            <a:ext cx="4572000" cy="186204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ru-RU" sz="1600" b="1" dirty="0">
                <a:solidFill>
                  <a:schemeClr val="tx2">
                    <a:lumMod val="20000"/>
                    <a:lumOff val="80000"/>
                  </a:schemeClr>
                </a:solidFill>
                <a:ea typeface="Calibri"/>
                <a:cs typeface="Times New Roman"/>
              </a:rPr>
              <a:t>Автор материала:</a:t>
            </a:r>
            <a:endParaRPr lang="ru-RU" sz="1200" dirty="0">
              <a:solidFill>
                <a:schemeClr val="tx2">
                  <a:lumMod val="20000"/>
                  <a:lumOff val="80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ru-RU" sz="1600" b="1" i="1" dirty="0">
                <a:solidFill>
                  <a:schemeClr val="tx2">
                    <a:lumMod val="20000"/>
                    <a:lumOff val="80000"/>
                  </a:schemeClr>
                </a:solidFill>
                <a:ea typeface="Calibri"/>
                <a:cs typeface="Times New Roman"/>
              </a:rPr>
              <a:t>Учитель математики ГБОУ СОШ №47 им. Д. С. Лихачева Петроградского района Санкт-Петербурга </a:t>
            </a:r>
            <a:endParaRPr lang="ru-RU" sz="1200" dirty="0">
              <a:solidFill>
                <a:schemeClr val="tx2">
                  <a:lumMod val="20000"/>
                  <a:lumOff val="80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ru-RU" sz="1600" b="1" i="1" dirty="0">
                <a:solidFill>
                  <a:schemeClr val="tx2">
                    <a:lumMod val="20000"/>
                    <a:lumOff val="80000"/>
                  </a:schemeClr>
                </a:solidFill>
                <a:ea typeface="Calibri"/>
                <a:cs typeface="Times New Roman"/>
              </a:rPr>
              <a:t>Е. А. Портнова</a:t>
            </a:r>
            <a:endParaRPr lang="ru-RU" sz="1200" dirty="0">
              <a:solidFill>
                <a:schemeClr val="tx2">
                  <a:lumMod val="20000"/>
                  <a:lumOff val="80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chemeClr val="tx2">
                    <a:lumMod val="20000"/>
                    <a:lumOff val="80000"/>
                  </a:schemeClr>
                </a:solidFill>
                <a:ea typeface="Calibri"/>
                <a:cs typeface="Times New Roman"/>
              </a:rPr>
              <a:t> </a:t>
            </a:r>
            <a:endParaRPr lang="ru-RU" sz="1200" dirty="0">
              <a:solidFill>
                <a:schemeClr val="tx2">
                  <a:lumMod val="20000"/>
                  <a:lumOff val="80000"/>
                </a:schemeClr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118032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Тема</a:t>
            </a:r>
            <a:r>
              <a:rPr lang="ru-RU" dirty="0" smtClean="0"/>
              <a:t> урока: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b="1" dirty="0" smtClean="0"/>
          </a:p>
          <a:p>
            <a:pPr marL="0" indent="0" algn="ctr">
              <a:buNone/>
            </a:pPr>
            <a:r>
              <a:rPr lang="ru-RU" sz="3600" b="1" dirty="0" smtClean="0"/>
              <a:t>Среднее </a:t>
            </a:r>
            <a:r>
              <a:rPr lang="ru-RU" sz="3600" b="1" dirty="0"/>
              <a:t>арифметическое</a:t>
            </a:r>
            <a:r>
              <a:rPr lang="ru-RU" sz="3600" b="1" dirty="0" smtClean="0"/>
              <a:t>.</a:t>
            </a:r>
          </a:p>
          <a:p>
            <a:pPr marL="0" indent="0" algn="ctr">
              <a:buNone/>
            </a:pPr>
            <a:endParaRPr lang="en-US" sz="3600" b="1" dirty="0" smtClean="0"/>
          </a:p>
          <a:p>
            <a:pPr marL="0" indent="0" algn="ctr">
              <a:buNone/>
            </a:pPr>
            <a:r>
              <a:rPr lang="ru-RU" sz="3600" b="1" dirty="0" smtClean="0"/>
              <a:t> </a:t>
            </a:r>
            <a:r>
              <a:rPr lang="ru-RU" sz="3600" b="1" dirty="0"/>
              <a:t>Деление арифметической дроби на натуральное число.</a:t>
            </a:r>
            <a:endParaRPr lang="ru-RU" sz="36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9915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u="sng" dirty="0" smtClean="0"/>
              <a:t>Алгоритм</a:t>
            </a:r>
            <a:br>
              <a:rPr lang="ru-RU" sz="3200" u="sng" dirty="0" smtClean="0"/>
            </a:br>
            <a:r>
              <a:rPr lang="ru-RU" sz="3200" dirty="0" smtClean="0"/>
              <a:t>вычисления </a:t>
            </a:r>
            <a:r>
              <a:rPr lang="ru-RU" sz="3200" dirty="0"/>
              <a:t>частного от деления десятичной дроби на натуральное число:</a:t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132856"/>
            <a:ext cx="8219256" cy="4569371"/>
          </a:xfrm>
        </p:spPr>
        <p:txBody>
          <a:bodyPr>
            <a:norm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sz="3200" dirty="0"/>
              <a:t>Определить 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 smtClean="0"/>
          </a:p>
          <a:p>
            <a:pPr marL="514350" lvl="0" indent="-514350">
              <a:buFont typeface="+mj-lt"/>
              <a:buAutoNum type="arabicPeriod"/>
            </a:pPr>
            <a:r>
              <a:rPr lang="ru-RU" sz="3200" dirty="0" smtClean="0"/>
              <a:t>Поставить</a:t>
            </a:r>
            <a:endParaRPr lang="ru-RU" sz="3200" dirty="0"/>
          </a:p>
          <a:p>
            <a:pPr marL="514350" lvl="0" indent="-514350">
              <a:buFont typeface="+mj-lt"/>
              <a:buAutoNum type="arabicPeriod"/>
            </a:pPr>
            <a:r>
              <a:rPr lang="ru-RU" sz="3200" dirty="0" smtClean="0"/>
              <a:t>Выполнить</a:t>
            </a:r>
            <a:br>
              <a:rPr lang="ru-RU" sz="3200" dirty="0" smtClean="0"/>
            </a:br>
            <a:endParaRPr lang="ru-RU" sz="3200" dirty="0"/>
          </a:p>
          <a:p>
            <a:pPr marL="514350" lvl="0" indent="-514350">
              <a:buFont typeface="+mj-lt"/>
              <a:buAutoNum type="arabicPeriod"/>
            </a:pPr>
            <a:r>
              <a:rPr lang="ru-RU" sz="3200" dirty="0"/>
              <a:t>При необходимости,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2132856"/>
            <a:ext cx="756083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buClr>
                <a:prstClr val="white">
                  <a:shade val="95000"/>
                </a:prstClr>
              </a:buClr>
              <a:buSzPct val="65000"/>
            </a:pPr>
            <a:r>
              <a:rPr lang="ru-RU" sz="3200" dirty="0" smtClean="0">
                <a:solidFill>
                  <a:prstClr val="white"/>
                </a:solidFill>
              </a:rPr>
              <a:t>                     количество </a:t>
            </a:r>
            <a:r>
              <a:rPr lang="ru-RU" sz="3200" dirty="0">
                <a:solidFill>
                  <a:prstClr val="white"/>
                </a:solidFill>
              </a:rPr>
              <a:t>знаков в целой части частного.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923216" y="3212976"/>
            <a:ext cx="17207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prstClr val="white"/>
                </a:solidFill>
              </a:rPr>
              <a:t>запятую.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034886" y="3797751"/>
            <a:ext cx="741682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prstClr val="white"/>
                </a:solidFill>
              </a:rPr>
              <a:t>                    деление</a:t>
            </a:r>
            <a:r>
              <a:rPr lang="ru-RU" sz="3200" dirty="0">
                <a:solidFill>
                  <a:prstClr val="white"/>
                </a:solidFill>
              </a:rPr>
              <a:t>, не обращая внимания на запятую.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971600" y="4869160"/>
            <a:ext cx="759312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buClr>
                <a:prstClr val="white">
                  <a:shade val="95000"/>
                </a:prstClr>
              </a:buClr>
              <a:buSzPct val="65000"/>
            </a:pPr>
            <a:r>
              <a:rPr lang="ru-RU" sz="3200" dirty="0" smtClean="0">
                <a:solidFill>
                  <a:prstClr val="white"/>
                </a:solidFill>
              </a:rPr>
              <a:t>                                     чтобы </a:t>
            </a:r>
            <a:r>
              <a:rPr lang="ru-RU" sz="3200" dirty="0">
                <a:solidFill>
                  <a:prstClr val="white"/>
                </a:solidFill>
              </a:rPr>
              <a:t>довести деление до конца, к остатку справа можно приписать ноль.</a:t>
            </a:r>
          </a:p>
        </p:txBody>
      </p:sp>
    </p:spTree>
    <p:extLst>
      <p:ext uri="{BB962C8B-B14F-4D97-AF65-F5344CB8AC3E}">
        <p14:creationId xmlns:p14="http://schemas.microsoft.com/office/powerpoint/2010/main" val="3536446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/>
              <a:t>Иоганн Кеплер </a:t>
            </a:r>
            <a:br>
              <a:rPr lang="ru-RU" sz="2800" dirty="0"/>
            </a:br>
            <a:r>
              <a:rPr lang="ru-RU" sz="2800" dirty="0" smtClean="0"/>
              <a:t> </a:t>
            </a:r>
            <a:r>
              <a:rPr lang="ru-RU" sz="2800" dirty="0"/>
              <a:t>27 декабря 1571 </a:t>
            </a:r>
            <a:r>
              <a:rPr lang="ru-RU" sz="2800" dirty="0" smtClean="0"/>
              <a:t>года - </a:t>
            </a:r>
            <a:r>
              <a:rPr lang="ru-RU" sz="2800" dirty="0"/>
              <a:t>15 ноября 1630 года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632232"/>
            <a:ext cx="3348464" cy="44199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7400" y="3185567"/>
            <a:ext cx="1755084" cy="286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628800"/>
            <a:ext cx="3090864" cy="1490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0412" y="3185567"/>
            <a:ext cx="2290564" cy="2863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35908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/>
              <a:t>Практическая работа: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«</a:t>
            </a:r>
            <a:r>
              <a:rPr lang="ru-RU" sz="2800" dirty="0"/>
              <a:t>Определение рейтинга учащихся 5 «А» класса по математике в 3 четверти».</a:t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 algn="ctr">
              <a:buNone/>
            </a:pPr>
            <a:r>
              <a:rPr lang="ru-RU" dirty="0" smtClean="0"/>
              <a:t>Рейтинг - от английского  </a:t>
            </a:r>
            <a:r>
              <a:rPr lang="ru-RU" dirty="0" err="1"/>
              <a:t>rating</a:t>
            </a:r>
            <a:r>
              <a:rPr lang="ru-RU" dirty="0"/>
              <a:t> - оценка,  </a:t>
            </a:r>
            <a:r>
              <a:rPr lang="ru-RU" dirty="0" smtClean="0"/>
              <a:t>положение</a:t>
            </a:r>
            <a:r>
              <a:rPr lang="ru-RU" dirty="0"/>
              <a:t>, </a:t>
            </a:r>
            <a:r>
              <a:rPr lang="ru-RU" dirty="0" smtClean="0"/>
              <a:t>ранг.</a:t>
            </a:r>
          </a:p>
          <a:p>
            <a:pPr marL="137160" indent="0" algn="ctr">
              <a:buNone/>
            </a:pPr>
            <a:endParaRPr lang="ru-RU" dirty="0"/>
          </a:p>
          <a:p>
            <a:pPr marL="137160" indent="0" algn="ctr">
              <a:buNone/>
            </a:pPr>
            <a:r>
              <a:rPr lang="ru-RU" dirty="0" smtClean="0"/>
              <a:t>Рейтинг - индивидуальный </a:t>
            </a:r>
            <a:r>
              <a:rPr lang="ru-RU" dirty="0"/>
              <a:t>числовой показатель оценки достижений, авторитета, надежности, ценности чего-либо или кого-либо</a:t>
            </a:r>
            <a:r>
              <a:rPr lang="ru-RU" dirty="0" smtClean="0"/>
              <a:t>.</a:t>
            </a:r>
          </a:p>
          <a:p>
            <a:pPr marL="137160" indent="0" algn="ctr">
              <a:buNone/>
            </a:pPr>
            <a:r>
              <a:rPr lang="ru-RU" dirty="0" smtClean="0"/>
              <a:t> </a:t>
            </a:r>
            <a:r>
              <a:rPr lang="ru-RU" dirty="0"/>
              <a:t>Первоначально термин применялся для оценки шахматистов или шашистов в классификационном списке </a:t>
            </a:r>
            <a:r>
              <a:rPr lang="ru-RU" dirty="0" smtClean="0"/>
              <a:t>ФИДЕ (Большой Энциклопедический Словарь).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6802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98283026"/>
              </p:ext>
            </p:extLst>
          </p:nvPr>
        </p:nvGraphicFramePr>
        <p:xfrm>
          <a:off x="323528" y="25258"/>
          <a:ext cx="8229600" cy="667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6184"/>
                <a:gridCol w="2016224"/>
                <a:gridCol w="2088232"/>
                <a:gridCol w="1512168"/>
                <a:gridCol w="95679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Фамилия,</a:t>
                      </a:r>
                      <a:r>
                        <a:rPr lang="ru-RU" sz="1600" baseline="0" dirty="0" smtClean="0"/>
                        <a:t> имя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Суммарный балл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Количество отметок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Средний балл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Рейтинг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err="1" smtClean="0"/>
                        <a:t>Аммаева</a:t>
                      </a:r>
                      <a:r>
                        <a:rPr lang="ru-RU" sz="1400" dirty="0" smtClean="0"/>
                        <a:t> Маша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Балахнина Галя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Бельченко Лариса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err="1" smtClean="0"/>
                        <a:t>Демушкина</a:t>
                      </a:r>
                      <a:r>
                        <a:rPr lang="ru-RU" sz="1400" dirty="0" smtClean="0"/>
                        <a:t> Настя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Елистратов Лев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Зеленоборский А.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err="1" smtClean="0"/>
                        <a:t>Зурмали</a:t>
                      </a:r>
                      <a:r>
                        <a:rPr lang="ru-RU" sz="1400" dirty="0" smtClean="0"/>
                        <a:t> Аня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Иванцов Даниил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err="1" smtClean="0"/>
                        <a:t>Маньев</a:t>
                      </a:r>
                      <a:r>
                        <a:rPr lang="ru-RU" sz="1400" dirty="0" smtClean="0"/>
                        <a:t> Дима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Мельниченко В.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Романов Саша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Сорокина Даша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Стародубов Коля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Сулим</a:t>
                      </a:r>
                      <a:r>
                        <a:rPr lang="ru-RU" sz="1400" baseline="0" dirty="0" smtClean="0"/>
                        <a:t> Арсений</a:t>
                      </a:r>
                      <a:endParaRPr lang="ru-RU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err="1" smtClean="0"/>
                        <a:t>Фальчук</a:t>
                      </a:r>
                      <a:r>
                        <a:rPr lang="ru-RU" sz="1400" dirty="0" smtClean="0"/>
                        <a:t> Филипп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err="1" smtClean="0"/>
                        <a:t>Чхиквадзе</a:t>
                      </a:r>
                      <a:r>
                        <a:rPr lang="ru-RU" sz="1400" dirty="0" smtClean="0"/>
                        <a:t> Аня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Юрьев Сергей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4657485"/>
              </p:ext>
            </p:extLst>
          </p:nvPr>
        </p:nvGraphicFramePr>
        <p:xfrm>
          <a:off x="1979712" y="-26964"/>
          <a:ext cx="5616624" cy="67363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224"/>
                <a:gridCol w="2088232"/>
                <a:gridCol w="1512168"/>
              </a:tblGrid>
              <a:tr h="432048"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lnT w="12700" cmpd="sng">
                      <a:noFill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lnT w="12700" cmpd="sng">
                      <a:noFill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lnT w="12700" cmpd="sng">
                      <a:noFill/>
                    </a:lnT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67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20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3,35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57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20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2,85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71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20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3,55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69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23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98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3,95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66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2,75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90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3,6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20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2,75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27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2,7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148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32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4,625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84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20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4,2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75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20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3,75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20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2,75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80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20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80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3,2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66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16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4,125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92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3,68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8344050"/>
              </p:ext>
            </p:extLst>
          </p:nvPr>
        </p:nvGraphicFramePr>
        <p:xfrm>
          <a:off x="7596336" y="-27384"/>
          <a:ext cx="956792" cy="67363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6792"/>
              </a:tblGrid>
              <a:tr h="432048"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13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9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12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14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8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14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6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14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11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7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07139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59809786"/>
              </p:ext>
            </p:extLst>
          </p:nvPr>
        </p:nvGraphicFramePr>
        <p:xfrm>
          <a:off x="323528" y="25258"/>
          <a:ext cx="8229600" cy="667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6184"/>
                <a:gridCol w="2016224"/>
                <a:gridCol w="2088232"/>
                <a:gridCol w="1512168"/>
                <a:gridCol w="95679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Фамилия,</a:t>
                      </a:r>
                      <a:r>
                        <a:rPr lang="ru-RU" sz="1600" baseline="0" dirty="0" smtClean="0"/>
                        <a:t> имя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Суммарный балл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Количество отметок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Средний балл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Рейтинг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Book Antiqua"/>
                        </a:rPr>
                        <a:t>Мельниченко В.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Book Antiqua"/>
                        </a:rPr>
                        <a:t>148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Book Antiqua"/>
                        </a:rPr>
                        <a:t>32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Book Antiqua"/>
                        </a:rPr>
                        <a:t>4,625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Book Antiqua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Book Antiqua"/>
                        </a:rPr>
                        <a:t>Романов Саша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Book Antiqua"/>
                        </a:rPr>
                        <a:t>84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Book Antiqua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Book Antiqua"/>
                        </a:rPr>
                        <a:t>4,2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Book Antiqua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Book Antiqua"/>
                        </a:rPr>
                        <a:t>Чхиквадзе Аня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Book Antiqua"/>
                        </a:rPr>
                        <a:t>66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Book Antiqua"/>
                        </a:rPr>
                        <a:t>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Book Antiqua"/>
                        </a:rPr>
                        <a:t>4,125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Book Antiqua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Book Antiqua"/>
                        </a:rPr>
                        <a:t>Сулим Арсений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Book Antiqua"/>
                        </a:rPr>
                        <a:t>80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Book Antiqua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Book Antiqua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Book Antiqua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Book Antiqua"/>
                        </a:rPr>
                        <a:t>Елистратов Лев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Book Antiqua"/>
                        </a:rPr>
                        <a:t>98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Book Antiqua"/>
                        </a:rPr>
                        <a:t>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Book Antiqua"/>
                        </a:rPr>
                        <a:t>3,95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Book Antiqua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Book Antiqua"/>
                        </a:rPr>
                        <a:t>Сорокина Даша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Book Antiqua"/>
                        </a:rPr>
                        <a:t>75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Book Antiqua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Book Antiqua"/>
                        </a:rPr>
                        <a:t>3,75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Book Antiqua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Book Antiqua"/>
                        </a:rPr>
                        <a:t>Юрьев Сергей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Book Antiqua"/>
                        </a:rPr>
                        <a:t>92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Book Antiqua"/>
                        </a:rPr>
                        <a:t>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Book Antiqua"/>
                        </a:rPr>
                        <a:t>3,68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Book Antiqua"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Book Antiqua"/>
                        </a:rPr>
                        <a:t>Зурмали Аня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Book Antiqua"/>
                        </a:rPr>
                        <a:t>90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Book Antiqua"/>
                        </a:rPr>
                        <a:t>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Book Antiqua"/>
                        </a:rPr>
                        <a:t>3,6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Book Antiqua"/>
                        </a:rPr>
                        <a:t>8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Book Antiqua"/>
                        </a:rPr>
                        <a:t>Бельченко Лариса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Book Antiqua"/>
                        </a:rPr>
                        <a:t>71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Book Antiqua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Book Antiqua"/>
                        </a:rPr>
                        <a:t>3,55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Book Antiqua"/>
                        </a:rPr>
                        <a:t>9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err="1">
                          <a:solidFill>
                            <a:schemeClr val="bg1"/>
                          </a:solidFill>
                          <a:effectLst/>
                          <a:latin typeface="Book Antiqua"/>
                        </a:rPr>
                        <a:t>Аммаева</a:t>
                      </a:r>
                      <a:r>
                        <a:rPr lang="ru-RU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Book Antiqua"/>
                        </a:rPr>
                        <a:t> Маша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 dirty="0">
                          <a:solidFill>
                            <a:schemeClr val="bg1"/>
                          </a:solidFill>
                          <a:effectLst/>
                          <a:latin typeface="Book Antiqua"/>
                        </a:rPr>
                        <a:t>67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 dirty="0">
                          <a:solidFill>
                            <a:schemeClr val="bg1"/>
                          </a:solidFill>
                          <a:effectLst/>
                          <a:latin typeface="Book Antiqua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 dirty="0">
                          <a:solidFill>
                            <a:schemeClr val="bg1"/>
                          </a:solidFill>
                          <a:effectLst/>
                          <a:latin typeface="Book Antiqua"/>
                        </a:rPr>
                        <a:t>3,35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 dirty="0">
                          <a:solidFill>
                            <a:schemeClr val="bg1"/>
                          </a:solidFill>
                          <a:effectLst/>
                          <a:latin typeface="Book Antiqua"/>
                        </a:rPr>
                        <a:t>10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Book Antiqua"/>
                        </a:rPr>
                        <a:t>Фальчук Филипп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Book Antiqua"/>
                        </a:rPr>
                        <a:t>80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Book Antiqua"/>
                        </a:rPr>
                        <a:t>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Book Antiqua"/>
                        </a:rPr>
                        <a:t>3,2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Book Antiqua"/>
                        </a:rPr>
                        <a:t>11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Book Antiqua"/>
                        </a:rPr>
                        <a:t>Демушкина Настя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Book Antiqua"/>
                        </a:rPr>
                        <a:t>69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Book Antiqua"/>
                        </a:rPr>
                        <a:t>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Book Antiqua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Book Antiqua"/>
                        </a:rPr>
                        <a:t>12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Book Antiqua"/>
                        </a:rPr>
                        <a:t>Балахнина Галя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Book Antiqua"/>
                        </a:rPr>
                        <a:t>57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Book Antiqua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Book Antiqua"/>
                        </a:rPr>
                        <a:t>2,85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Book Antiqua"/>
                        </a:rPr>
                        <a:t>13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Book Antiqua"/>
                        </a:rPr>
                        <a:t>Зеленоборский А.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Book Antiqua"/>
                        </a:rPr>
                        <a:t>66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Book Antiqua"/>
                        </a:rPr>
                        <a:t>24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Book Antiqua"/>
                        </a:rPr>
                        <a:t>2,75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Book Antiqua"/>
                        </a:rPr>
                        <a:t>14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Book Antiqua"/>
                        </a:rPr>
                        <a:t>Иванцов Даниил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Book Antiqua"/>
                        </a:rPr>
                        <a:t>55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Book Antiqua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Book Antiqua"/>
                        </a:rPr>
                        <a:t>2,75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Book Antiqua"/>
                        </a:rPr>
                        <a:t>14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Book Antiqua"/>
                        </a:rPr>
                        <a:t>Стародубов Коля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Book Antiqua"/>
                        </a:rPr>
                        <a:t>55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Book Antiqua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Book Antiqua"/>
                        </a:rPr>
                        <a:t>2,75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Book Antiqua"/>
                        </a:rPr>
                        <a:t>14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Book Antiqua"/>
                        </a:rPr>
                        <a:t>Маньев Дима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Book Antiqua"/>
                        </a:rPr>
                        <a:t>27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Book Antiqua"/>
                        </a:rPr>
                        <a:t>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Book Antiqua"/>
                        </a:rPr>
                        <a:t>2,7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Book Antiqua"/>
                        </a:rPr>
                        <a:t>15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76365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Сравните свою работу с эталоном: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036712"/>
          </a:xfrm>
        </p:spPr>
        <p:txBody>
          <a:bodyPr/>
          <a:lstStyle/>
          <a:p>
            <a:pPr marL="137160" indent="0" algn="ctr">
              <a:buNone/>
            </a:pPr>
            <a:r>
              <a:rPr lang="ru-RU" u="sng" dirty="0" smtClean="0"/>
              <a:t>Пример расчета среднего балла по математике</a:t>
            </a:r>
          </a:p>
          <a:p>
            <a:pPr marL="137160" indent="0" algn="ctr">
              <a:buNone/>
            </a:pPr>
            <a:r>
              <a:rPr lang="ru-RU" u="sng" dirty="0" smtClean="0"/>
              <a:t> Елистратова Льва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588149" y="3933056"/>
            <a:ext cx="9925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98</a:t>
            </a:r>
            <a:r>
              <a:rPr lang="en-US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00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93304" y="3933056"/>
            <a:ext cx="7617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|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25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3429000"/>
            <a:ext cx="468052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" indent="0">
              <a:buNone/>
            </a:pPr>
            <a:endParaRPr lang="ru-RU" sz="2800" dirty="0"/>
          </a:p>
          <a:p>
            <a:pPr marL="137160" indent="0">
              <a:buNone/>
            </a:pPr>
            <a:r>
              <a:rPr lang="ru-RU" sz="2800" dirty="0"/>
              <a:t>= 98 : 25 = 3,92</a:t>
            </a:r>
          </a:p>
          <a:p>
            <a:pPr marL="137160" indent="0">
              <a:buNone/>
            </a:pPr>
            <a:endParaRPr lang="en-US" sz="2800" dirty="0" smtClean="0"/>
          </a:p>
          <a:p>
            <a:pPr marL="137160" indent="0">
              <a:buNone/>
            </a:pPr>
            <a:endParaRPr lang="en-US" sz="2800" dirty="0"/>
          </a:p>
          <a:p>
            <a:pPr marL="137160" indent="0">
              <a:buNone/>
            </a:pPr>
            <a:endParaRPr lang="ru-RU" sz="2800" dirty="0"/>
          </a:p>
          <a:p>
            <a:pPr marL="137160" indent="0">
              <a:buNone/>
            </a:pPr>
            <a:endParaRPr lang="ru-RU" sz="2800" dirty="0"/>
          </a:p>
          <a:p>
            <a:pPr marL="137160" indent="0">
              <a:buNone/>
            </a:pPr>
            <a:r>
              <a:rPr lang="ru-RU" sz="2800" dirty="0"/>
              <a:t>Ответ: 3,92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2636912"/>
            <a:ext cx="79928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" indent="0">
              <a:buNone/>
            </a:pPr>
            <a:r>
              <a:rPr lang="ru-RU" sz="2800" dirty="0"/>
              <a:t>(4+3+3+4+4+3+5+5+4+4+2+3+5+4+3+4+3+5+5+5+5+4+4+2+5) </a:t>
            </a:r>
            <a:r>
              <a:rPr lang="ru-RU" sz="2800" dirty="0" smtClean="0"/>
              <a:t>=</a:t>
            </a:r>
            <a:r>
              <a:rPr lang="ru-RU" sz="2800" dirty="0"/>
              <a:t> </a:t>
            </a:r>
            <a:r>
              <a:rPr lang="ru-RU" sz="2800" dirty="0" smtClean="0"/>
              <a:t>(</a:t>
            </a:r>
            <a:r>
              <a:rPr lang="ru-RU" sz="2800" dirty="0"/>
              <a:t>2·2+3·6+4·9+5·8) : 25 =</a:t>
            </a:r>
            <a:r>
              <a:rPr lang="ru-RU" sz="2800" dirty="0" smtClean="0"/>
              <a:t> </a:t>
            </a:r>
            <a:endParaRPr lang="ru-RU" sz="2800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6588224" y="4437112"/>
            <a:ext cx="53638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5401734" y="4365104"/>
            <a:ext cx="26819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588149" y="4273932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75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5595507" y="4725144"/>
            <a:ext cx="53638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588148" y="4653136"/>
            <a:ext cx="7232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23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595507" y="4994012"/>
            <a:ext cx="7232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225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5364088" y="5085184"/>
            <a:ext cx="26819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5688953" y="5445224"/>
            <a:ext cx="53638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946335" y="5373216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946334" y="5688494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50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>
            <a:off x="5957144" y="6165304"/>
            <a:ext cx="53638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5725922" y="5805264"/>
            <a:ext cx="26819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125871" y="6093296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0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502307" y="4365104"/>
            <a:ext cx="8130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92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6649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20688"/>
            <a:ext cx="8219256" cy="5616664"/>
          </a:xfrm>
        </p:spPr>
        <p:txBody>
          <a:bodyPr>
            <a:normAutofit/>
          </a:bodyPr>
          <a:lstStyle/>
          <a:p>
            <a:pPr algn="just"/>
            <a:r>
              <a:rPr lang="ru-RU" sz="3600" dirty="0"/>
              <a:t>средний рост учащихся класса,</a:t>
            </a:r>
          </a:p>
          <a:p>
            <a:pPr algn="just"/>
            <a:r>
              <a:rPr lang="ru-RU" sz="3600" dirty="0"/>
              <a:t>средний вес учащихся класса,</a:t>
            </a:r>
          </a:p>
          <a:p>
            <a:pPr algn="just"/>
            <a:r>
              <a:rPr lang="ru-RU" sz="3600" dirty="0"/>
              <a:t>средняя заработная плата в семье,</a:t>
            </a:r>
          </a:p>
          <a:p>
            <a:pPr algn="just"/>
            <a:r>
              <a:rPr lang="ru-RU" sz="3600" dirty="0"/>
              <a:t>средний вес животных на планете,</a:t>
            </a:r>
          </a:p>
          <a:p>
            <a:pPr algn="just"/>
            <a:r>
              <a:rPr lang="ru-RU" sz="3600" dirty="0"/>
              <a:t>средний возраст участников танцевального кружка,</a:t>
            </a:r>
          </a:p>
          <a:p>
            <a:pPr algn="just"/>
            <a:r>
              <a:rPr lang="ru-RU" sz="3600" dirty="0"/>
              <a:t> средний размер ноги,</a:t>
            </a:r>
          </a:p>
          <a:p>
            <a:pPr algn="just"/>
            <a:r>
              <a:rPr lang="ru-RU" sz="3600" dirty="0"/>
              <a:t>средняя температура в больнице.</a:t>
            </a:r>
          </a:p>
          <a:p>
            <a:endParaRPr lang="ru-RU" sz="36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792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Домашнее задание: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971550" lvl="1" indent="-514350" algn="just">
              <a:buFont typeface="+mj-lt"/>
              <a:buAutoNum type="arabicPeriod"/>
            </a:pPr>
            <a:r>
              <a:rPr lang="ru-RU" sz="3600" dirty="0"/>
              <a:t>Знать определение среднего арифметического чисел.</a:t>
            </a:r>
          </a:p>
          <a:p>
            <a:pPr marL="971550" lvl="1" indent="-514350" algn="just">
              <a:buFont typeface="+mj-lt"/>
              <a:buAutoNum type="arabicPeriod"/>
            </a:pPr>
            <a:r>
              <a:rPr lang="ru-RU" sz="3600" dirty="0"/>
              <a:t>Знать алгоритм деления десятичной дроби на натуральное число.</a:t>
            </a:r>
          </a:p>
          <a:p>
            <a:pPr marL="971550" lvl="1" indent="-514350" algn="just">
              <a:buFont typeface="+mj-lt"/>
              <a:buAutoNum type="arabicPeriod"/>
            </a:pPr>
            <a:r>
              <a:rPr lang="ru-RU" sz="3600" dirty="0"/>
              <a:t>Выполнить № 797 (б, г, е), </a:t>
            </a:r>
            <a:r>
              <a:rPr lang="ru-RU" sz="3600" dirty="0" smtClean="0"/>
              <a:t>804, 814</a:t>
            </a:r>
            <a:r>
              <a:rPr lang="ru-RU" sz="3600" dirty="0"/>
              <a:t>.</a:t>
            </a:r>
          </a:p>
          <a:p>
            <a:pPr marL="971550" lvl="1" indent="-514350" algn="just">
              <a:buFont typeface="+mj-lt"/>
              <a:buAutoNum type="arabicPeriod"/>
            </a:pPr>
            <a:r>
              <a:rPr lang="ru-RU" sz="3600" dirty="0"/>
              <a:t>Практическое задание: определить среднюю температуру воздуха за неделю в 8 часов утра.</a:t>
            </a:r>
          </a:p>
          <a:p>
            <a:pPr marL="514350" indent="-514350">
              <a:buFont typeface="+mj-lt"/>
              <a:buAutoNum type="arabicPeriod"/>
            </a:pP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214033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6632"/>
            <a:ext cx="8229600" cy="6192728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C00000"/>
                </a:solidFill>
                <a:ea typeface="Times New Roman"/>
                <a:cs typeface="Times New Roman"/>
              </a:rPr>
              <a:t>Учебное пособие: </a:t>
            </a:r>
            <a:r>
              <a:rPr lang="ru-RU" sz="1800" dirty="0">
                <a:solidFill>
                  <a:schemeClr val="tx2">
                    <a:lumMod val="20000"/>
                    <a:lumOff val="80000"/>
                  </a:schemeClr>
                </a:solidFill>
                <a:ea typeface="Times New Roman"/>
                <a:cs typeface="Times New Roman"/>
              </a:rPr>
              <a:t>Математика. 5 класс: учебник для учащихся общеобразовательных  учреждений/ И. И. Зубарева, А.Г. Мордкович. – </a:t>
            </a:r>
            <a:r>
              <a:rPr lang="ru-RU" sz="1800" dirty="0" err="1">
                <a:solidFill>
                  <a:schemeClr val="tx2">
                    <a:lumMod val="20000"/>
                    <a:lumOff val="80000"/>
                  </a:schemeClr>
                </a:solidFill>
                <a:ea typeface="Times New Roman"/>
                <a:cs typeface="Times New Roman"/>
              </a:rPr>
              <a:t>М.:Мнемозина</a:t>
            </a:r>
            <a:r>
              <a:rPr lang="ru-RU" sz="1800" dirty="0">
                <a:solidFill>
                  <a:schemeClr val="tx2">
                    <a:lumMod val="20000"/>
                    <a:lumOff val="80000"/>
                  </a:schemeClr>
                </a:solidFill>
                <a:ea typeface="Times New Roman"/>
                <a:cs typeface="Times New Roman"/>
              </a:rPr>
              <a:t>, 2011.</a:t>
            </a:r>
            <a:endParaRPr lang="ru-RU" sz="1400" dirty="0">
              <a:solidFill>
                <a:schemeClr val="tx2">
                  <a:lumMod val="20000"/>
                  <a:lumOff val="80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C00000"/>
                </a:solidFill>
                <a:ea typeface="Calibri"/>
                <a:cs typeface="Times New Roman"/>
              </a:rPr>
              <a:t>Тип урока:</a:t>
            </a:r>
            <a:r>
              <a:rPr lang="ru-RU" sz="1800" dirty="0">
                <a:solidFill>
                  <a:srgbClr val="C00000"/>
                </a:solidFill>
                <a:ea typeface="Calibri"/>
                <a:cs typeface="Times New Roman"/>
              </a:rPr>
              <a:t> </a:t>
            </a:r>
            <a:r>
              <a:rPr lang="ru-RU" sz="1800" dirty="0">
                <a:solidFill>
                  <a:schemeClr val="tx2">
                    <a:lumMod val="20000"/>
                    <a:lumOff val="80000"/>
                  </a:schemeClr>
                </a:solidFill>
                <a:ea typeface="Calibri"/>
                <a:cs typeface="Times New Roman"/>
              </a:rPr>
              <a:t>изучение нового материала.</a:t>
            </a:r>
            <a:endParaRPr lang="ru-RU" sz="1400" dirty="0">
              <a:solidFill>
                <a:schemeClr val="tx2">
                  <a:lumMod val="20000"/>
                  <a:lumOff val="80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800" dirty="0">
                <a:solidFill>
                  <a:schemeClr val="tx2">
                    <a:lumMod val="20000"/>
                    <a:lumOff val="80000"/>
                  </a:schemeClr>
                </a:solidFill>
                <a:ea typeface="Calibri"/>
                <a:cs typeface="Times New Roman"/>
              </a:rPr>
              <a:t>Используемые технологии: проблемное обучение.</a:t>
            </a:r>
            <a:endParaRPr lang="ru-RU" sz="1400" dirty="0">
              <a:solidFill>
                <a:schemeClr val="tx2">
                  <a:lumMod val="20000"/>
                  <a:lumOff val="80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C00000"/>
                </a:solidFill>
                <a:ea typeface="Calibri"/>
                <a:cs typeface="Times New Roman"/>
              </a:rPr>
              <a:t>Приемы: </a:t>
            </a:r>
            <a:endParaRPr lang="ru-RU" sz="1400" dirty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1800" dirty="0">
                <a:solidFill>
                  <a:schemeClr val="tx2">
                    <a:lumMod val="20000"/>
                    <a:lumOff val="80000"/>
                  </a:schemeClr>
                </a:solidFill>
                <a:ea typeface="Calibri"/>
                <a:cs typeface="Times New Roman"/>
              </a:rPr>
              <a:t>Поисковая деятельность. </a:t>
            </a:r>
            <a:endParaRPr lang="ru-RU" sz="1400" dirty="0">
              <a:solidFill>
                <a:schemeClr val="tx2">
                  <a:lumMod val="20000"/>
                  <a:lumOff val="80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1800" dirty="0">
                <a:solidFill>
                  <a:schemeClr val="tx2">
                    <a:lumMod val="20000"/>
                    <a:lumOff val="80000"/>
                  </a:schemeClr>
                </a:solidFill>
                <a:ea typeface="Calibri"/>
                <a:cs typeface="Times New Roman"/>
              </a:rPr>
              <a:t>Сравнительный анализ. </a:t>
            </a:r>
            <a:endParaRPr lang="ru-RU" sz="1400" dirty="0">
              <a:solidFill>
                <a:schemeClr val="tx2">
                  <a:lumMod val="20000"/>
                  <a:lumOff val="80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1800" dirty="0">
                <a:solidFill>
                  <a:schemeClr val="tx2">
                    <a:lumMod val="20000"/>
                    <a:lumOff val="80000"/>
                  </a:schemeClr>
                </a:solidFill>
                <a:ea typeface="Calibri"/>
                <a:cs typeface="Times New Roman"/>
              </a:rPr>
              <a:t>Практическая работа.</a:t>
            </a:r>
            <a:endParaRPr lang="ru-RU" sz="1400" dirty="0">
              <a:solidFill>
                <a:schemeClr val="tx2">
                  <a:lumMod val="20000"/>
                  <a:lumOff val="80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</a:pPr>
            <a:r>
              <a:rPr lang="ru-RU" sz="1800" b="1" dirty="0" smtClean="0">
                <a:solidFill>
                  <a:srgbClr val="C00000"/>
                </a:solidFill>
                <a:ea typeface="Calibri"/>
                <a:cs typeface="Times New Roman"/>
              </a:rPr>
              <a:t>Раздаточные </a:t>
            </a:r>
            <a:r>
              <a:rPr lang="ru-RU" sz="1800" b="1" dirty="0">
                <a:solidFill>
                  <a:srgbClr val="C00000"/>
                </a:solidFill>
                <a:ea typeface="Calibri"/>
                <a:cs typeface="Times New Roman"/>
              </a:rPr>
              <a:t>материалы:</a:t>
            </a:r>
            <a:endParaRPr lang="ru-RU" sz="1400" dirty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  <a:tabLst>
                <a:tab pos="457200" algn="l"/>
              </a:tabLst>
            </a:pPr>
            <a:r>
              <a:rPr lang="ru-RU" sz="1800" dirty="0">
                <a:solidFill>
                  <a:schemeClr val="tx2">
                    <a:lumMod val="20000"/>
                    <a:lumOff val="80000"/>
                  </a:schemeClr>
                </a:solidFill>
                <a:ea typeface="Calibri"/>
                <a:cs typeface="Times New Roman"/>
              </a:rPr>
              <a:t>Карточка  в виде трапеции с определением среднего арифметического.</a:t>
            </a:r>
            <a:endParaRPr lang="ru-RU" sz="1400" dirty="0">
              <a:solidFill>
                <a:schemeClr val="tx2">
                  <a:lumMod val="20000"/>
                  <a:lumOff val="80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  <a:tabLst>
                <a:tab pos="457200" algn="l"/>
              </a:tabLst>
            </a:pPr>
            <a:r>
              <a:rPr lang="ru-RU" sz="1800" dirty="0">
                <a:solidFill>
                  <a:schemeClr val="tx2">
                    <a:lumMod val="20000"/>
                    <a:lumOff val="80000"/>
                  </a:schemeClr>
                </a:solidFill>
                <a:ea typeface="Calibri"/>
                <a:cs typeface="Times New Roman"/>
              </a:rPr>
              <a:t>Карточка в виде ромба с алгоритмом вычисления частного от деления десятичной дроби на натуральное число.</a:t>
            </a:r>
            <a:endParaRPr lang="ru-RU" sz="1400" dirty="0">
              <a:solidFill>
                <a:schemeClr val="tx2">
                  <a:lumMod val="20000"/>
                  <a:lumOff val="80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  <a:tabLst>
                <a:tab pos="457200" algn="l"/>
              </a:tabLst>
            </a:pPr>
            <a:r>
              <a:rPr lang="ru-RU" sz="1800" dirty="0">
                <a:solidFill>
                  <a:schemeClr val="tx2">
                    <a:lumMod val="20000"/>
                    <a:lumOff val="80000"/>
                  </a:schemeClr>
                </a:solidFill>
                <a:ea typeface="Calibri"/>
                <a:cs typeface="Times New Roman"/>
              </a:rPr>
              <a:t>Карточка в виде прямоугольника с заданием для выполнения практической работы.</a:t>
            </a:r>
            <a:endParaRPr lang="ru-RU" sz="1400" dirty="0">
              <a:solidFill>
                <a:schemeClr val="tx2">
                  <a:lumMod val="20000"/>
                  <a:lumOff val="80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800" b="1" dirty="0">
                <a:solidFill>
                  <a:srgbClr val="C00000"/>
                </a:solidFill>
                <a:ea typeface="Times New Roman"/>
                <a:cs typeface="Times New Roman"/>
              </a:rPr>
              <a:t>Оборудование  урока:</a:t>
            </a:r>
            <a:endParaRPr lang="ru-RU" sz="1400" dirty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  <a:tabLst>
                <a:tab pos="457200" algn="l"/>
              </a:tabLst>
            </a:pPr>
            <a:r>
              <a:rPr lang="ru-RU" sz="1800" dirty="0">
                <a:solidFill>
                  <a:schemeClr val="tx2">
                    <a:lumMod val="20000"/>
                    <a:lumOff val="80000"/>
                  </a:schemeClr>
                </a:solidFill>
                <a:ea typeface="Times New Roman"/>
                <a:cs typeface="Times New Roman"/>
              </a:rPr>
              <a:t>Мультимедийный  проектор, презентация.</a:t>
            </a:r>
            <a:endParaRPr lang="ru-RU" sz="1400" dirty="0">
              <a:solidFill>
                <a:schemeClr val="tx2">
                  <a:lumMod val="20000"/>
                  <a:lumOff val="80000"/>
                </a:schemeClr>
              </a:solidFill>
              <a:latin typeface="Calibri"/>
              <a:ea typeface="Calibri"/>
              <a:cs typeface="Times New Roman"/>
            </a:endParaRPr>
          </a:p>
          <a:p>
            <a:endParaRPr lang="ru-RU" sz="18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3968" y="1988840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marL="548640" lvl="0" indent="-411480" algn="just">
              <a:lnSpc>
                <a:spcPct val="115000"/>
              </a:lnSpc>
              <a:spcBef>
                <a:spcPts val="1200"/>
              </a:spcBef>
              <a:buClr>
                <a:prstClr val="white">
                  <a:shade val="95000"/>
                </a:prstClr>
              </a:buClr>
              <a:buSzPct val="65000"/>
              <a:buFont typeface="Wingdings 2"/>
              <a:buChar char=""/>
            </a:pPr>
            <a:r>
              <a:rPr lang="ru-RU" sz="1600" b="1" dirty="0">
                <a:solidFill>
                  <a:srgbClr val="C00000"/>
                </a:solidFill>
                <a:ea typeface="Calibri"/>
                <a:cs typeface="Times New Roman"/>
              </a:rPr>
              <a:t>Методы: </a:t>
            </a:r>
            <a:endParaRPr lang="ru-RU" sz="1200" dirty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Bef>
                <a:spcPct val="20000"/>
              </a:spcBef>
              <a:buClr>
                <a:prstClr val="white">
                  <a:shade val="95000"/>
                </a:prstClr>
              </a:buClr>
              <a:buSzPct val="65000"/>
              <a:buFont typeface="Symbol"/>
              <a:buChar char=""/>
            </a:pPr>
            <a:r>
              <a:rPr lang="ru-RU" sz="1600" dirty="0">
                <a:solidFill>
                  <a:srgbClr val="C9C2D1">
                    <a:lumMod val="20000"/>
                    <a:lumOff val="80000"/>
                  </a:srgbClr>
                </a:solidFill>
                <a:ea typeface="Calibri"/>
                <a:cs typeface="Times New Roman"/>
              </a:rPr>
              <a:t>Ведение проблемного диалога.</a:t>
            </a:r>
            <a:endParaRPr lang="ru-RU" sz="1200" dirty="0">
              <a:solidFill>
                <a:srgbClr val="C9C2D1">
                  <a:lumMod val="20000"/>
                  <a:lumOff val="80000"/>
                </a:srgbClr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Bef>
                <a:spcPct val="20000"/>
              </a:spcBef>
              <a:buClr>
                <a:prstClr val="white">
                  <a:shade val="95000"/>
                </a:prstClr>
              </a:buClr>
              <a:buSzPct val="65000"/>
              <a:buFont typeface="Symbol"/>
              <a:buChar char=""/>
            </a:pPr>
            <a:r>
              <a:rPr lang="ru-RU" sz="1600" dirty="0">
                <a:solidFill>
                  <a:srgbClr val="C9C2D1">
                    <a:lumMod val="20000"/>
                    <a:lumOff val="80000"/>
                  </a:srgbClr>
                </a:solidFill>
                <a:ea typeface="Calibri"/>
                <a:cs typeface="Times New Roman"/>
              </a:rPr>
              <a:t>Выполнение упражнений и практических заданий.</a:t>
            </a:r>
            <a:endParaRPr lang="ru-RU" sz="1200" dirty="0">
              <a:solidFill>
                <a:srgbClr val="C9C2D1">
                  <a:lumMod val="20000"/>
                  <a:lumOff val="80000"/>
                </a:srgbClr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Bef>
                <a:spcPct val="20000"/>
              </a:spcBef>
              <a:buClr>
                <a:prstClr val="white">
                  <a:shade val="95000"/>
                </a:prstClr>
              </a:buClr>
              <a:buSzPct val="65000"/>
              <a:buFont typeface="Symbol"/>
              <a:buChar char=""/>
            </a:pPr>
            <a:r>
              <a:rPr lang="ru-RU" sz="1600" dirty="0">
                <a:solidFill>
                  <a:srgbClr val="C9C2D1">
                    <a:lumMod val="20000"/>
                    <a:lumOff val="80000"/>
                  </a:srgbClr>
                </a:solidFill>
                <a:ea typeface="Calibri"/>
                <a:cs typeface="Times New Roman"/>
              </a:rPr>
              <a:t>Сравнение полученных результатов с эталоном.</a:t>
            </a:r>
            <a:endParaRPr lang="ru-RU" sz="1200" dirty="0">
              <a:solidFill>
                <a:srgbClr val="C9C2D1">
                  <a:lumMod val="20000"/>
                  <a:lumOff val="80000"/>
                </a:srgbClr>
              </a:solidFill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756187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120720"/>
          </a:xfrm>
        </p:spPr>
        <p:txBody>
          <a:bodyPr>
            <a:noAutofit/>
          </a:bodyPr>
          <a:lstStyle/>
          <a:p>
            <a:pPr marL="137160" indent="0">
              <a:buNone/>
            </a:pPr>
            <a:r>
              <a:rPr lang="ru-RU" sz="3100" b="1" dirty="0" smtClean="0">
                <a:solidFill>
                  <a:srgbClr val="C00000"/>
                </a:solidFill>
              </a:rPr>
              <a:t>	Цели </a:t>
            </a:r>
            <a:r>
              <a:rPr lang="ru-RU" sz="3100" b="1" dirty="0">
                <a:solidFill>
                  <a:srgbClr val="C00000"/>
                </a:solidFill>
              </a:rPr>
              <a:t>урока:</a:t>
            </a:r>
            <a:endParaRPr lang="ru-RU" sz="3100" dirty="0">
              <a:solidFill>
                <a:srgbClr val="C00000"/>
              </a:solidFill>
            </a:endParaRPr>
          </a:p>
          <a:p>
            <a:pPr lvl="0"/>
            <a:r>
              <a:rPr lang="ru-RU" sz="3100" dirty="0"/>
              <a:t>Формировать способность построения нового понятия и нового алгоритма, на примере понятия среднего арифметического.</a:t>
            </a:r>
          </a:p>
          <a:p>
            <a:pPr lvl="0"/>
            <a:r>
              <a:rPr lang="ru-RU" sz="3100" dirty="0"/>
              <a:t>Тренировать алгоритм нахождения среднего арифметического нескольких чисел. </a:t>
            </a:r>
          </a:p>
          <a:p>
            <a:pPr lvl="0"/>
            <a:r>
              <a:rPr lang="ru-RU" sz="3100" dirty="0"/>
              <a:t>Формировать способность самостоятельного выведения правила на примере правила деления десятичной дроби на натуральное число.</a:t>
            </a:r>
          </a:p>
          <a:p>
            <a:pPr lvl="0"/>
            <a:r>
              <a:rPr lang="ru-RU" sz="3100" dirty="0"/>
              <a:t>Развивать логику, мышление, внимание учащихся</a:t>
            </a:r>
            <a:r>
              <a:rPr lang="ru-RU" sz="3100" dirty="0" smtClean="0"/>
              <a:t>.</a:t>
            </a:r>
            <a:endParaRPr lang="ru-RU" sz="3100" dirty="0"/>
          </a:p>
        </p:txBody>
      </p:sp>
    </p:spTree>
    <p:extLst>
      <p:ext uri="{BB962C8B-B14F-4D97-AF65-F5344CB8AC3E}">
        <p14:creationId xmlns:p14="http://schemas.microsoft.com/office/powerpoint/2010/main" val="41870317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976704"/>
          </a:xfrm>
        </p:spPr>
        <p:txBody>
          <a:bodyPr>
            <a:noAutofit/>
          </a:bodyPr>
          <a:lstStyle/>
          <a:p>
            <a:pPr marL="137160" indent="0">
              <a:buNone/>
            </a:pPr>
            <a:r>
              <a:rPr lang="ru-RU" sz="2700" b="1" dirty="0" smtClean="0"/>
              <a:t>	</a:t>
            </a:r>
            <a:r>
              <a:rPr lang="ru-RU" sz="2700" b="1" dirty="0" smtClean="0">
                <a:solidFill>
                  <a:srgbClr val="C00000"/>
                </a:solidFill>
              </a:rPr>
              <a:t>Задачи </a:t>
            </a:r>
            <a:r>
              <a:rPr lang="ru-RU" sz="2700" b="1" dirty="0">
                <a:solidFill>
                  <a:srgbClr val="C00000"/>
                </a:solidFill>
              </a:rPr>
              <a:t>урока:</a:t>
            </a:r>
            <a:endParaRPr lang="ru-RU" sz="2700" dirty="0">
              <a:solidFill>
                <a:srgbClr val="C00000"/>
              </a:solidFill>
            </a:endParaRPr>
          </a:p>
          <a:p>
            <a:r>
              <a:rPr lang="ru-RU" sz="2700" i="1" u="sng" dirty="0"/>
              <a:t>Образовательные:</a:t>
            </a:r>
            <a:endParaRPr lang="ru-RU" sz="2700" u="sng" dirty="0"/>
          </a:p>
          <a:p>
            <a:pPr lvl="1"/>
            <a:r>
              <a:rPr lang="ru-RU" sz="2300" dirty="0"/>
              <a:t>Научить учащихся находить среднее арифметическое чисел при решении задач.</a:t>
            </a:r>
          </a:p>
          <a:p>
            <a:pPr lvl="1"/>
            <a:r>
              <a:rPr lang="ru-RU" sz="2300" dirty="0"/>
              <a:t>Научить учащихся делить десятичные дроби на натуральное число.</a:t>
            </a:r>
          </a:p>
          <a:p>
            <a:pPr lvl="1"/>
            <a:r>
              <a:rPr lang="ru-RU" sz="2300" dirty="0"/>
              <a:t>Закрепить полученные знания по делению десятичных дробей на натуральное число.</a:t>
            </a:r>
          </a:p>
          <a:p>
            <a:pPr lvl="1"/>
            <a:r>
              <a:rPr lang="ru-RU" sz="2300" i="1" dirty="0"/>
              <a:t>Воспитательные:</a:t>
            </a:r>
            <a:endParaRPr lang="ru-RU" sz="2300" dirty="0"/>
          </a:p>
          <a:p>
            <a:pPr lvl="1"/>
            <a:r>
              <a:rPr lang="ru-RU" sz="2300" dirty="0"/>
              <a:t>Воспитывать у учащихся интерес к  самостоятельной познавательной деятельности.</a:t>
            </a:r>
          </a:p>
          <a:p>
            <a:r>
              <a:rPr lang="ru-RU" sz="2700" i="1" u="sng" dirty="0"/>
              <a:t>Развивающие:</a:t>
            </a:r>
            <a:endParaRPr lang="ru-RU" sz="2700" u="sng" dirty="0"/>
          </a:p>
          <a:p>
            <a:pPr lvl="1"/>
            <a:r>
              <a:rPr lang="ru-RU" sz="2300" dirty="0"/>
              <a:t>Развивать интерес к изучаемому предмету с использованием </a:t>
            </a:r>
            <a:r>
              <a:rPr lang="ru-RU" sz="2300" dirty="0" err="1"/>
              <a:t>межпредметных</a:t>
            </a:r>
            <a:r>
              <a:rPr lang="ru-RU" sz="2300" dirty="0"/>
              <a:t> связей.</a:t>
            </a:r>
          </a:p>
          <a:p>
            <a:pPr lvl="1"/>
            <a:r>
              <a:rPr lang="ru-RU" sz="2300" dirty="0"/>
              <a:t>развивать логическое мышление</a:t>
            </a:r>
            <a:r>
              <a:rPr lang="ru-RU" sz="2300" dirty="0" smtClean="0"/>
              <a:t>.</a:t>
            </a:r>
            <a:endParaRPr lang="ru-RU" sz="2300" dirty="0"/>
          </a:p>
        </p:txBody>
      </p:sp>
    </p:spTree>
    <p:extLst>
      <p:ext uri="{BB962C8B-B14F-4D97-AF65-F5344CB8AC3E}">
        <p14:creationId xmlns:p14="http://schemas.microsoft.com/office/powerpoint/2010/main" val="14842166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832688"/>
          </a:xfrm>
        </p:spPr>
        <p:txBody>
          <a:bodyPr>
            <a:noAutofit/>
          </a:bodyPr>
          <a:lstStyle/>
          <a:p>
            <a:pPr marL="137160" indent="0" algn="ctr">
              <a:buNone/>
            </a:pPr>
            <a:r>
              <a:rPr lang="ru-RU" sz="3600" b="1" dirty="0" smtClean="0"/>
              <a:t>	</a:t>
            </a:r>
            <a:r>
              <a:rPr lang="ru-RU" sz="3600" b="1" dirty="0" smtClean="0">
                <a:solidFill>
                  <a:srgbClr val="C00000"/>
                </a:solidFill>
              </a:rPr>
              <a:t>Этапы </a:t>
            </a:r>
            <a:r>
              <a:rPr lang="ru-RU" sz="3600" b="1" dirty="0">
                <a:solidFill>
                  <a:srgbClr val="C00000"/>
                </a:solidFill>
              </a:rPr>
              <a:t>урока:</a:t>
            </a:r>
            <a:endParaRPr lang="ru-RU" sz="3600" dirty="0">
              <a:solidFill>
                <a:srgbClr val="C00000"/>
              </a:solidFill>
            </a:endParaRPr>
          </a:p>
          <a:p>
            <a:pPr lvl="0" algn="ctr"/>
            <a:r>
              <a:rPr lang="ru-RU" sz="3600" dirty="0"/>
              <a:t>Организационный.</a:t>
            </a:r>
          </a:p>
          <a:p>
            <a:pPr lvl="0" algn="ctr"/>
            <a:r>
              <a:rPr lang="ru-RU" sz="3600" dirty="0"/>
              <a:t>Постановка проблемы.</a:t>
            </a:r>
          </a:p>
          <a:p>
            <a:pPr lvl="0" algn="ctr"/>
            <a:r>
              <a:rPr lang="ru-RU" sz="3600" dirty="0"/>
              <a:t>Поиск решения.</a:t>
            </a:r>
          </a:p>
          <a:p>
            <a:pPr lvl="0" algn="ctr"/>
            <a:r>
              <a:rPr lang="ru-RU" sz="3600" dirty="0"/>
              <a:t>Определение темы урока.</a:t>
            </a:r>
          </a:p>
          <a:p>
            <a:pPr lvl="0" algn="ctr"/>
            <a:r>
              <a:rPr lang="ru-RU" sz="3600" dirty="0"/>
              <a:t>Динамическая пауза.</a:t>
            </a:r>
          </a:p>
          <a:p>
            <a:pPr lvl="0" algn="ctr"/>
            <a:r>
              <a:rPr lang="ru-RU" sz="3600" dirty="0"/>
              <a:t>Рефлексия.</a:t>
            </a:r>
          </a:p>
          <a:p>
            <a:pPr lvl="0" algn="ctr"/>
            <a:r>
              <a:rPr lang="ru-RU" sz="3600" dirty="0"/>
              <a:t>Подведение итогов.</a:t>
            </a:r>
          </a:p>
          <a:p>
            <a:pPr algn="ctr"/>
            <a:r>
              <a:rPr lang="ru-RU" sz="3600" dirty="0"/>
              <a:t>Информация о домашнем задании.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4004455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74632" cy="1467594"/>
          </a:xfrm>
        </p:spPr>
        <p:txBody>
          <a:bodyPr/>
          <a:lstStyle/>
          <a:p>
            <a:r>
              <a:rPr lang="ru-RU" dirty="0" smtClean="0"/>
              <a:t>417      431      406      426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2132856"/>
            <a:ext cx="6400800" cy="1080120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r>
              <a:rPr lang="ru-RU" sz="3600" dirty="0" smtClean="0"/>
              <a:t>(</a:t>
            </a:r>
            <a:r>
              <a:rPr lang="ru-RU" sz="3600" dirty="0"/>
              <a:t>417+431+406+426) : 4 </a:t>
            </a:r>
            <a:r>
              <a:rPr lang="ru-RU" sz="3600" dirty="0" smtClean="0"/>
              <a:t>=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339752" y="3109866"/>
            <a:ext cx="169790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20000"/>
              </a:spcBef>
              <a:buClr>
                <a:prstClr val="white">
                  <a:shade val="95000"/>
                </a:prstClr>
              </a:buClr>
              <a:buSzPct val="65000"/>
            </a:pPr>
            <a:r>
              <a:rPr lang="ru-RU" sz="3600" dirty="0">
                <a:solidFill>
                  <a:prstClr val="white"/>
                </a:solidFill>
              </a:rPr>
              <a:t>1680 : </a:t>
            </a:r>
            <a:r>
              <a:rPr lang="ru-RU" sz="3600" dirty="0" smtClean="0">
                <a:solidFill>
                  <a:prstClr val="white"/>
                </a:solidFill>
              </a:rPr>
              <a:t>4</a:t>
            </a:r>
            <a:endParaRPr lang="ru-RU" sz="3600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95936" y="3109865"/>
            <a:ext cx="30938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20000"/>
              </a:spcBef>
              <a:buClr>
                <a:prstClr val="white">
                  <a:shade val="95000"/>
                </a:prstClr>
              </a:buClr>
              <a:buSzPct val="65000"/>
            </a:pPr>
            <a:r>
              <a:rPr lang="ru-RU" sz="3600" dirty="0">
                <a:solidFill>
                  <a:prstClr val="white"/>
                </a:solidFill>
              </a:rPr>
              <a:t>= 420 (шагов). </a:t>
            </a:r>
          </a:p>
        </p:txBody>
      </p:sp>
    </p:spTree>
    <p:extLst>
      <p:ext uri="{BB962C8B-B14F-4D97-AF65-F5344CB8AC3E}">
        <p14:creationId xmlns:p14="http://schemas.microsoft.com/office/powerpoint/2010/main" val="167148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8928992" cy="4536504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sz="40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6407404"/>
              </p:ext>
            </p:extLst>
          </p:nvPr>
        </p:nvGraphicFramePr>
        <p:xfrm>
          <a:off x="179511" y="701571"/>
          <a:ext cx="8784976" cy="207935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78406"/>
                <a:gridCol w="878406"/>
                <a:gridCol w="878406"/>
                <a:gridCol w="878406"/>
                <a:gridCol w="878406"/>
                <a:gridCol w="1080579"/>
                <a:gridCol w="676231"/>
                <a:gridCol w="878406"/>
                <a:gridCol w="878406"/>
                <a:gridCol w="879324"/>
              </a:tblGrid>
              <a:tr h="10081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Петя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Саша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Катя 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Ваня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Вова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Сережа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Аня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Коля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Дима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Таня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712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solidFill>
                            <a:schemeClr val="bg1"/>
                          </a:solidFill>
                          <a:effectLst/>
                        </a:rPr>
                        <a:t>10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ru-RU" sz="2000" b="0" dirty="0">
                          <a:solidFill>
                            <a:schemeClr val="bg1"/>
                          </a:solidFill>
                          <a:effectLst/>
                        </a:rPr>
                        <a:t>мин</a:t>
                      </a:r>
                      <a:endParaRPr lang="ru-RU" sz="2000" b="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EDE6D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15 </a:t>
                      </a:r>
                      <a:endParaRPr lang="ru-RU" sz="200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мин 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20 </a:t>
                      </a:r>
                      <a:endParaRPr lang="ru-RU" sz="200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мин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20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 </a:t>
                      </a:r>
                      <a:r>
                        <a:rPr lang="ru-RU" sz="2000" dirty="0">
                          <a:effectLst/>
                        </a:rPr>
                        <a:t>мин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5 </a:t>
                      </a:r>
                      <a:endParaRPr lang="ru-RU" sz="200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мин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30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 </a:t>
                      </a:r>
                      <a:r>
                        <a:rPr lang="ru-RU" sz="2000" dirty="0">
                          <a:effectLst/>
                        </a:rPr>
                        <a:t>мин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3 </a:t>
                      </a:r>
                      <a:endParaRPr lang="ru-RU" sz="200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мин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5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 </a:t>
                      </a:r>
                      <a:r>
                        <a:rPr lang="ru-RU" sz="2000" dirty="0">
                          <a:effectLst/>
                        </a:rPr>
                        <a:t>мин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10 </a:t>
                      </a:r>
                      <a:endParaRPr lang="ru-RU" sz="200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мин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15 </a:t>
                      </a:r>
                      <a:endParaRPr lang="ru-RU" sz="200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мин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323528" y="3297759"/>
            <a:ext cx="8568952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ln w="6350">
                  <a:noFill/>
                </a:ln>
                <a:gradFill>
                  <a:gsLst>
                    <a:gs pos="0">
                      <a:srgbClr val="CEB966">
                        <a:tint val="73000"/>
                        <a:satMod val="145000"/>
                      </a:srgbClr>
                    </a:gs>
                    <a:gs pos="73000">
                      <a:srgbClr val="CEB966">
                        <a:tint val="73000"/>
                        <a:satMod val="145000"/>
                      </a:srgbClr>
                    </a:gs>
                    <a:gs pos="100000">
                      <a:srgbClr val="CEB966">
                        <a:tint val="83000"/>
                        <a:satMod val="143000"/>
                      </a:srgb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  <a:ea typeface="+mj-ea"/>
                <a:cs typeface="+mj-cs"/>
              </a:rPr>
              <a:t>(10+15+20+20+5+30+3+5+10+15) : 10=</a:t>
            </a:r>
            <a:br>
              <a:rPr lang="ru-RU" sz="3600" b="1" dirty="0">
                <a:ln w="6350">
                  <a:noFill/>
                </a:ln>
                <a:gradFill>
                  <a:gsLst>
                    <a:gs pos="0">
                      <a:srgbClr val="CEB966">
                        <a:tint val="73000"/>
                        <a:satMod val="145000"/>
                      </a:srgbClr>
                    </a:gs>
                    <a:gs pos="73000">
                      <a:srgbClr val="CEB966">
                        <a:tint val="73000"/>
                        <a:satMod val="145000"/>
                      </a:srgbClr>
                    </a:gs>
                    <a:gs pos="100000">
                      <a:srgbClr val="CEB966">
                        <a:tint val="83000"/>
                        <a:satMod val="143000"/>
                      </a:srgb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  <a:ea typeface="+mj-ea"/>
                <a:cs typeface="+mj-cs"/>
              </a:rPr>
            </a:br>
            <a:endParaRPr lang="ru-RU" sz="1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15616" y="4089847"/>
            <a:ext cx="18722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ln w="6350">
                  <a:noFill/>
                </a:ln>
                <a:gradFill>
                  <a:gsLst>
                    <a:gs pos="0">
                      <a:srgbClr val="CEB966">
                        <a:tint val="73000"/>
                        <a:satMod val="145000"/>
                      </a:srgbClr>
                    </a:gs>
                    <a:gs pos="73000">
                      <a:srgbClr val="CEB966">
                        <a:tint val="73000"/>
                        <a:satMod val="145000"/>
                      </a:srgbClr>
                    </a:gs>
                    <a:gs pos="100000">
                      <a:srgbClr val="CEB966">
                        <a:tint val="83000"/>
                        <a:satMod val="143000"/>
                      </a:srgb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133 : </a:t>
            </a:r>
            <a:r>
              <a:rPr lang="ru-RU" sz="3600" b="1" dirty="0" smtClean="0">
                <a:ln w="6350">
                  <a:noFill/>
                </a:ln>
                <a:gradFill>
                  <a:gsLst>
                    <a:gs pos="0">
                      <a:srgbClr val="CEB966">
                        <a:tint val="73000"/>
                        <a:satMod val="145000"/>
                      </a:srgbClr>
                    </a:gs>
                    <a:gs pos="73000">
                      <a:srgbClr val="CEB966">
                        <a:tint val="73000"/>
                        <a:satMod val="145000"/>
                      </a:srgbClr>
                    </a:gs>
                    <a:gs pos="100000">
                      <a:srgbClr val="CEB966">
                        <a:tint val="83000"/>
                        <a:satMod val="143000"/>
                      </a:srgb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10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832117" y="4089846"/>
            <a:ext cx="282000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ln w="6350">
                  <a:noFill/>
                </a:ln>
                <a:gradFill>
                  <a:gsLst>
                    <a:gs pos="0">
                      <a:srgbClr val="CEB966">
                        <a:tint val="73000"/>
                        <a:satMod val="145000"/>
                      </a:srgbClr>
                    </a:gs>
                    <a:gs pos="73000">
                      <a:srgbClr val="CEB966">
                        <a:tint val="73000"/>
                        <a:satMod val="145000"/>
                      </a:srgbClr>
                    </a:gs>
                    <a:gs pos="100000">
                      <a:srgbClr val="CEB966">
                        <a:tint val="83000"/>
                        <a:satMod val="143000"/>
                      </a:srgb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=13,3 (мин)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328592" y="4089846"/>
            <a:ext cx="24837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ln w="6350">
                  <a:noFill/>
                </a:ln>
                <a:gradFill>
                  <a:gsLst>
                    <a:gs pos="0">
                      <a:srgbClr val="CEB966">
                        <a:tint val="73000"/>
                        <a:satMod val="145000"/>
                      </a:srgbClr>
                    </a:gs>
                    <a:gs pos="73000">
                      <a:srgbClr val="CEB966">
                        <a:tint val="73000"/>
                        <a:satMod val="145000"/>
                      </a:srgbClr>
                    </a:gs>
                    <a:gs pos="100000">
                      <a:srgbClr val="CEB966">
                        <a:tint val="83000"/>
                        <a:satMod val="143000"/>
                      </a:srgb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≈13 (мин)</a:t>
            </a:r>
            <a:br>
              <a:rPr lang="ru-RU" sz="3600" b="1" dirty="0">
                <a:ln w="6350">
                  <a:noFill/>
                </a:ln>
                <a:gradFill>
                  <a:gsLst>
                    <a:gs pos="0">
                      <a:srgbClr val="CEB966">
                        <a:tint val="73000"/>
                        <a:satMod val="145000"/>
                      </a:srgbClr>
                    </a:gs>
                    <a:gs pos="73000">
                      <a:srgbClr val="CEB966">
                        <a:tint val="73000"/>
                        <a:satMod val="145000"/>
                      </a:srgbClr>
                    </a:gs>
                    <a:gs pos="100000">
                      <a:srgbClr val="CEB966">
                        <a:tint val="83000"/>
                        <a:satMod val="143000"/>
                      </a:srgb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5776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/>
              <a:t>Определение</a:t>
            </a:r>
            <a:r>
              <a:rPr lang="ru-RU" dirty="0"/>
              <a:t>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3600" u="sng" dirty="0"/>
              <a:t>средним арифметическим чисел </a:t>
            </a:r>
            <a:endParaRPr lang="en-US" sz="3600" u="sng" dirty="0" smtClean="0"/>
          </a:p>
          <a:p>
            <a:pPr marL="0" indent="0" algn="ctr">
              <a:buNone/>
            </a:pPr>
            <a:r>
              <a:rPr lang="ru-RU" sz="3600" dirty="0" smtClean="0"/>
              <a:t>называют </a:t>
            </a:r>
            <a:r>
              <a:rPr lang="ru-RU" sz="3600" dirty="0"/>
              <a:t>сумму этих чисел, деленную на число </a:t>
            </a:r>
            <a:r>
              <a:rPr lang="ru-RU" sz="3600" dirty="0" smtClean="0"/>
              <a:t>слагаемых</a:t>
            </a:r>
            <a:endParaRPr lang="en-US" sz="3600" dirty="0" smtClean="0"/>
          </a:p>
          <a:p>
            <a:pPr marL="0" indent="0" algn="ctr">
              <a:buNone/>
            </a:pPr>
            <a:endParaRPr lang="en-US" i="1" dirty="0"/>
          </a:p>
          <a:p>
            <a:pPr marL="0" indent="0" algn="ctr">
              <a:buNone/>
            </a:pPr>
            <a:r>
              <a:rPr lang="ru-RU" i="1" dirty="0" smtClean="0"/>
              <a:t>а</a:t>
            </a:r>
            <a:r>
              <a:rPr lang="ru-RU" i="1" baseline="-25000" dirty="0" smtClean="0"/>
              <a:t>1</a:t>
            </a:r>
            <a:r>
              <a:rPr lang="ru-RU" i="1" dirty="0" smtClean="0"/>
              <a:t> + а</a:t>
            </a:r>
            <a:r>
              <a:rPr lang="ru-RU" i="1" baseline="-25000" dirty="0" smtClean="0"/>
              <a:t>2 </a:t>
            </a:r>
            <a:r>
              <a:rPr lang="ru-RU" i="1" dirty="0" smtClean="0"/>
              <a:t>+ а</a:t>
            </a:r>
            <a:r>
              <a:rPr lang="ru-RU" i="1" baseline="-25000" dirty="0" smtClean="0"/>
              <a:t>3</a:t>
            </a:r>
            <a:r>
              <a:rPr lang="ru-RU" i="1" dirty="0" smtClean="0"/>
              <a:t>+…+а</a:t>
            </a:r>
            <a:r>
              <a:rPr lang="en-US" i="1" baseline="-25000" dirty="0" smtClean="0"/>
              <a:t>n</a:t>
            </a:r>
            <a:endParaRPr lang="ru-RU" i="1" baseline="-25000" dirty="0" smtClean="0"/>
          </a:p>
          <a:p>
            <a:pPr marL="0" indent="0" algn="ctr">
              <a:buNone/>
            </a:pPr>
            <a:r>
              <a:rPr lang="en-US" i="1" baseline="-25000" dirty="0"/>
              <a:t>n</a:t>
            </a:r>
            <a:endParaRPr lang="ru-RU" i="1" baseline="-25000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3131840" y="4509120"/>
            <a:ext cx="2952328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2326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/>
              <a:t>Задача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3600" dirty="0" smtClean="0"/>
              <a:t>Во </a:t>
            </a:r>
            <a:r>
              <a:rPr lang="ru-RU" sz="3600" dirty="0"/>
              <a:t>время соревнований по художественной гимнастике за выступление с лентой судьи выставили гимнастке следующие оценки</a:t>
            </a:r>
            <a:r>
              <a:rPr lang="ru-RU" sz="3600" dirty="0" smtClean="0"/>
              <a:t>:</a:t>
            </a:r>
          </a:p>
          <a:p>
            <a:pPr marL="0" indent="0" algn="ctr">
              <a:buNone/>
            </a:pPr>
            <a:r>
              <a:rPr lang="ru-RU" sz="3600" dirty="0" smtClean="0"/>
              <a:t> </a:t>
            </a:r>
            <a:r>
              <a:rPr lang="ru-RU" sz="3600" dirty="0"/>
              <a:t>9,5; </a:t>
            </a:r>
            <a:r>
              <a:rPr lang="ru-RU" sz="3600" dirty="0" smtClean="0"/>
              <a:t>   9,7;    </a:t>
            </a:r>
            <a:r>
              <a:rPr lang="ru-RU" sz="3600" dirty="0"/>
              <a:t>9,4; </a:t>
            </a:r>
            <a:r>
              <a:rPr lang="ru-RU" sz="3600" dirty="0" smtClean="0"/>
              <a:t>  9,6;    </a:t>
            </a:r>
            <a:r>
              <a:rPr lang="ru-RU" sz="3600" dirty="0"/>
              <a:t>9,7. </a:t>
            </a:r>
            <a:endParaRPr lang="ru-RU" sz="3600" dirty="0" smtClean="0"/>
          </a:p>
          <a:p>
            <a:pPr marL="0" indent="0" algn="ctr">
              <a:buNone/>
            </a:pPr>
            <a:r>
              <a:rPr lang="ru-RU" sz="3600" dirty="0" smtClean="0"/>
              <a:t>Каков </a:t>
            </a:r>
            <a:r>
              <a:rPr lang="ru-RU" sz="3600" dirty="0"/>
              <a:t>средний балл, полученный гимнасткой в этом виде соревнований?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5169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250</TotalTime>
  <Words>612</Words>
  <Application>Microsoft Office PowerPoint</Application>
  <PresentationFormat>Экран (4:3)</PresentationFormat>
  <Paragraphs>329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Апекс</vt:lpstr>
      <vt:lpstr>«Среднее арифметическое. Деление десятичной дроби на натуральное число» </vt:lpstr>
      <vt:lpstr>Презентация PowerPoint</vt:lpstr>
      <vt:lpstr>Презентация PowerPoint</vt:lpstr>
      <vt:lpstr>Презентация PowerPoint</vt:lpstr>
      <vt:lpstr>Презентация PowerPoint</vt:lpstr>
      <vt:lpstr>417      431      406      426</vt:lpstr>
      <vt:lpstr>     </vt:lpstr>
      <vt:lpstr>Определение:</vt:lpstr>
      <vt:lpstr>Задача</vt:lpstr>
      <vt:lpstr>Тема урока:</vt:lpstr>
      <vt:lpstr>Алгоритм вычисления частного от деления десятичной дроби на натуральное число: </vt:lpstr>
      <vt:lpstr>Иоганн Кеплер   27 декабря 1571 года - 15 ноября 1630 года</vt:lpstr>
      <vt:lpstr>Практическая работа:  «Определение рейтинга учащихся 5 «А» класса по математике в 3 четверти». </vt:lpstr>
      <vt:lpstr>Презентация PowerPoint</vt:lpstr>
      <vt:lpstr>Презентация PowerPoint</vt:lpstr>
      <vt:lpstr>Сравните свою работу с эталоном:</vt:lpstr>
      <vt:lpstr>Презентация PowerPoint</vt:lpstr>
      <vt:lpstr>Домашнее задание: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417      431      406      426</dc:title>
  <dc:creator>Дмитрий</dc:creator>
  <cp:lastModifiedBy>Дмитрий</cp:lastModifiedBy>
  <cp:revision>28</cp:revision>
  <cp:lastPrinted>2013-10-13T09:38:49Z</cp:lastPrinted>
  <dcterms:created xsi:type="dcterms:W3CDTF">2013-04-07T17:09:28Z</dcterms:created>
  <dcterms:modified xsi:type="dcterms:W3CDTF">2013-10-13T09:40:43Z</dcterms:modified>
</cp:coreProperties>
</file>