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83" r:id="rId2"/>
    <p:sldId id="284" r:id="rId3"/>
    <p:sldId id="285" r:id="rId4"/>
    <p:sldId id="277" r:id="rId5"/>
    <p:sldId id="279" r:id="rId6"/>
    <p:sldId id="282" r:id="rId7"/>
    <p:sldId id="293" r:id="rId8"/>
    <p:sldId id="286" r:id="rId9"/>
    <p:sldId id="289" r:id="rId10"/>
    <p:sldId id="288" r:id="rId11"/>
    <p:sldId id="290" r:id="rId12"/>
    <p:sldId id="291" r:id="rId13"/>
    <p:sldId id="298" r:id="rId14"/>
    <p:sldId id="292" r:id="rId15"/>
    <p:sldId id="299" r:id="rId16"/>
    <p:sldId id="270" r:id="rId17"/>
    <p:sldId id="268" r:id="rId18"/>
    <p:sldId id="269" r:id="rId19"/>
    <p:sldId id="276" r:id="rId20"/>
    <p:sldId id="273" r:id="rId21"/>
    <p:sldId id="294" r:id="rId22"/>
    <p:sldId id="295" r:id="rId23"/>
    <p:sldId id="296" r:id="rId24"/>
    <p:sldId id="297" r:id="rId25"/>
    <p:sldId id="274" r:id="rId2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B27324-5080-467D-84E1-71FFD905D8D2}" type="datetimeFigureOut">
              <a:rPr lang="ru-RU" smtClean="0"/>
              <a:pPr/>
              <a:t>20.02.2010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6B196B-A00D-461F-874C-D2B37A8FA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BBEB99-314E-4801-AE06-39645D1E6F37}" type="slidenum">
              <a:rPr lang="ru-RU"/>
              <a:pPr/>
              <a:t>3</a:t>
            </a:fld>
            <a:endParaRPr lang="ru-RU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A9CE5C-ABD5-4D6E-BFA0-1802DF7C16B1}" type="slidenum">
              <a:rPr lang="ru-RU"/>
              <a:pPr/>
              <a:t>4</a:t>
            </a:fld>
            <a:endParaRPr lang="ru-R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9DF238-BFB6-44B6-AA3D-5997DE72A0D6}" type="slidenum">
              <a:rPr lang="ru-RU"/>
              <a:pPr/>
              <a:t>5</a:t>
            </a:fld>
            <a:endParaRPr lang="ru-RU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BBEB99-314E-4801-AE06-39645D1E6F37}" type="slidenum">
              <a:rPr lang="ru-RU"/>
              <a:pPr/>
              <a:t>6</a:t>
            </a:fld>
            <a:endParaRPr lang="ru-RU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BBEB99-314E-4801-AE06-39645D1E6F37}" type="slidenum">
              <a:rPr lang="ru-RU"/>
              <a:pPr/>
              <a:t>9</a:t>
            </a:fld>
            <a:endParaRPr lang="ru-RU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BBEB99-314E-4801-AE06-39645D1E6F37}" type="slidenum">
              <a:rPr lang="ru-RU"/>
              <a:pPr/>
              <a:t>11</a:t>
            </a:fld>
            <a:endParaRPr lang="ru-RU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BBEB99-314E-4801-AE06-39645D1E6F37}" type="slidenum">
              <a:rPr lang="ru-RU"/>
              <a:pPr/>
              <a:t>14</a:t>
            </a:fld>
            <a:endParaRPr lang="ru-RU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6B196B-A00D-461F-874C-D2B37A8FA333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B024A5-DDC8-48D9-BA19-321BAE4682CA}" type="slidenum">
              <a:rPr lang="ru-RU"/>
              <a:pPr/>
              <a:t>19</a:t>
            </a:fld>
            <a:endParaRPr lang="ru-RU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2/20/2010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2/20/2010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2/20/2010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2/20/2010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2/20/2010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2/20/2010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2/20/2010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2/20/2010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2/20/2010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2/20/2010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2/20/2010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2/20/2010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Program%20Files\Windows%20Media%20Player\Sample%20Playlists\193%20DEMO%20-%20SOSEDI.MP3" TargetMode="External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7242048" cy="2362200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rgbClr val="00B050"/>
                </a:solidFill>
              </a:rPr>
              <a:t>Урок литературного чтения</a:t>
            </a:r>
            <a:br>
              <a:rPr lang="ru-RU" i="1" dirty="0" smtClean="0">
                <a:solidFill>
                  <a:srgbClr val="00B050"/>
                </a:solidFill>
              </a:rPr>
            </a:br>
            <a:r>
              <a:rPr lang="ru-RU" i="1" dirty="0" smtClean="0">
                <a:solidFill>
                  <a:srgbClr val="00B050"/>
                </a:solidFill>
              </a:rPr>
              <a:t/>
            </a:r>
            <a:br>
              <a:rPr lang="ru-RU" i="1" dirty="0" smtClean="0">
                <a:solidFill>
                  <a:srgbClr val="00B050"/>
                </a:solidFill>
              </a:rPr>
            </a:br>
            <a:r>
              <a:rPr lang="ru-RU" i="1" dirty="0" smtClean="0">
                <a:solidFill>
                  <a:srgbClr val="00B050"/>
                </a:solidFill>
              </a:rPr>
              <a:t>3 класс</a:t>
            </a:r>
            <a:endParaRPr lang="ru-RU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000066"/>
                </a:solidFill>
              </a:rPr>
              <a:t>Загадка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b="1" dirty="0" smtClean="0">
                <a:solidFill>
                  <a:srgbClr val="000000"/>
                </a:solidFill>
              </a:rPr>
              <a:t>Заберётся в огород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rgbClr val="000000"/>
                </a:solidFill>
              </a:rPr>
              <a:t>И давай над грядкою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rgbClr val="000000"/>
                </a:solidFill>
              </a:rPr>
              <a:t>Забивать капустой рот,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rgbClr val="000000"/>
                </a:solidFill>
              </a:rPr>
              <a:t>Грызть морковь украдкою</a:t>
            </a:r>
            <a:r>
              <a:rPr lang="ru-RU" sz="3600" b="1" dirty="0" smtClean="0">
                <a:solidFill>
                  <a:srgbClr val="000000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5" name="Picture 5" descr="bugs006copybc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86162" y="1600200"/>
            <a:ext cx="1705350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116013" y="1295401"/>
            <a:ext cx="6697662" cy="3000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И.С. </a:t>
            </a:r>
            <a:r>
              <a:rPr lang="ru-RU" sz="5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Соколов-Микитов. </a:t>
            </a:r>
            <a:endParaRPr lang="ru-RU" sz="5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ct val="50000"/>
              </a:spcBef>
            </a:pPr>
            <a:r>
              <a:rPr lang="ru-RU" sz="5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</a:t>
            </a:r>
            <a:r>
              <a:rPr lang="ru-RU" sz="5400" b="1" i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Листо</a:t>
            </a:r>
            <a:r>
              <a:rPr lang="ru-RU" sz="54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пад</a:t>
            </a:r>
            <a:r>
              <a:rPr lang="ru-RU" sz="5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ничек»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Словарная 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Листопадничек</a:t>
            </a:r>
          </a:p>
          <a:p>
            <a:r>
              <a:rPr lang="ru-RU" dirty="0" smtClean="0"/>
              <a:t>Долговязый</a:t>
            </a:r>
          </a:p>
          <a:p>
            <a:r>
              <a:rPr lang="ru-RU" dirty="0" smtClean="0"/>
              <a:t>Плотина</a:t>
            </a:r>
          </a:p>
          <a:p>
            <a:r>
              <a:rPr lang="ru-RU" dirty="0" smtClean="0"/>
              <a:t>Хатка</a:t>
            </a:r>
          </a:p>
          <a:p>
            <a:r>
              <a:rPr lang="ru-RU" dirty="0" smtClean="0"/>
              <a:t>Штукатур</a:t>
            </a:r>
          </a:p>
          <a:p>
            <a:r>
              <a:rPr lang="ru-RU" dirty="0" smtClean="0"/>
              <a:t>Обглоданные</a:t>
            </a:r>
          </a:p>
          <a:p>
            <a:r>
              <a:rPr lang="ru-RU" dirty="0" smtClean="0"/>
              <a:t>Робеть</a:t>
            </a:r>
          </a:p>
          <a:p>
            <a:r>
              <a:rPr lang="ru-RU" dirty="0" smtClean="0"/>
              <a:t>Отведать</a:t>
            </a:r>
          </a:p>
          <a:p>
            <a:r>
              <a:rPr lang="ru-RU" dirty="0" smtClean="0"/>
              <a:t>Зябнуть</a:t>
            </a:r>
          </a:p>
          <a:p>
            <a:r>
              <a:rPr lang="ru-RU" dirty="0" smtClean="0"/>
              <a:t>Росомаха</a:t>
            </a:r>
          </a:p>
          <a:p>
            <a:r>
              <a:rPr lang="ru-RU" dirty="0" smtClean="0"/>
              <a:t>Выдра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Росомаха                     выдра</a:t>
            </a:r>
            <a:endParaRPr lang="ru-RU" dirty="0"/>
          </a:p>
        </p:txBody>
      </p:sp>
      <p:pic>
        <p:nvPicPr>
          <p:cNvPr id="1026" name="Picture 2" descr="C:\Users\Денис\Desktop\iросомаха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524000"/>
            <a:ext cx="2971800" cy="2590800"/>
          </a:xfrm>
          <a:prstGeom prst="rect">
            <a:avLst/>
          </a:prstGeom>
          <a:noFill/>
        </p:spPr>
      </p:pic>
      <p:pic>
        <p:nvPicPr>
          <p:cNvPr id="1027" name="Picture 3" descr="C:\Users\Денис\Desktop\выдра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178300" y="2057401"/>
            <a:ext cx="3521075" cy="2362200"/>
          </a:xfrm>
          <a:prstGeom prst="rect">
            <a:avLst/>
          </a:prstGeom>
          <a:noFill/>
        </p:spPr>
      </p:pic>
      <p:pic>
        <p:nvPicPr>
          <p:cNvPr id="1028" name="Picture 4" descr="C:\Users\Денис\Desktop\выдра2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4724400"/>
            <a:ext cx="2819400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116013" y="1295401"/>
            <a:ext cx="6697662" cy="3000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И.С. </a:t>
            </a:r>
            <a:r>
              <a:rPr lang="ru-RU" sz="5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Соколов-Микитов. </a:t>
            </a:r>
            <a:endParaRPr lang="ru-RU" sz="5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ct val="50000"/>
              </a:spcBef>
            </a:pPr>
            <a:r>
              <a:rPr lang="ru-RU" sz="5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</a:t>
            </a:r>
            <a:r>
              <a:rPr lang="ru-RU" sz="5400" b="1" i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Листо</a:t>
            </a:r>
            <a:r>
              <a:rPr lang="ru-RU" sz="54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пад</a:t>
            </a:r>
            <a:r>
              <a:rPr lang="ru-RU" sz="5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ничек»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физминутка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6" name="Picture 4" descr="PHOT0131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0" y="-17463"/>
            <a:ext cx="9144000" cy="6892926"/>
          </a:xfrm>
          <a:prstGeom prst="rect">
            <a:avLst/>
          </a:prstGeom>
          <a:noFill/>
        </p:spPr>
      </p:pic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43888" cy="884238"/>
          </a:xfrm>
        </p:spPr>
        <p:txBody>
          <a:bodyPr/>
          <a:lstStyle/>
          <a:p>
            <a:r>
              <a:rPr lang="ru-RU" sz="4800" b="1" i="1">
                <a:solidFill>
                  <a:srgbClr val="000000"/>
                </a:solidFill>
              </a:rPr>
              <a:t>Выборочное чтение.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914400"/>
            <a:ext cx="4038600" cy="59436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None/>
            </a:pPr>
            <a:endParaRPr lang="ru-RU" sz="3200" b="1" i="1" dirty="0">
              <a:solidFill>
                <a:srgbClr val="FF0066"/>
              </a:solidFill>
            </a:endParaRPr>
          </a:p>
          <a:p>
            <a:pPr>
              <a:lnSpc>
                <a:spcPct val="80000"/>
              </a:lnSpc>
            </a:pPr>
            <a:r>
              <a:rPr lang="ru-RU" b="1" i="1" dirty="0">
                <a:solidFill>
                  <a:srgbClr val="000000"/>
                </a:solidFill>
              </a:rPr>
              <a:t>Какая мечта была у маленького зайчонка</a:t>
            </a:r>
            <a:r>
              <a:rPr lang="ru-RU" b="1" i="1" dirty="0" smtClean="0">
                <a:solidFill>
                  <a:srgbClr val="000000"/>
                </a:solidFill>
              </a:rPr>
              <a:t>?</a:t>
            </a:r>
          </a:p>
          <a:p>
            <a:pPr>
              <a:lnSpc>
                <a:spcPct val="80000"/>
              </a:lnSpc>
            </a:pPr>
            <a:endParaRPr lang="ru-RU" b="1" i="1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ru-RU" b="1" i="1" dirty="0">
                <a:solidFill>
                  <a:srgbClr val="000000"/>
                </a:solidFill>
              </a:rPr>
              <a:t>Почему она </a:t>
            </a:r>
            <a:r>
              <a:rPr lang="ru-RU" b="1" i="1" dirty="0" smtClean="0">
                <a:solidFill>
                  <a:srgbClr val="000000"/>
                </a:solidFill>
              </a:rPr>
              <a:t>появилась?</a:t>
            </a:r>
          </a:p>
          <a:p>
            <a:pPr>
              <a:lnSpc>
                <a:spcPct val="80000"/>
              </a:lnSpc>
            </a:pPr>
            <a:endParaRPr lang="ru-RU" b="1" i="1" dirty="0">
              <a:solidFill>
                <a:srgbClr val="FF0066"/>
              </a:solidFill>
            </a:endParaRPr>
          </a:p>
          <a:p>
            <a:pPr>
              <a:lnSpc>
                <a:spcPct val="80000"/>
              </a:lnSpc>
            </a:pPr>
            <a:r>
              <a:rPr lang="ru-RU" b="1" dirty="0">
                <a:solidFill>
                  <a:srgbClr val="000000"/>
                </a:solidFill>
              </a:rPr>
              <a:t>Как улетали журавли</a:t>
            </a:r>
            <a:r>
              <a:rPr lang="ru-RU" b="1" dirty="0" smtClean="0">
                <a:solidFill>
                  <a:srgbClr val="000000"/>
                </a:solidFill>
              </a:rPr>
              <a:t>?</a:t>
            </a:r>
          </a:p>
          <a:p>
            <a:pPr>
              <a:lnSpc>
                <a:spcPct val="80000"/>
              </a:lnSpc>
            </a:pPr>
            <a:endParaRPr lang="ru-RU" b="1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ru-RU" b="1" dirty="0">
                <a:solidFill>
                  <a:srgbClr val="000000"/>
                </a:solidFill>
              </a:rPr>
              <a:t>Как вели себя другие </a:t>
            </a:r>
            <a:r>
              <a:rPr lang="ru-RU" b="1" dirty="0" smtClean="0">
                <a:solidFill>
                  <a:srgbClr val="000000"/>
                </a:solidFill>
              </a:rPr>
              <a:t>звери?</a:t>
            </a:r>
          </a:p>
          <a:p>
            <a:pPr>
              <a:lnSpc>
                <a:spcPct val="80000"/>
              </a:lnSpc>
            </a:pPr>
            <a:endParaRPr lang="ru-RU" b="1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000000"/>
                </a:solidFill>
              </a:rPr>
              <a:t>Как зайчонок встретился с бобрами?</a:t>
            </a:r>
          </a:p>
          <a:p>
            <a:pPr>
              <a:lnSpc>
                <a:spcPct val="80000"/>
              </a:lnSpc>
            </a:pPr>
            <a:endParaRPr lang="ru-RU" sz="2600" b="1" dirty="0">
              <a:solidFill>
                <a:srgbClr val="000000"/>
              </a:solidFill>
            </a:endParaRPr>
          </a:p>
        </p:txBody>
      </p:sp>
      <p:sp>
        <p:nvSpPr>
          <p:cNvPr id="110598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648200" y="914400"/>
            <a:ext cx="4495800" cy="59436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None/>
            </a:pPr>
            <a:endParaRPr lang="ru-RU" b="1" dirty="0">
              <a:solidFill>
                <a:srgbClr val="FF0066"/>
              </a:solidFill>
            </a:endParaRPr>
          </a:p>
          <a:p>
            <a:pPr>
              <a:lnSpc>
                <a:spcPct val="80000"/>
              </a:lnSpc>
            </a:pPr>
            <a:r>
              <a:rPr lang="ru-RU" b="1" dirty="0" smtClean="0"/>
              <a:t>Прочитайте по ролям отрывок, в котором говорится о разговоре зайчика с бобрами. </a:t>
            </a:r>
            <a:endParaRPr lang="ru-RU" b="1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endParaRPr lang="ru-RU" b="1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ru-RU" b="1" dirty="0">
                <a:solidFill>
                  <a:srgbClr val="000000"/>
                </a:solidFill>
              </a:rPr>
              <a:t>Почему Листопадничек остался в хатке </a:t>
            </a:r>
            <a:r>
              <a:rPr lang="ru-RU" b="1" dirty="0" smtClean="0">
                <a:solidFill>
                  <a:srgbClr val="000000"/>
                </a:solidFill>
              </a:rPr>
              <a:t>бобров?</a:t>
            </a:r>
          </a:p>
          <a:p>
            <a:pPr>
              <a:lnSpc>
                <a:spcPct val="80000"/>
              </a:lnSpc>
              <a:buNone/>
            </a:pPr>
            <a:endParaRPr lang="ru-RU" b="1" dirty="0" smtClean="0">
              <a:solidFill>
                <a:srgbClr val="FF0066"/>
              </a:solidFill>
            </a:endParaRPr>
          </a:p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000000"/>
                </a:solidFill>
              </a:rPr>
              <a:t>Как </a:t>
            </a:r>
            <a:r>
              <a:rPr lang="ru-RU" b="1" dirty="0">
                <a:solidFill>
                  <a:srgbClr val="000000"/>
                </a:solidFill>
              </a:rPr>
              <a:t>Листопадничек ухаживал за бобрятами</a:t>
            </a:r>
            <a:r>
              <a:rPr lang="ru-RU" b="1" dirty="0" smtClean="0">
                <a:solidFill>
                  <a:srgbClr val="000000"/>
                </a:solidFill>
              </a:rPr>
              <a:t>?</a:t>
            </a:r>
          </a:p>
          <a:p>
            <a:pPr>
              <a:lnSpc>
                <a:spcPct val="80000"/>
              </a:lnSpc>
            </a:pPr>
            <a:endParaRPr lang="ru-RU" b="1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ru-RU" b="1" dirty="0">
                <a:solidFill>
                  <a:srgbClr val="000000"/>
                </a:solidFill>
              </a:rPr>
              <a:t>Как встретила зайчонка мать</a:t>
            </a:r>
            <a:r>
              <a:rPr lang="ru-RU" b="1" dirty="0" smtClean="0">
                <a:solidFill>
                  <a:srgbClr val="000000"/>
                </a:solidFill>
              </a:rPr>
              <a:t>?</a:t>
            </a:r>
          </a:p>
          <a:p>
            <a:pPr>
              <a:lnSpc>
                <a:spcPct val="80000"/>
              </a:lnSpc>
            </a:pPr>
            <a:endParaRPr lang="ru-RU" sz="2600" b="1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105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0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0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0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0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05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05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05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05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05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05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05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05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05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05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05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05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05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05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05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05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05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05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05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105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/>
      <p:bldP spid="110595" grpId="0" build="p"/>
      <p:bldP spid="11059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60" name="Picture 4" descr="н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>
                <a:solidFill>
                  <a:srgbClr val="000000"/>
                </a:solidFill>
              </a:rPr>
              <a:t>Найдите отрывок в тексте к иллюстрации.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7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7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8" name="Picture 4" descr="н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90600"/>
            <a:ext cx="9144000" cy="5867400"/>
          </a:xfrm>
          <a:prstGeom prst="rect">
            <a:avLst/>
          </a:prstGeom>
          <a:noFill/>
        </p:spPr>
      </p:pic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>
                <a:solidFill>
                  <a:srgbClr val="000000"/>
                </a:solidFill>
              </a:rPr>
              <a:t>Найдите и прочитайте отрывок к иллюстрации.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79388" y="609600"/>
            <a:ext cx="675481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Характеристика героя</a:t>
            </a:r>
          </a:p>
          <a:p>
            <a:pPr algn="ctr"/>
            <a:endParaRPr lang="ru-RU" sz="2400" b="1" dirty="0">
              <a:solidFill>
                <a:srgbClr val="FF0000"/>
              </a:solidFill>
            </a:endParaRPr>
          </a:p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-Опишите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Листопадничка</a:t>
            </a:r>
          </a:p>
          <a:p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400" b="1" dirty="0" smtClean="0"/>
              <a:t>Каким </a:t>
            </a:r>
            <a:r>
              <a:rPr lang="ru-RU" sz="2400" b="1" dirty="0"/>
              <a:t>он был: любопытным, любознательным, смелым, </a:t>
            </a:r>
            <a:r>
              <a:rPr lang="ru-RU" sz="2400" b="1" dirty="0" smtClean="0"/>
              <a:t>легкомысленным,боязливым,решительн-ым,беспокойным</a:t>
            </a:r>
            <a:r>
              <a:rPr lang="ru-RU" sz="2400" b="1" dirty="0"/>
              <a:t>?</a:t>
            </a:r>
          </a:p>
        </p:txBody>
      </p:sp>
      <p:pic>
        <p:nvPicPr>
          <p:cNvPr id="17413" name="Picture 5" descr="bugs006copybc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188913"/>
            <a:ext cx="2519362" cy="6337300"/>
          </a:xfrm>
          <a:prstGeom prst="rect">
            <a:avLst/>
          </a:prstGeom>
          <a:noFill/>
        </p:spPr>
      </p:pic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152400" y="3860800"/>
            <a:ext cx="64357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/>
              <a:t>-Как вы думаете, почему автор именно так закончил историю про  зайчика? Что он хотел сказать своим читателям</a:t>
            </a:r>
            <a:r>
              <a:rPr lang="ru-RU" sz="2400" b="1" dirty="0" smtClean="0"/>
              <a:t>?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174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енис\Desktop\Юля\жураилб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352800"/>
            <a:ext cx="3429000" cy="3048000"/>
          </a:xfrm>
          <a:prstGeom prst="rect">
            <a:avLst/>
          </a:prstGeom>
          <a:noFill/>
        </p:spPr>
      </p:pic>
      <p:sp>
        <p:nvSpPr>
          <p:cNvPr id="38913" name="Rectangle 1"/>
          <p:cNvSpPr>
            <a:spLocks noChangeArrowheads="1"/>
          </p:cNvSpPr>
          <p:nvPr/>
        </p:nvSpPr>
        <p:spPr bwMode="auto">
          <a:xfrm rot="10800000" flipV="1">
            <a:off x="0" y="72479"/>
            <a:ext cx="8001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Ушло тепло с полей, и стаю журавлей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Ведет вожак в заморский край зеленый.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Летит печально клин, и весел лишь один,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Один какой-то журавленок несмышленый.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Он рвется в облака, торопит вожака,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Но говорит ему вожак сурово: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«Пусть та земля теплей, а родина милей,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Милей – запомни, журавленок, это слово»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 descr="C:\Users\Денис\Desktop\Юля\журавль2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2743200"/>
            <a:ext cx="3048000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20" name="Picture 4" descr="513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43888" cy="884238"/>
          </a:xfrm>
        </p:spPr>
        <p:txBody>
          <a:bodyPr/>
          <a:lstStyle/>
          <a:p>
            <a:r>
              <a:rPr lang="ru-RU" sz="4800" b="1" i="1">
                <a:solidFill>
                  <a:srgbClr val="000000"/>
                </a:solidFill>
              </a:rPr>
              <a:t>Итог работы на уроке.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7848600" cy="5257800"/>
          </a:xfrm>
        </p:spPr>
        <p:txBody>
          <a:bodyPr/>
          <a:lstStyle/>
          <a:p>
            <a:r>
              <a:rPr lang="ru-RU" sz="3600" i="1">
                <a:solidFill>
                  <a:srgbClr val="000000"/>
                </a:solidFill>
              </a:rPr>
              <a:t>Как вы думаете, какая главная мысль выражена в произведении И.С. Соколова-Микитова?</a:t>
            </a:r>
          </a:p>
          <a:p>
            <a:r>
              <a:rPr lang="ru-RU" sz="3600" i="1">
                <a:solidFill>
                  <a:srgbClr val="000000"/>
                </a:solidFill>
              </a:rPr>
              <a:t>Покажите знание  содержания сказки,  выполнив задание в виде теста.</a:t>
            </a:r>
          </a:p>
        </p:txBody>
      </p:sp>
      <p:pic>
        <p:nvPicPr>
          <p:cNvPr id="137222" name="Picture 6" descr="1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5013" y="3733800"/>
            <a:ext cx="2058987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7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8" grpId="0"/>
      <p:bldP spid="13721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ПОСЛОВИЦы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 чужой  стороне  Родина  милей  вдвойне</a:t>
            </a:r>
          </a:p>
          <a:p>
            <a:endParaRPr lang="ru-RU" dirty="0" smtClean="0"/>
          </a:p>
          <a:p>
            <a:r>
              <a:rPr lang="ru-RU" dirty="0" smtClean="0"/>
              <a:t>На  чужой  сторонушке, рад  своей  воронушке</a:t>
            </a:r>
          </a:p>
          <a:p>
            <a:endParaRPr lang="ru-RU" dirty="0" smtClean="0"/>
          </a:p>
          <a:p>
            <a:r>
              <a:rPr lang="ru-RU" dirty="0" smtClean="0"/>
              <a:t>В гостях  хорошо, а  дома  лучше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dirty="0" smtClean="0"/>
              <a:t>1.Сколько зайчат  родилось  у  зайчихи?</a:t>
            </a:r>
          </a:p>
          <a:p>
            <a:r>
              <a:rPr lang="ru-RU" sz="2400" dirty="0" smtClean="0"/>
              <a:t>А)3 </a:t>
            </a:r>
          </a:p>
          <a:p>
            <a:r>
              <a:rPr lang="ru-RU" sz="2400" dirty="0" smtClean="0"/>
              <a:t>Б) 2  </a:t>
            </a:r>
          </a:p>
          <a:p>
            <a:r>
              <a:rPr lang="ru-RU" sz="2400" dirty="0" smtClean="0"/>
              <a:t>В) 5</a:t>
            </a:r>
          </a:p>
          <a:p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2. Как  охотники  называют  осенних  зайчат?</a:t>
            </a:r>
          </a:p>
          <a:p>
            <a:r>
              <a:rPr lang="ru-RU" sz="2400" dirty="0" smtClean="0"/>
              <a:t>А) осеннички </a:t>
            </a:r>
          </a:p>
          <a:p>
            <a:r>
              <a:rPr lang="ru-RU" sz="2400" dirty="0" smtClean="0"/>
              <a:t>Б) листопаднички</a:t>
            </a:r>
          </a:p>
          <a:p>
            <a:r>
              <a:rPr lang="ru-RU" sz="2400" dirty="0" smtClean="0"/>
              <a:t>В) подлистопадники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3. Когда  птицы  собрались  к  отлёту?</a:t>
            </a:r>
          </a:p>
          <a:p>
            <a:r>
              <a:rPr lang="ru-RU" sz="2400" dirty="0" smtClean="0"/>
              <a:t>А) ранней осенью</a:t>
            </a:r>
          </a:p>
          <a:p>
            <a:r>
              <a:rPr lang="ru-RU" sz="2400" dirty="0" smtClean="0"/>
              <a:t>Б) поздней  осенью</a:t>
            </a:r>
          </a:p>
          <a:p>
            <a:r>
              <a:rPr lang="ru-RU" sz="2400" dirty="0" smtClean="0"/>
              <a:t>В) зимой</a:t>
            </a:r>
            <a:endParaRPr lang="ru-RU" sz="2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46760"/>
          </a:xfrm>
        </p:spPr>
        <p:txBody>
          <a:bodyPr/>
          <a:lstStyle/>
          <a:p>
            <a:r>
              <a:rPr lang="ru-RU" dirty="0" smtClean="0"/>
              <a:t>              Тесты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7239000" cy="52365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/>
              <a:t>4. Как называется  домик  у  бобров?</a:t>
            </a:r>
          </a:p>
          <a:p>
            <a:r>
              <a:rPr lang="ru-RU" sz="2400" dirty="0" smtClean="0"/>
              <a:t>А) хатка</a:t>
            </a:r>
          </a:p>
          <a:p>
            <a:r>
              <a:rPr lang="ru-RU" sz="2400" dirty="0" smtClean="0"/>
              <a:t>Б) норка</a:t>
            </a:r>
          </a:p>
          <a:p>
            <a:r>
              <a:rPr lang="ru-RU" sz="2400" dirty="0" smtClean="0"/>
              <a:t>В) избушка</a:t>
            </a:r>
          </a:p>
          <a:p>
            <a:pPr>
              <a:buNone/>
            </a:pPr>
            <a:r>
              <a:rPr lang="ru-RU" sz="2400" dirty="0" smtClean="0"/>
              <a:t>5. Сколько  этажей  в  бобровой  хатке?</a:t>
            </a:r>
          </a:p>
          <a:p>
            <a:r>
              <a:rPr lang="ru-RU" sz="2400" dirty="0" smtClean="0"/>
              <a:t>А) 3</a:t>
            </a:r>
          </a:p>
          <a:p>
            <a:r>
              <a:rPr lang="ru-RU" sz="2400" dirty="0" smtClean="0"/>
              <a:t>Б) 2</a:t>
            </a:r>
          </a:p>
          <a:p>
            <a:r>
              <a:rPr lang="ru-RU" sz="2400" dirty="0" smtClean="0"/>
              <a:t>В) 4</a:t>
            </a:r>
          </a:p>
          <a:p>
            <a:pPr>
              <a:buNone/>
            </a:pPr>
            <a:r>
              <a:rPr lang="ru-RU" sz="2400" dirty="0" smtClean="0"/>
              <a:t>6. Что  едят  бобрятки?</a:t>
            </a:r>
          </a:p>
          <a:p>
            <a:r>
              <a:rPr lang="ru-RU" sz="2400" dirty="0" smtClean="0"/>
              <a:t>А) берёзовую кору</a:t>
            </a:r>
          </a:p>
          <a:p>
            <a:r>
              <a:rPr lang="ru-RU" sz="2400" dirty="0" smtClean="0"/>
              <a:t>Б) ивовые  ветки</a:t>
            </a:r>
          </a:p>
          <a:p>
            <a:r>
              <a:rPr lang="ru-RU" sz="2400" dirty="0" smtClean="0"/>
              <a:t>В) листочки</a:t>
            </a:r>
            <a:endParaRPr lang="ru-RU" sz="2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60"/>
          </a:xfrm>
        </p:spPr>
        <p:txBody>
          <a:bodyPr/>
          <a:lstStyle/>
          <a:p>
            <a:pPr algn="ctr"/>
            <a:r>
              <a:rPr lang="ru-RU" smtClean="0"/>
              <a:t>Тесты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7. Как  можно  выйти  из  хатки?</a:t>
            </a:r>
          </a:p>
          <a:p>
            <a:r>
              <a:rPr lang="ru-RU" dirty="0" smtClean="0"/>
              <a:t>А) через  дверь</a:t>
            </a:r>
          </a:p>
          <a:p>
            <a:r>
              <a:rPr lang="ru-RU" dirty="0" smtClean="0"/>
              <a:t>Б) через  окно</a:t>
            </a:r>
          </a:p>
          <a:p>
            <a:r>
              <a:rPr lang="ru-RU" dirty="0" smtClean="0"/>
              <a:t>В) под водой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8.Кем  был  зайчонок для  бобрят?</a:t>
            </a:r>
          </a:p>
          <a:p>
            <a:r>
              <a:rPr lang="ru-RU" dirty="0" smtClean="0"/>
              <a:t>А) братом</a:t>
            </a:r>
          </a:p>
          <a:p>
            <a:r>
              <a:rPr lang="ru-RU" dirty="0" smtClean="0"/>
              <a:t>Б) нянькой</a:t>
            </a:r>
          </a:p>
          <a:p>
            <a:r>
              <a:rPr lang="ru-RU" dirty="0" smtClean="0"/>
              <a:t>В) другом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9.На чём  выбрался  листопадничек  из  хатки?</a:t>
            </a:r>
          </a:p>
          <a:p>
            <a:r>
              <a:rPr lang="ru-RU" dirty="0" smtClean="0"/>
              <a:t>А) на хвосте</a:t>
            </a:r>
          </a:p>
          <a:p>
            <a:r>
              <a:rPr lang="ru-RU" dirty="0" smtClean="0"/>
              <a:t>Б) на  шее</a:t>
            </a:r>
          </a:p>
          <a:p>
            <a:r>
              <a:rPr lang="ru-RU" dirty="0" smtClean="0"/>
              <a:t>В) на  спине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>
                <a:solidFill>
                  <a:srgbClr val="FF0066"/>
                </a:solidFill>
              </a:rPr>
              <a:t>Спасибо за урок!</a:t>
            </a:r>
          </a:p>
        </p:txBody>
      </p:sp>
      <p:pic>
        <p:nvPicPr>
          <p:cNvPr id="144388" name="Picture 4" descr="AG00373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1447800"/>
            <a:ext cx="5257800" cy="5057775"/>
          </a:xfrm>
          <a:prstGeom prst="rect">
            <a:avLst/>
          </a:prstGeom>
          <a:noFill/>
        </p:spPr>
      </p:pic>
      <p:pic>
        <p:nvPicPr>
          <p:cNvPr id="144389" name="193 DEMO - SOSEDI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772400" y="1600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43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30000" showWhenStopped="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4389"/>
                </p:tgtEl>
              </p:cMediaNode>
            </p:audio>
          </p:childTnLst>
        </p:cTn>
      </p:par>
    </p:tnLst>
    <p:bldLst>
      <p:bldP spid="14438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457200" y="1295401"/>
            <a:ext cx="7356475" cy="216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«В гостях  хорошо, </a:t>
            </a:r>
          </a:p>
          <a:p>
            <a:pPr>
              <a:spcBef>
                <a:spcPct val="50000"/>
              </a:spcBef>
            </a:pPr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а  дома – лучше»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 descr="img1.jpg (5799 bytes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04800"/>
            <a:ext cx="2209801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743200" y="457200"/>
            <a:ext cx="525780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ИВАН СЕРГЕЕВИЧ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СОКОЛОВ-МИКИТОВ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Автобиография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Соколов-Микитов родился в 1892 г. Прожил он 83 г. Родился и рос в простой, трудовой русской семье, среди просторов Смоленщины.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Детство он прожил в деревне. В молодые годы  служил моряком на пароходах торгового флота, путешествуя по всему свету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Но все время он тосковал по родной земле и при каждой возможности возвращался к милым сердцу рощам, дубравам родной Смоленщины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Последние 20 лет жизни писатель жил в доме на берегу Волги. В этих сказочных местах он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создал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цикл рассказов о родной природе.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С трепетной любовью он рассказывает о лесных обитателях зверях и птицах российских лесов.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Большинство произведений записаны со слов старого ослепшего писателя, его женой и внуком. Главная мысль его творчества- бережное отношение к природе и всему живому, окружающему нас на земле.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Выставка книг произведений Соколова-Микитова.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2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80975" y="0"/>
            <a:ext cx="2794000" cy="4267200"/>
          </a:xfrm>
          <a:prstGeom prst="rect">
            <a:avLst/>
          </a:prstGeom>
          <a:noFill/>
        </p:spPr>
      </p:pic>
      <p:pic>
        <p:nvPicPr>
          <p:cNvPr id="37894" name="Picture 6" descr="100018424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9925" y="0"/>
            <a:ext cx="1905000" cy="2962275"/>
          </a:xfrm>
          <a:prstGeom prst="rect">
            <a:avLst/>
          </a:prstGeom>
          <a:noFill/>
        </p:spPr>
      </p:pic>
      <p:pic>
        <p:nvPicPr>
          <p:cNvPr id="37896" name="Picture 8" descr="100076849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04025" y="3213100"/>
            <a:ext cx="2111375" cy="3240088"/>
          </a:xfrm>
          <a:prstGeom prst="rect">
            <a:avLst/>
          </a:prstGeom>
          <a:noFill/>
        </p:spPr>
      </p:pic>
      <p:pic>
        <p:nvPicPr>
          <p:cNvPr id="37897" name="Picture 9" descr="rpic6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4005263"/>
            <a:ext cx="1681163" cy="2447925"/>
          </a:xfrm>
          <a:prstGeom prst="rect">
            <a:avLst/>
          </a:prstGeom>
          <a:noFill/>
        </p:spPr>
      </p:pic>
      <p:pic>
        <p:nvPicPr>
          <p:cNvPr id="37899" name="Picture 11" descr="al_book_2076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84438" y="1268413"/>
            <a:ext cx="4114800" cy="5229225"/>
          </a:xfrm>
          <a:prstGeom prst="rect">
            <a:avLst/>
          </a:prstGeom>
          <a:noFill/>
        </p:spPr>
      </p:pic>
      <p:pic>
        <p:nvPicPr>
          <p:cNvPr id="37900" name="Picture 12" descr="100068739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19700" y="692150"/>
            <a:ext cx="1905000" cy="2667000"/>
          </a:xfrm>
          <a:prstGeom prst="rect">
            <a:avLst/>
          </a:prstGeom>
          <a:noFill/>
        </p:spPr>
      </p:pic>
      <p:pic>
        <p:nvPicPr>
          <p:cNvPr id="37901" name="Picture 13" descr="ca8edcbf0564043f23c8e829ba27219a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419475" y="188913"/>
            <a:ext cx="1724025" cy="2238375"/>
          </a:xfrm>
          <a:prstGeom prst="rect">
            <a:avLst/>
          </a:prstGeom>
          <a:noFill/>
        </p:spPr>
      </p:pic>
      <p:pic>
        <p:nvPicPr>
          <p:cNvPr id="37902" name="Picture 14" descr="3828_55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268538" y="1773238"/>
            <a:ext cx="1905000" cy="2876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116013" y="1295401"/>
            <a:ext cx="6697662" cy="3000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И.С. </a:t>
            </a:r>
            <a:r>
              <a:rPr lang="ru-RU" sz="5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Соколов-Микитов. </a:t>
            </a:r>
            <a:endParaRPr lang="ru-RU" sz="5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ct val="50000"/>
              </a:spcBef>
            </a:pPr>
            <a:r>
              <a:rPr lang="ru-RU" sz="5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</a:t>
            </a:r>
            <a:r>
              <a:rPr lang="ru-RU" sz="5400" b="1" i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Листо</a:t>
            </a:r>
            <a:r>
              <a:rPr lang="ru-RU" sz="54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пад</a:t>
            </a:r>
            <a:r>
              <a:rPr lang="ru-RU" sz="5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ничек»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1200" b="1" dirty="0" smtClean="0"/>
              <a:t>II. Работа над текстом «Листопадничек». Выборочное чтение</a:t>
            </a:r>
          </a:p>
          <a:p>
            <a:r>
              <a:rPr lang="ru-RU" sz="1200" b="1" dirty="0" smtClean="0"/>
              <a:t>-Какая мечта была у маленького зайчика. Почему она появилась?</a:t>
            </a:r>
          </a:p>
          <a:p>
            <a:r>
              <a:rPr lang="ru-RU" sz="1200" b="1" dirty="0" smtClean="0"/>
              <a:t>Прочитайте, как улетали журавли. Как вели себя другие звери?</a:t>
            </a:r>
          </a:p>
          <a:p>
            <a:r>
              <a:rPr lang="ru-RU" sz="1200" b="1" dirty="0" smtClean="0"/>
              <a:t>-Кого встретил зайчонок во время путешествия?</a:t>
            </a:r>
            <a:endParaRPr lang="ru-RU" sz="1200" dirty="0" smtClean="0"/>
          </a:p>
          <a:p>
            <a:r>
              <a:rPr lang="ru-RU" sz="1200" b="1" dirty="0" smtClean="0"/>
              <a:t>-Прочитайте по ролям отрывок, в котором говорится о разговоре зайчика с бобрами. (Читать по ролям: автор, зайчонок, бобр, бобриха.)</a:t>
            </a:r>
            <a:endParaRPr lang="ru-RU" sz="1200" dirty="0" smtClean="0"/>
          </a:p>
          <a:p>
            <a:r>
              <a:rPr lang="ru-RU" sz="1200" b="1" dirty="0" smtClean="0"/>
              <a:t>-Почему Листопадничек остался в хатке бобров?</a:t>
            </a:r>
          </a:p>
          <a:p>
            <a:r>
              <a:rPr lang="ru-RU" sz="1200" b="1" dirty="0" smtClean="0"/>
              <a:t>-Как провел зайчонок зиму?</a:t>
            </a:r>
            <a:endParaRPr lang="ru-RU" sz="1200" dirty="0" smtClean="0"/>
          </a:p>
          <a:p>
            <a:r>
              <a:rPr lang="el-GR" sz="1200" b="1" dirty="0" smtClean="0">
                <a:cs typeface="Times New Roman" pitchFamily="18" charset="0"/>
              </a:rPr>
              <a:t>Ι</a:t>
            </a:r>
            <a:r>
              <a:rPr lang="ru-RU" sz="1200" b="1" dirty="0" smtClean="0"/>
              <a:t>V.	Деление текста на части</a:t>
            </a:r>
          </a:p>
          <a:p>
            <a:r>
              <a:rPr lang="ru-RU" sz="1200" b="1" dirty="0" smtClean="0"/>
              <a:t>-Как вы думаете, это рассказ или сказка? -</a:t>
            </a:r>
          </a:p>
          <a:p>
            <a:r>
              <a:rPr lang="ru-RU" sz="1200" b="1" dirty="0" smtClean="0"/>
              <a:t>(Это сказка о животных. Там животные разговаривают, путешествуют.)</a:t>
            </a:r>
            <a:endParaRPr lang="ru-RU" sz="1200" dirty="0" smtClean="0"/>
          </a:p>
          <a:p>
            <a:r>
              <a:rPr lang="ru-RU" sz="1200" b="1" dirty="0" smtClean="0"/>
              <a:t>Разделим эту сказку на части и озаглавим каждую часть, т. е. составим план. (Текст делится на части.) </a:t>
            </a:r>
            <a:endParaRPr lang="ru-RU" sz="1200" dirty="0" smtClean="0"/>
          </a:p>
          <a:p>
            <a:r>
              <a:rPr lang="ru-RU" sz="1200" b="1" dirty="0" smtClean="0"/>
              <a:t>План:</a:t>
            </a:r>
          </a:p>
          <a:p>
            <a:r>
              <a:rPr lang="ru-RU" sz="1200" b="1" dirty="0" smtClean="0"/>
              <a:t>1.Мечта Листопадничка.</a:t>
            </a:r>
          </a:p>
          <a:p>
            <a:r>
              <a:rPr lang="ru-RU" sz="1200" b="1" dirty="0" smtClean="0"/>
              <a:t>2.Подготовка животных к зиме.</a:t>
            </a:r>
          </a:p>
          <a:p>
            <a:r>
              <a:rPr lang="ru-RU" sz="1200" b="1" dirty="0" smtClean="0"/>
              <a:t>3.Зайчонок в хатке бобров.</a:t>
            </a:r>
          </a:p>
          <a:p>
            <a:r>
              <a:rPr lang="ru-RU" sz="1200" b="1" dirty="0" smtClean="0"/>
              <a:t>4.Пришлось остаться на зиму.</a:t>
            </a:r>
          </a:p>
          <a:p>
            <a:r>
              <a:rPr lang="ru-RU" sz="1200" b="1" dirty="0" smtClean="0"/>
              <a:t>5.За долгую зиму большого страху натерпелся.</a:t>
            </a:r>
          </a:p>
          <a:p>
            <a:r>
              <a:rPr lang="ru-RU" sz="1200" b="1" dirty="0" smtClean="0"/>
              <a:t>6.Наконец-то дома!</a:t>
            </a:r>
          </a:p>
          <a:p>
            <a:r>
              <a:rPr lang="ru-RU" sz="1200" b="1" dirty="0" smtClean="0"/>
              <a:t>Краткий пересказ текста по </a:t>
            </a:r>
          </a:p>
          <a:p>
            <a:r>
              <a:rPr lang="ru-RU" sz="1200" b="1" dirty="0" smtClean="0"/>
              <a:t>коллективно составленному плану.</a:t>
            </a:r>
            <a:endParaRPr lang="ru-RU" sz="1200" dirty="0" smtClean="0"/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 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4953000" cy="4846320"/>
          </a:xfrm>
        </p:spPr>
        <p:txBody>
          <a:bodyPr/>
          <a:lstStyle/>
          <a:p>
            <a:r>
              <a:rPr lang="ru-RU" dirty="0" smtClean="0"/>
              <a:t>Понять о ком  и  о  чём  это произведение</a:t>
            </a:r>
          </a:p>
          <a:p>
            <a:r>
              <a:rPr lang="ru-RU" dirty="0" smtClean="0"/>
              <a:t>Понять  как  автор  относится  к  главному  герою</a:t>
            </a:r>
          </a:p>
          <a:p>
            <a:r>
              <a:rPr lang="ru-RU" dirty="0" smtClean="0"/>
              <a:t>Понять  основную  мысль  произведения</a:t>
            </a:r>
            <a:endParaRPr lang="ru-RU" dirty="0"/>
          </a:p>
        </p:txBody>
      </p:sp>
      <p:pic>
        <p:nvPicPr>
          <p:cNvPr id="4" name="Picture 5" descr="urok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2971800"/>
            <a:ext cx="33528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116013" y="1295401"/>
            <a:ext cx="6697662" cy="3000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И.С. </a:t>
            </a:r>
            <a:r>
              <a:rPr lang="ru-RU" sz="5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Соколов-Микитов. </a:t>
            </a:r>
            <a:endParaRPr lang="ru-RU" sz="5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ct val="50000"/>
              </a:spcBef>
            </a:pPr>
            <a:r>
              <a:rPr lang="ru-RU" sz="5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</a:t>
            </a:r>
            <a:r>
              <a:rPr lang="ru-RU" sz="5400" b="1" i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Листо</a:t>
            </a:r>
            <a:r>
              <a:rPr lang="ru-RU" sz="54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пад</a:t>
            </a:r>
            <a:r>
              <a:rPr lang="ru-RU" sz="5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ничек»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223</TotalTime>
  <Words>733</Words>
  <PresentationFormat>Экран (4:3)</PresentationFormat>
  <Paragraphs>162</Paragraphs>
  <Slides>25</Slides>
  <Notes>9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Изящная</vt:lpstr>
      <vt:lpstr>Урок литературного чтения  3 класс</vt:lpstr>
      <vt:lpstr>Слайд 2</vt:lpstr>
      <vt:lpstr>Слайд 3</vt:lpstr>
      <vt:lpstr>Слайд 4</vt:lpstr>
      <vt:lpstr>Слайд 5</vt:lpstr>
      <vt:lpstr>Слайд 6</vt:lpstr>
      <vt:lpstr>Слайд 7</vt:lpstr>
      <vt:lpstr>Цели и задачи  урока</vt:lpstr>
      <vt:lpstr>Слайд 9</vt:lpstr>
      <vt:lpstr>Загадка</vt:lpstr>
      <vt:lpstr>Слайд 11</vt:lpstr>
      <vt:lpstr>Словарная  работа</vt:lpstr>
      <vt:lpstr>Росомаха                     выдра</vt:lpstr>
      <vt:lpstr>Слайд 14</vt:lpstr>
      <vt:lpstr>физминутка</vt:lpstr>
      <vt:lpstr>Выборочное чтение.</vt:lpstr>
      <vt:lpstr>Найдите отрывок в тексте к иллюстрации.</vt:lpstr>
      <vt:lpstr>Найдите и прочитайте отрывок к иллюстрации.</vt:lpstr>
      <vt:lpstr>Слайд 19</vt:lpstr>
      <vt:lpstr>Итог работы на уроке.</vt:lpstr>
      <vt:lpstr>ПОСЛОВИЦы </vt:lpstr>
      <vt:lpstr>Тесты</vt:lpstr>
      <vt:lpstr>              Тесты</vt:lpstr>
      <vt:lpstr>Тесты</vt:lpstr>
      <vt:lpstr>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Денис</dc:creator>
  <cp:lastModifiedBy>Денис</cp:lastModifiedBy>
  <cp:revision>49</cp:revision>
  <dcterms:created xsi:type="dcterms:W3CDTF">2010-02-16T09:03:31Z</dcterms:created>
  <dcterms:modified xsi:type="dcterms:W3CDTF">2010-02-20T01:49:29Z</dcterms:modified>
</cp:coreProperties>
</file>