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52400"/>
            <a:ext cx="8686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Современные подходы 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и требования к организации учебной деятельности в начальной школе.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учёба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4419600"/>
            <a:ext cx="2590800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228600" y="4953000"/>
            <a:ext cx="525432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из опыта работы учителя начальных классов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ГБОУ НОШ №611 Курортного района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Санкт-Петербурга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Алексеевой Ирины Николаевны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981200"/>
            <a:ext cx="8382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«ОБРАЗОВАНИЕ </a:t>
            </a:r>
          </a:p>
          <a:p>
            <a:r>
              <a:rPr lang="ru-RU" sz="4400" b="1" dirty="0" smtClean="0">
                <a:solidFill>
                  <a:schemeClr val="bg1"/>
                </a:solidFill>
              </a:rPr>
              <a:t>                                ДЛЯ </a:t>
            </a:r>
          </a:p>
          <a:p>
            <a:r>
              <a:rPr lang="ru-RU" sz="4400" b="1" dirty="0" smtClean="0">
                <a:solidFill>
                  <a:schemeClr val="bg1"/>
                </a:solidFill>
              </a:rPr>
              <a:t>                                        ЖИЗНИ»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81200"/>
            <a:ext cx="8382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«ОБРАЗОВАНИЕ </a:t>
            </a:r>
          </a:p>
          <a:p>
            <a:r>
              <a:rPr lang="ru-RU" sz="4400" b="1" dirty="0" smtClean="0">
                <a:solidFill>
                  <a:schemeClr val="bg1"/>
                </a:solidFill>
              </a:rPr>
              <a:t>                    НА ПРОТЯЖЕНИИ </a:t>
            </a:r>
          </a:p>
          <a:p>
            <a:r>
              <a:rPr lang="ru-RU" sz="4400" b="1" dirty="0" smtClean="0">
                <a:solidFill>
                  <a:schemeClr val="bg1"/>
                </a:solidFill>
              </a:rPr>
              <a:t>                                 ВСЕЙ ЖИЗНИ»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533400"/>
            <a:ext cx="8229600" cy="990600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анализировать свои действия</a:t>
            </a:r>
            <a:endParaRPr lang="ru-RU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" y="1676400"/>
            <a:ext cx="8229600" cy="990600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самостоятельно принимать решения, прогнозируя их возможные последствия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2819400"/>
            <a:ext cx="8229600" cy="990600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отличаться мобильностью</a:t>
            </a:r>
            <a:endParaRPr lang="ru-RU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3962400"/>
            <a:ext cx="8229600" cy="990600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быть способным к сотрудничеству</a:t>
            </a:r>
            <a:endParaRPr lang="ru-RU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5105400"/>
            <a:ext cx="8229600" cy="990600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обладать чувством ответственности за судьбу страны, её социально-экономическое процветание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920" y="228600"/>
            <a:ext cx="872008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Требования, предъявляемые к </a:t>
            </a:r>
          </a:p>
          <a:p>
            <a:pPr algn="ctr"/>
            <a:r>
              <a:rPr lang="ru-RU" sz="44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современному уроку. </a:t>
            </a:r>
            <a:endParaRPr lang="ru-RU" sz="4400" b="1" dirty="0">
              <a:ln w="19050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905000"/>
            <a:ext cx="913230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Хорошо организованный урок в хорошо оборудованном </a:t>
            </a:r>
          </a:p>
          <a:p>
            <a:pPr marL="457200" indent="-457200"/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кабинете должен  иметь хорошее начало и хорошее окончание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28194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Учитель должен спланировать свою деятельность и </a:t>
            </a:r>
          </a:p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деятельность учащихся.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733800"/>
            <a:ext cx="899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Урок должен быть проблемным и развивающим.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43434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Учитель организует проблемные и поисковые ситуации,</a:t>
            </a:r>
          </a:p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активизирует деятельность учащихся.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181600"/>
            <a:ext cx="50414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Вывод делают сами учащиеся.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715000"/>
            <a:ext cx="9296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Времясбережение</a:t>
            </a: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sz="2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здоровьесбережение</a:t>
            </a: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В центре внимания урока – дети.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2860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7. Учёт уровня и возможностей учащихся, в котором учтены</a:t>
            </a:r>
          </a:p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такие аспекты, как: профиль класса, стремление учащихся,</a:t>
            </a:r>
          </a:p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настроение детей. 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676400"/>
            <a:ext cx="88536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8. Умение демонстрировать методическое искусство учителя.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362200"/>
            <a:ext cx="49269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9. Планирование обратной связи.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урок в школ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895600"/>
            <a:ext cx="5029200" cy="3733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0"/>
            <a:ext cx="29470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ТРАДИЦИОННЫЕ </a:t>
            </a:r>
            <a:b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ЗАДАНИЯ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29200" y="0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ЗАДАНИЯ В УЧЕБНИКАХ ФГОС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2400" y="914400"/>
            <a:ext cx="3657600" cy="10668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Назови прогрессивные силы, участвовавшие в Гражданской войне.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67200" y="914400"/>
            <a:ext cx="4648200" cy="16764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Представь, что ты оказался на месте своего предка – участника Гражданской войны на стороне белых или красных. За какие действия своих соратников ты бы испытывал угрызения совести? Объясни своё мнение. 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2400" y="2743200"/>
            <a:ext cx="3657600" cy="10668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Перечислите отличия растений от животных.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8200" y="2743200"/>
            <a:ext cx="3657600" cy="12192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Лягушонок прыгал и кричал: «Я зелёный, значит, я растение!» Что ему ответил умный утёнок Кряк?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2400" y="4191000"/>
            <a:ext cx="3810000" cy="12192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Перечислите имена существительные, которые относятся к 1-му, 2-му и 3-му склонению.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0" y="4191000"/>
            <a:ext cx="3810000" cy="12192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нужно сделать, чтобы определить, к какому склонению относится имя существительное?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28600" y="5638800"/>
            <a:ext cx="3657600" cy="10668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Определите площадь прямоугольника.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48200" y="5638800"/>
            <a:ext cx="3962400" cy="10668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Дан план комнаты и размеры ковров. Определите какой из предложенных ковров полностью закроет пол.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228600"/>
            <a:ext cx="7391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</a:rPr>
              <a:t>Что можно пожелать учителю? Наверное, не потерять интереса к своей работе. Ведь без желания преподавать в этой профессии делать просто нечего. Чтобы не пропало желание учиться самому, ведь без этого желания никого другого ничему не научишь. 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2">
      <a:dk1>
        <a:sysClr val="windowText" lastClr="000000"/>
      </a:dk1>
      <a:lt1>
        <a:sysClr val="window" lastClr="FFFFFF"/>
      </a:lt1>
      <a:dk2>
        <a:srgbClr val="676A55"/>
      </a:dk2>
      <a:lt2>
        <a:srgbClr val="F2F2F2"/>
      </a:lt2>
      <a:accent1>
        <a:srgbClr val="72A376"/>
      </a:accent1>
      <a:accent2>
        <a:srgbClr val="B0CCB0"/>
      </a:accent2>
      <a:accent3>
        <a:srgbClr val="00B0F0"/>
      </a:accent3>
      <a:accent4>
        <a:srgbClr val="C0BEAF"/>
      </a:accent4>
      <a:accent5>
        <a:srgbClr val="CEC597"/>
      </a:accent5>
      <a:accent6>
        <a:srgbClr val="E9979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139</TotalTime>
  <Words>350</Words>
  <PresentationFormat>Экран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20</cp:revision>
  <dcterms:created xsi:type="dcterms:W3CDTF">2012-10-22T14:03:27Z</dcterms:created>
  <dcterms:modified xsi:type="dcterms:W3CDTF">2013-10-13T10:41:52Z</dcterms:modified>
</cp:coreProperties>
</file>