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9625AC4-99A6-4807-B207-F036DED8BA9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946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F06182D-BC85-4E6F-B459-2990FBC943C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487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F27BF-D14F-46DE-94E1-80E91CDEFBDD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641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A2EF2E-0EC6-4402-86BD-6AE7E7B3E27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99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C47E33-99FF-4F53-A3D1-C54838573DD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46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6D2F74-35FA-408C-A02C-67133047E2E7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853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E83756-7222-4B96-9273-61C9E397030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33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439805-38F8-4E08-A105-BF5FD58279D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91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C5A0D8-440D-4CF4-9442-2B6CA8CE188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1767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ECD2C8E-634F-47A8-99D7-94F85036E05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1638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05D36E-9386-4D59-AE5E-63A71AE0356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8385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1501B6-34F3-4CE1-88B0-9B66D9976F0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25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7E1A67-104D-4878-B517-CE11353FC6E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65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88700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2DF40C1-516D-4D25-A7E0-C7EFEC86C24C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179437"/>
            <a:ext cx="10080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8280000" y="288000"/>
            <a:ext cx="1512000" cy="18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59792" y="179437"/>
            <a:ext cx="7776000" cy="10360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effectLst>
                  <a:outerShdw dist="17961" dir="2700000">
                    <a:scrgbClr r="0" g="0" b="0"/>
                  </a:outerShdw>
                </a:effectLst>
                <a:latin typeface="Arial Black" pitchFamily="34"/>
                <a:ea typeface="Microsoft YaHei" pitchFamily="2"/>
                <a:cs typeface="Mangal" pitchFamily="2"/>
              </a:rPr>
              <a:t>МБОУ Ершовская средняя общеобразовательная школа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effectLst>
                  <a:outerShdw dist="17961" dir="2700000">
                    <a:scrgbClr r="0" g="0" b="0"/>
                  </a:outerShdw>
                </a:effectLst>
                <a:latin typeface="Arial Black" pitchFamily="34"/>
                <a:ea typeface="Microsoft YaHei" pitchFamily="2"/>
                <a:cs typeface="Mangal" pitchFamily="2"/>
              </a:rPr>
              <a:t>имени Героя Советского Союза Василия Фабричнова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6000" y="2553120"/>
            <a:ext cx="7056000" cy="1406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0000" y="2304000"/>
            <a:ext cx="7848000" cy="1944000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 w="9360">
                  <a:solidFill>
                    <a:srgbClr val="000000"/>
                  </a:solidFill>
                  <a:prstDash val="solid"/>
                  <a:miter/>
                </a:ln>
                <a:solidFill>
                  <a:srgbClr val="FFFF00"/>
                </a:solidFill>
                <a:effectLst>
                  <a:outerShdw dist="152735" dir="2700000" algn="tl">
                    <a:srgbClr val="868686"/>
                  </a:outerShdw>
                </a:effectLst>
                <a:latin typeface="Arial Black" pitchFamily="18"/>
                <a:ea typeface="Microsoft YaHei" pitchFamily="2"/>
                <a:cs typeface="Mangal" pitchFamily="2"/>
              </a:rPr>
              <a:t>Мой любимый город-Звенигород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90520" y="5616000"/>
            <a:ext cx="2157480" cy="1283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Выполнила ученица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 2 «Б» класса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Шуренкова Наталья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-5400" y="201240"/>
            <a:ext cx="9941400" cy="2141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 западной окраине города расположен высокий холм, называемый Городком, - в 14 веке здесь был выстроен Звенигородский Кремль.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Выезжаем из города и едем вдоль Москвы-реки. Справа по движению авто на высоком холме будет источник святой воды, а вверх - уходит лестница, ведущая к Городку. Осторожно - немудрено проскочить. Если Вы достигли дороги, идущей направо вверх, то это Вам удалось.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 Городке сохранились искусственные земляные валы высотой от 2 до 8 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664000" y="2276999"/>
            <a:ext cx="7331760" cy="50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60000" y="188640"/>
            <a:ext cx="9403920" cy="6606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 1400 году в центре древнего Кремля был выстроен Успенский собор, известный под названием "Собор на Городке".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015999" y="1224000"/>
            <a:ext cx="7776000" cy="59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70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6000" y="252000"/>
            <a:ext cx="9648000" cy="8279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Одной из самых главных достопримечательностей Звенигорода является </a:t>
            </a:r>
            <a:r>
              <a:rPr lang="ru-RU" sz="1600" b="1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уникально</a:t>
            </a: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-архитектурный комплекс — Саввино-Сторожевский монастырь.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6000" y="1380959"/>
            <a:ext cx="5175000" cy="347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Поднимемся по крутому подъему к монастырю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520000" y="1988999"/>
            <a:ext cx="7403760" cy="542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000" y="288000"/>
            <a:ext cx="7014599" cy="5039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Памятник преподобному Савве Сторожевскому.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4608000" y="1368000"/>
            <a:ext cx="4031999" cy="5813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36000" y="503999"/>
            <a:ext cx="6596640" cy="57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Мы перед северными воротами монастыря.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1800000" y="1512000"/>
            <a:ext cx="8051760" cy="56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446759"/>
            <a:ext cx="10219320" cy="9457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Трапезная палата сооружена в 1652–1654 гг. в северной части монастыря. Она объединена в единый ансамбль с церковью Преображения Господня, домовой церковью русских государей, и звонницей.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664000" y="2015999"/>
            <a:ext cx="7259760" cy="54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41800" y="432000"/>
            <a:ext cx="4066200" cy="412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Часовня-беседка 1998г.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4896000" y="576000"/>
            <a:ext cx="4608000" cy="66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13760" y="503999"/>
            <a:ext cx="9822240" cy="9457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Поднимемся на крыльцо звонницы и осмотрим монастырь. Перед нами слева - Царицыны палаты (XVII в.), по центру - Собор Рождества Пресвятой Богородицы (1404-1405гг) и справа - Дворец царя Алексея Михайловича (XVII в.).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015999" y="2060999"/>
            <a:ext cx="7619760" cy="50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70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000" y="288000"/>
            <a:ext cx="7598160" cy="1055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1" u="none" strike="noStrike" kern="1200">
              <a:ln>
                <a:noFill/>
              </a:ln>
              <a:solidFill>
                <a:srgbClr val="280099"/>
              </a:solidFill>
              <a:latin typeface="Arial Black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 1650-х гг. к собору был пристроен одноглавый Саввинский придел.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304000" y="1916999"/>
            <a:ext cx="7619760" cy="50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-144000" y="0"/>
            <a:ext cx="10224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5184000" y="144000"/>
            <a:ext cx="4680000" cy="37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lum/>
            <a:alphaModFix/>
          </a:blip>
          <a:srcRect/>
          <a:stretch>
            <a:fillRect/>
          </a:stretch>
        </p:blipFill>
        <p:spPr>
          <a:xfrm>
            <a:off x="-59760" y="4176000"/>
            <a:ext cx="4883760" cy="32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lum/>
            <a:alphaModFix/>
          </a:blip>
          <a:srcRect/>
          <a:stretch>
            <a:fillRect/>
          </a:stretch>
        </p:blipFill>
        <p:spPr>
          <a:xfrm>
            <a:off x="84240" y="117000"/>
            <a:ext cx="4739760" cy="3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lum/>
            <a:alphaModFix/>
          </a:blip>
          <a:srcRect/>
          <a:stretch>
            <a:fillRect/>
          </a:stretch>
        </p:blipFill>
        <p:spPr>
          <a:xfrm>
            <a:off x="4968000" y="4176000"/>
            <a:ext cx="4955760" cy="3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152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400" y="0"/>
            <a:ext cx="9903960" cy="1347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800" b="1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 46 километрах к западу от Москвы, в живописной местности </a:t>
            </a:r>
            <a:endParaRPr lang="ru-RU" sz="1800" b="1" i="1" u="none" strike="noStrike" kern="1200" dirty="0" smtClean="0">
              <a:ln>
                <a:noFill/>
              </a:ln>
              <a:solidFill>
                <a:srgbClr val="280099"/>
              </a:solidFill>
              <a:latin typeface="Arial Black" pitchFamily="34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800" b="1" i="1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 </a:t>
            </a:r>
            <a:r>
              <a:rPr lang="ru-RU" sz="1800" b="1" i="1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Клинско</a:t>
            </a:r>
            <a:r>
              <a:rPr lang="ru-RU" sz="1800" b="1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- </a:t>
            </a:r>
            <a:r>
              <a:rPr lang="ru-RU" sz="1800" b="1" i="1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Дмитровской</a:t>
            </a:r>
            <a:r>
              <a:rPr lang="ru-RU" sz="1800" b="1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гряде </a:t>
            </a:r>
            <a:r>
              <a:rPr lang="ru-RU" sz="1800" b="1" i="1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Смоленско</a:t>
            </a:r>
            <a:r>
              <a:rPr lang="ru-RU" sz="1800" b="1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- Московской </a:t>
            </a:r>
            <a:endParaRPr lang="ru-RU" sz="1800" b="1" i="1" u="none" strike="noStrike" kern="1200" dirty="0" smtClean="0">
              <a:ln>
                <a:noFill/>
              </a:ln>
              <a:solidFill>
                <a:srgbClr val="280099"/>
              </a:solidFill>
              <a:latin typeface="Arial Black" pitchFamily="34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800" b="1" i="1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возвышенности</a:t>
            </a:r>
            <a:r>
              <a:rPr lang="ru-RU" sz="1800" b="1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, находится город Звенигород</a:t>
            </a:r>
            <a:r>
              <a:rPr lang="ru-RU" sz="1000" b="0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664000" y="1691604"/>
            <a:ext cx="6984824" cy="496855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9792" y="6768000"/>
            <a:ext cx="9612568" cy="734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Обратите внимание на особенность въезда в город </a:t>
            </a: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– одностороннее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движение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</a:t>
            </a:r>
            <a:r>
              <a:rPr lang="ru-RU" sz="18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по параллельным улицам.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5112000" y="216000"/>
            <a:ext cx="4752000" cy="33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lum/>
            <a:alphaModFix/>
          </a:blip>
          <a:srcRect/>
          <a:stretch>
            <a:fillRect/>
          </a:stretch>
        </p:blipFill>
        <p:spPr>
          <a:xfrm>
            <a:off x="107280" y="0"/>
            <a:ext cx="2916720" cy="403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lum/>
            <a:alphaModFix/>
          </a:blip>
          <a:srcRect/>
          <a:stretch>
            <a:fillRect/>
          </a:stretch>
        </p:blipFill>
        <p:spPr>
          <a:xfrm>
            <a:off x="5256000" y="3888000"/>
            <a:ext cx="4595760" cy="34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lum/>
            <a:alphaModFix/>
          </a:blip>
          <a:srcRect/>
          <a:stretch>
            <a:fillRect/>
          </a:stretch>
        </p:blipFill>
        <p:spPr>
          <a:xfrm>
            <a:off x="84240" y="3888000"/>
            <a:ext cx="4955760" cy="362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244240" y="2160000"/>
            <a:ext cx="7619760" cy="50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476640"/>
            <a:ext cx="10159920" cy="734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Направляемся к выходу, где у монастырской стены располагаются Стрелецкие палаты (XVII - XVIII вв.).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32000" y="503999"/>
            <a:ext cx="9288000" cy="1230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 Недалеко от Саввино-Сторожевского монастыря находится Саввинский скит, в котором более 600 лет тому назад совершал свой молитвенный подвиг преподобный Савва. Место это является ничуть не меньшей достопримечательностью Звенигорода, чем сам монастырь.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520000" y="2160000"/>
            <a:ext cx="7403760" cy="50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20879" y="144000"/>
            <a:ext cx="8151120" cy="7340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Рядом со скитом установлена часовня-купель над источником преподобного Саввы.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2244240" y="1700999"/>
            <a:ext cx="7619760" cy="50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296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160" y="2160000"/>
            <a:ext cx="10155240" cy="3356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 </a:t>
            </a:r>
            <a:r>
              <a:rPr lang="ru-RU" sz="2600" b="0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 одной из городских окраин вырос современный многоэтажный квартал. Центральные же улицы до сих пор напоминают о былом: невысокие дома, памятник воинам </a:t>
            </a:r>
            <a:endParaRPr lang="ru-RU" sz="2600" b="0" i="1" u="none" strike="noStrike" kern="1200" dirty="0" smtClean="0">
              <a:ln>
                <a:noFill/>
              </a:ln>
              <a:solidFill>
                <a:srgbClr val="280099"/>
              </a:solidFill>
              <a:latin typeface="Arial Black" pitchFamily="34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0" i="1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5-й </a:t>
            </a:r>
            <a:r>
              <a:rPr lang="ru-RU" sz="2600" b="0" i="1" u="none" strike="noStrike" kern="1200" dirty="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Армии, многочисленные мемориальные доски. Историю края бережно хранят в музее, оставшемся в стенах бывшего монастыря.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224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1116000" y="1556999"/>
            <a:ext cx="1009799" cy="23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88000" y="2049839"/>
            <a:ext cx="7200000" cy="2414160"/>
          </a:xfrm>
          <a:prstGeom prst="rect">
            <a:avLst/>
          </a:prstGeom>
        </p:spPr>
        <p:txBody>
          <a:bodyPr vert="horz" wrap="square" lIns="90000" tIns="47160" rIns="90000" bIns="4716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baseline="0">
                <a:ln w="9360">
                  <a:solidFill>
                    <a:srgbClr val="000000"/>
                  </a:solidFill>
                  <a:prstDash val="solid"/>
                  <a:miter/>
                </a:ln>
                <a:gradFill>
                  <a:gsLst>
                    <a:gs pos="0">
                      <a:srgbClr val="FFFFFF"/>
                    </a:gs>
                    <a:gs pos="100000">
                      <a:srgbClr val="E6FF00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 pitchFamily="18"/>
                <a:ea typeface="MS Gothic" pitchFamily="2"/>
                <a:cs typeface="Tahoma" pitchFamily="2"/>
              </a:rPr>
              <a:t>СПАСИБО ЗА ВНИМАНИЕ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1116000" y="1556999"/>
            <a:ext cx="1009799" cy="23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60000" y="721440"/>
            <a:ext cx="6408000" cy="1800000"/>
          </a:xfrm>
          <a:prstGeom prst="rect">
            <a:avLst/>
          </a:prstGeom>
        </p:spPr>
        <p:txBody>
          <a:bodyPr vert="horz" wrap="square" lIns="90000" tIns="47160" rIns="90000" bIns="4716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baseline="0">
                <a:ln w="9360">
                  <a:solidFill>
                    <a:srgbClr val="000000"/>
                  </a:solidFill>
                  <a:prstDash val="solid"/>
                  <a:miter/>
                </a:ln>
                <a:gradFill>
                  <a:gsLst>
                    <a:gs pos="0">
                      <a:srgbClr val="FFFFFF"/>
                    </a:gs>
                    <a:gs pos="100000">
                      <a:srgbClr val="E6FF00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 pitchFamily="18"/>
                <a:ea typeface="MS Gothic" pitchFamily="2"/>
                <a:cs typeface="Tahoma" pitchFamily="2"/>
              </a:rPr>
              <a:t>ЛИТЕРАТУРА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8000" y="3384000"/>
            <a:ext cx="4392000" cy="20260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1.zveni.narod.ru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2.Методическая литература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32000" y="216000"/>
            <a:ext cx="9360000" cy="1728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В город заезжаем по Московской улице и проезжаем к церкви Александра Невского,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находящейся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на пересечении Московской и </a:t>
            </a:r>
            <a:r>
              <a:rPr lang="ru-RU" sz="1600" b="1" i="0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Игнатьевской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 улиц.  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Церковь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во имя святого благоверного князя Александра Невского была построена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на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рубеже IXX - XX веков по проекту архитектора Л.Н. </a:t>
            </a:r>
            <a:r>
              <a:rPr lang="ru-RU" sz="1600" b="1" i="0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Шаповалова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.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Освящена19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мая 1902 года. После закрытия храма Вознесения Господня в Звенигороде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церковь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Александра Невского была главным храмом города до 1938 года, после чего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была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переоборудована под радиоузел. В 1998 году возвращена РПЦ, ей придан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первоначальный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34"/>
                <a:ea typeface="Microsoft YaHei" pitchFamily="2"/>
                <a:cs typeface="Mangal" pitchFamily="2"/>
              </a:rPr>
              <a:t>архитектурный облик.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1511920" y="2234666"/>
            <a:ext cx="7907759" cy="535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3999" y="404640"/>
            <a:ext cx="9288000" cy="8809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На площади перед церковью в 2003 году поставлен памятник строителю </a:t>
            </a:r>
            <a:endParaRPr lang="ru-RU" sz="1800" b="1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города </a:t>
            </a:r>
            <a:r>
              <a:rPr lang="ru-RU" sz="18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князю Юрию Звенигородскому и преподобному Савве </a:t>
            </a:r>
            <a:r>
              <a:rPr lang="ru-RU" sz="1800" b="1" i="0" u="none" strike="noStrike" kern="1200" dirty="0" err="1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Сторожевскому</a:t>
            </a: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1800" b="1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его духовному наставнику.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4896000" y="1152000"/>
            <a:ext cx="5040000" cy="62744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70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1000" y="144000"/>
            <a:ext cx="10051560" cy="86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solidFill>
                <a:srgbClr val="280099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Пройдемся по Московской - главной улице города. Застройка здесь разрешена </a:t>
            </a:r>
            <a:endParaRPr lang="ru-RU" sz="1800" b="0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зданиями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не выше двух-трех этажей, чтобы не нарушать архитектурный облик </a:t>
            </a:r>
            <a:endParaRPr lang="ru-RU" sz="1800" b="0" i="0" u="none" strike="noStrike" kern="1200" dirty="0" smtClean="0">
              <a:ln>
                <a:noFill/>
              </a:ln>
              <a:solidFill>
                <a:srgbClr val="280099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центра </a:t>
            </a:r>
            <a:r>
              <a:rPr lang="ru-RU" sz="1800" b="0" i="0" u="none" strike="noStrike" kern="1200" dirty="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города.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4248000" y="1276200"/>
            <a:ext cx="5616000" cy="397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</a:blip>
          <a:srcRect/>
          <a:stretch>
            <a:fillRect/>
          </a:stretch>
        </p:blipFill>
        <p:spPr>
          <a:xfrm>
            <a:off x="144000" y="3888000"/>
            <a:ext cx="5112000" cy="36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3999" y="288000"/>
            <a:ext cx="9216000" cy="6667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В центре Звенигорода расположен культурный центр Любви Орловой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3816000" y="720000"/>
            <a:ext cx="6179760" cy="4013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</a:blip>
          <a:srcRect/>
          <a:stretch>
            <a:fillRect/>
          </a:stretch>
        </p:blipFill>
        <p:spPr>
          <a:xfrm>
            <a:off x="72000" y="4248000"/>
            <a:ext cx="5112000" cy="3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59040"/>
            <a:ext cx="9885599" cy="1935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Между улицами Московской и Фрунзе разбит сквер, посвященный памяти звенигородцев и воинов пятой армии Западного фронта, павших за Родину в 1941 – 1945 годах. За Вечным Огнем установлена бронзовая фигура красноармейца в полевой форме 1941 года, с трехлинейкой на плече.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>
                <a:ln>
                  <a:noFill/>
                </a:ln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Звенигород, окруженный захватчиками почти со всех сторон, так и не был сдан. Пятой армией, оборонявшей город, командовал в 1941 году Л.А.Говоров, будущий маршал Советского Союза, герой прорыва Ленинградской блокады.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576000" y="2060999"/>
            <a:ext cx="8712000" cy="528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20000" y="344160"/>
            <a:ext cx="8352000" cy="9518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600" b="0" i="0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Напротив сквера памяти есть парк, в котором расположился памятник А.П.Чехову.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4896000" y="1007999"/>
            <a:ext cx="5040000" cy="30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lum/>
            <a:alphaModFix/>
          </a:blip>
          <a:srcRect/>
          <a:stretch>
            <a:fillRect/>
          </a:stretch>
        </p:blipFill>
        <p:spPr>
          <a:xfrm>
            <a:off x="936000" y="2736000"/>
            <a:ext cx="3571560" cy="4704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67680"/>
            <a:ext cx="10175040" cy="1515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1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1600" b="0" i="1" u="none" strike="noStrike" kern="1200">
                <a:ln>
                  <a:noFill/>
                </a:ln>
                <a:solidFill>
                  <a:srgbClr val="280099"/>
                </a:solidFill>
                <a:latin typeface="Arial Black" pitchFamily="34"/>
                <a:ea typeface="Microsoft YaHei" pitchFamily="2"/>
                <a:cs typeface="Mangal" pitchFamily="2"/>
              </a:rPr>
              <a:t>Начало улицы Фрунзе (бывшей Саввинской). Вознесенский холм. В 1792 году на этом месте был выстроен взамен старой деревянной церкви храм Вознесения Господня. В 1838 году на средства купца И.С.Стариченкова к храму пристроены теплые приделы и колокольня. В 1941 году церковь разобрали. В начале этого века храм отстроен заново – уже по современному проекту, в «византийском» стиле.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lum/>
            <a:alphaModFix/>
          </a:blip>
          <a:srcRect/>
          <a:stretch>
            <a:fillRect/>
          </a:stretch>
        </p:blipFill>
        <p:spPr>
          <a:xfrm>
            <a:off x="936000" y="1800000"/>
            <a:ext cx="8280000" cy="55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702</Words>
  <Application>Microsoft Office PowerPoint</Application>
  <PresentationFormat>Произвольный</PresentationFormat>
  <Paragraphs>54</Paragraphs>
  <Slides>26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Обычный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Дмитрий</cp:lastModifiedBy>
  <cp:revision>5</cp:revision>
  <dcterms:created xsi:type="dcterms:W3CDTF">2012-09-17T22:01:00Z</dcterms:created>
  <dcterms:modified xsi:type="dcterms:W3CDTF">2013-10-13T09:20:41Z</dcterms:modified>
</cp:coreProperties>
</file>