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59" r:id="rId5"/>
    <p:sldId id="264" r:id="rId6"/>
    <p:sldId id="258" r:id="rId7"/>
    <p:sldId id="261" r:id="rId8"/>
    <p:sldId id="267" r:id="rId9"/>
    <p:sldId id="262" r:id="rId10"/>
    <p:sldId id="266" r:id="rId11"/>
    <p:sldId id="265" r:id="rId12"/>
    <p:sldId id="263"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16.09.2013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16.09.2013</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16.09.2013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16.09.2013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16.09.2013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16.09.2013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16.09.2013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16.09.2013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16.09.2013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16.09.2013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ru.wikipedia.org/wiki/%D0%92%D0%B8%D0%BA%D0%B8%D0%BF%D0%B5%D0%B4%D0%B8%D1%8F:%D0%A1%D1%81%D1%8B%D0%BB%D0%BA%D0%B8_%D0%BD%D0%B0_%D0%B8%D1%81%D1%82%D0%BE%D1%87%D0%BD%D0%B8%D0%BA%D0%B8" TargetMode="External"/><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Лейла\Desktop\images.jpg"/>
          <p:cNvPicPr>
            <a:picLocks noChangeAspect="1" noChangeArrowheads="1"/>
          </p:cNvPicPr>
          <p:nvPr/>
        </p:nvPicPr>
        <p:blipFill>
          <a:blip r:embed="rId2" cstate="print"/>
          <a:srcRect/>
          <a:stretch>
            <a:fillRect/>
          </a:stretch>
        </p:blipFill>
        <p:spPr bwMode="auto">
          <a:xfrm>
            <a:off x="323528" y="1412776"/>
            <a:ext cx="8208912" cy="4896544"/>
          </a:xfrm>
          <a:prstGeom prst="rect">
            <a:avLst/>
          </a:prstGeom>
          <a:ln>
            <a:noFill/>
          </a:ln>
          <a:effectLst>
            <a:softEdge rad="112500"/>
          </a:effectLst>
        </p:spPr>
      </p:pic>
      <p:sp>
        <p:nvSpPr>
          <p:cNvPr id="2" name="Заголовок 1"/>
          <p:cNvSpPr>
            <a:spLocks noGrp="1"/>
          </p:cNvSpPr>
          <p:nvPr>
            <p:ph type="title"/>
          </p:nvPr>
        </p:nvSpPr>
        <p:spPr>
          <a:xfrm>
            <a:off x="179512" y="404664"/>
            <a:ext cx="8686800" cy="6048672"/>
          </a:xfrm>
        </p:spPr>
        <p:txBody>
          <a:bodyPr>
            <a:normAutofit fontScale="90000"/>
          </a:bodyPr>
          <a:lstStyle/>
          <a:p>
            <a:pPr algn="ctr"/>
            <a:r>
              <a:rPr lang="ru-RU" sz="4000" b="1" u="sng" dirty="0" err="1" smtClean="0"/>
              <a:t>Призентация</a:t>
            </a:r>
            <a:r>
              <a:rPr lang="ru-RU" sz="4000" b="1" u="sng" dirty="0" smtClean="0"/>
              <a:t> на тему «Пирамида  </a:t>
            </a:r>
            <a:r>
              <a:rPr lang="ru-RU" sz="4000" b="1" u="sng" dirty="0" err="1" smtClean="0"/>
              <a:t>Хефрен</a:t>
            </a:r>
            <a:r>
              <a:rPr lang="ru-RU" sz="4000" b="1" u="sng" dirty="0" smtClean="0"/>
              <a:t>»</a:t>
            </a:r>
            <a:br>
              <a:rPr lang="ru-RU" sz="4000" b="1" u="sng" dirty="0" smtClean="0"/>
            </a:br>
            <a:r>
              <a:rPr lang="ru-RU" sz="4000" b="1" u="sng" dirty="0" smtClean="0"/>
              <a:t/>
            </a:r>
            <a:br>
              <a:rPr lang="ru-RU" sz="4000" b="1" u="sng" dirty="0" smtClean="0"/>
            </a:br>
            <a:r>
              <a:rPr lang="ru-RU" sz="4000" b="1" u="sng" dirty="0" smtClean="0"/>
              <a:t/>
            </a:r>
            <a:br>
              <a:rPr lang="ru-RU" sz="4000" b="1" u="sng" dirty="0" smtClean="0"/>
            </a:br>
            <a:r>
              <a:rPr lang="ru-RU" sz="4000" b="1" u="sng" dirty="0" smtClean="0"/>
              <a:t/>
            </a:r>
            <a:br>
              <a:rPr lang="ru-RU" sz="4000" b="1" u="sng" dirty="0" smtClean="0"/>
            </a:br>
            <a:r>
              <a:rPr lang="ru-RU" sz="4000" b="1" u="sng" dirty="0" smtClean="0"/>
              <a:t/>
            </a:r>
            <a:br>
              <a:rPr lang="ru-RU" sz="4000" b="1" u="sng" dirty="0" smtClean="0"/>
            </a:br>
            <a:r>
              <a:rPr lang="ru-RU" sz="4000" b="1" u="sng" dirty="0" smtClean="0"/>
              <a:t/>
            </a:r>
            <a:br>
              <a:rPr lang="ru-RU" sz="4000" b="1" u="sng" dirty="0" smtClean="0"/>
            </a:br>
            <a:r>
              <a:rPr lang="ru-RU" sz="4000" b="1" u="sng" dirty="0" smtClean="0"/>
              <a:t/>
            </a:r>
            <a:br>
              <a:rPr lang="ru-RU" sz="4000" b="1" u="sng" dirty="0" smtClean="0"/>
            </a:br>
            <a:r>
              <a:rPr lang="ru-RU" sz="2200" dirty="0" smtClean="0">
                <a:solidFill>
                  <a:schemeClr val="tx1"/>
                </a:solidFill>
              </a:rPr>
              <a:t>Работу выполнил ученицы</a:t>
            </a:r>
            <a:br>
              <a:rPr lang="ru-RU" sz="2200" dirty="0" smtClean="0">
                <a:solidFill>
                  <a:schemeClr val="tx1"/>
                </a:solidFill>
              </a:rPr>
            </a:br>
            <a:r>
              <a:rPr lang="ru-RU" sz="2200" dirty="0" smtClean="0">
                <a:solidFill>
                  <a:schemeClr val="tx1"/>
                </a:solidFill>
              </a:rPr>
              <a:t> 10 б класса </a:t>
            </a:r>
            <a:r>
              <a:rPr lang="ru-RU" sz="2200" dirty="0" err="1" smtClean="0">
                <a:solidFill>
                  <a:schemeClr val="tx1"/>
                </a:solidFill>
              </a:rPr>
              <a:t>Шайхуллина</a:t>
            </a:r>
            <a:r>
              <a:rPr lang="ru-RU" sz="2200" dirty="0" smtClean="0">
                <a:solidFill>
                  <a:schemeClr val="tx1"/>
                </a:solidFill>
              </a:rPr>
              <a:t> Фирюза</a:t>
            </a:r>
            <a:br>
              <a:rPr lang="ru-RU" sz="2200" dirty="0" smtClean="0">
                <a:solidFill>
                  <a:schemeClr val="tx1"/>
                </a:solidFill>
              </a:rPr>
            </a:br>
            <a:r>
              <a:rPr lang="ru-RU" sz="2200" dirty="0" smtClean="0">
                <a:solidFill>
                  <a:schemeClr val="tx1"/>
                </a:solidFill>
              </a:rPr>
              <a:t>2013</a:t>
            </a:r>
            <a:r>
              <a:rPr lang="ru-RU" sz="4000" b="1" u="sng" dirty="0" smtClean="0"/>
              <a:t/>
            </a:r>
            <a:br>
              <a:rPr lang="ru-RU" sz="4000" b="1" u="sng" dirty="0" smtClean="0"/>
            </a:br>
            <a:endParaRPr lang="ru-RU" sz="4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t3.gstatic.com/images?q=tbn:ANd9GcSOW_tJl0R-DQD3s0kblY08jsox9xBaS7ANqy_67gz27SBpmATw5w"/>
          <p:cNvPicPr>
            <a:picLocks noChangeAspect="1" noChangeArrowheads="1"/>
          </p:cNvPicPr>
          <p:nvPr/>
        </p:nvPicPr>
        <p:blipFill>
          <a:blip r:embed="rId2" cstate="print"/>
          <a:srcRect/>
          <a:stretch>
            <a:fillRect/>
          </a:stretch>
        </p:blipFill>
        <p:spPr bwMode="auto">
          <a:xfrm>
            <a:off x="4788024" y="836712"/>
            <a:ext cx="3556971" cy="26642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3556" name="Picture 4" descr="http://t1.gstatic.com/images?q=tbn:ANd9GcSgM9oOEAXr27AqgYAPBQCW552FE_szgewqYWq1D4wFh0s-Jc8c"/>
          <p:cNvPicPr>
            <a:picLocks noChangeAspect="1" noChangeArrowheads="1"/>
          </p:cNvPicPr>
          <p:nvPr/>
        </p:nvPicPr>
        <p:blipFill>
          <a:blip r:embed="rId3" cstate="print"/>
          <a:srcRect/>
          <a:stretch>
            <a:fillRect/>
          </a:stretch>
        </p:blipFill>
        <p:spPr bwMode="auto">
          <a:xfrm>
            <a:off x="539552" y="2708920"/>
            <a:ext cx="4220139" cy="28083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3558" name="Picture 6" descr="http://t3.gstatic.com/images?q=tbn:ANd9GcR-6HvklHpceEU9akCMR142jhN654oEncZMpGeKdqfJ3FRqOM6e"/>
          <p:cNvPicPr>
            <a:picLocks noChangeAspect="1" noChangeArrowheads="1"/>
          </p:cNvPicPr>
          <p:nvPr/>
        </p:nvPicPr>
        <p:blipFill>
          <a:blip r:embed="rId4" cstate="print"/>
          <a:srcRect/>
          <a:stretch>
            <a:fillRect/>
          </a:stretch>
        </p:blipFill>
        <p:spPr bwMode="auto">
          <a:xfrm>
            <a:off x="3995936" y="3818780"/>
            <a:ext cx="4583739" cy="30392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3560" name="AutoShape 8" descr="data:image/jpeg;base64,/9j/4AAQSkZJRgABAQAAAQABAAD/2wCEAAkGBhQSEBQUExQWFBUUFhgVGBgVFxYVGBcXGBcZGBUYFhgXHCceGBklGxoaHy8gIygpLCwsFx4zODAqNSYrLSoBCQoKDgwOGg8PFykkHBwpKSksKSkpKSkpLCksLCksLCwpKSkpLCwsKSkpKSkpKSksKSkpLCkpKSwpKSwpKSwpKf/AABEIALQA8AMBIgACEQEDEQH/xAAbAAABBQEBAAAAAAAAAAAAAAADAAECBAUGB//EADkQAAIBBAECBAQEBAYDAAMAAAECEQADEiExBEEFIlFhBhMycRRCgZEHUqGxI2LB0eHwM3LxFhck/8QAGQEBAQADAQAAAAAAAAAAAAAAAQACAwQF/8QAJBEBAAICAgICAgMBAAAAAAAAAAERAgMSIQQxQVEigRNhcUL/2gAMAwEAAhEDEQA/AAxSiiY0sa9t5QcU+NTxpRUEMaWNExpY1WQ8aeKnjTxSg8aWNExpBakHjSxomNLGpB402NFxpoqQRWmxosU2NSCK0xWilaYrUAitRxo2NNjUgsaaKLjTFakGVpoomNNjSg4poomNLGoBFaaKLjUStSCIpsaKVpsak1MafCiY0+Na7ZAY0saNjSwqtBY0saKFpY02gsaWNFxpY1WA8afGpxSiooY02NFxpY1WgopsaLjTY1WgiKt9F4YbnfEb2RM/YSJ3V7w/wUtDOIX01J+++OP3rba0AwTTY8AQDx3P6/avN8jzYxvHD39u7R4vL8s/TkvFuj+Tdx2VxVgT9W5mQO0j9O9VSta3xbbj5bRvzIZn1BXcGe/qTzWB03WAwJkHQPof5WJ7/wDFPi+VMxWcryPHiJvBYxpsaLFMVr07cAONLGi402NSCxpsaLjSxpAWNNjRStNjQQitNjRStNjUAitRK0YrUcak1QtLGiY0gtarZoY0saJjSxqQeNLGiY0saUHjSxomNLGpB40saJjSCVKg8aWNF+XThKrVBpaJMASTWv0fhy22BuDfMmQqkqGXER5j2kevageHoR5m8oPbBpIEzJ7LrnvVweIW0cNdPBkwQSrbByO2HpHaK8fyPLnP8ceoepo8aMKyy9pm4rESCJOpMQCI0SPXXrNW0b5dticbSqMiW1io/wA32Me265lfiokt8lSiHQZwTcuTMkBpKr29/tQuvuvfUr+VtEGPX0Ov3PP2rgmHbCv8W/E4iAn+HbYMSZzP5ZVcYiDyxE6ArIXpluqHQSpmJEH0IIPcH71oeMdAPkPqMQbkAxLgE+eNtxO+4rjrPiN222SOTJkox+o6y5ETrnW66Nfrppz9um6Hr5hWB9OOPY+v3FaeFc7a8UtXTkhCMT5kbkxwQ3Exr1rY6DqtQdj1OjPfX9a79HkcfxycO7Rf5YrRSo/LqxjSwr0bcMwrYUxSrOFRKU2KVytRxqwUqJSm0BjSK0bCmKU2gMaYrRilMVqsNPGljU8acLWi22kMafGp40+NVqg8aWNFxpY1WqCxpY0XGljTaoLCpBaIFqNxwo9fYc1jlnGMXLLHCcpqETrmqlzqZ0BO9gfadnga/wBt1J3Y9o4+w79/bn7imHTQsQOZOhBPcmNe015O/wAmc+o9PS0+PGPc+wfxV0iDceDqEaNRwPbgbG4qA6QYxrHvMHUbEcAHVW4Ve/6z6+mo7f0qQ6mNDsORB9Y5/wC7Fcduqg0sgbI3767epnn1+9E36j/b112/5NCXqGidTHmjYJPcH1G+1EF08k79MQT/AM7M9qEneXUEQTrfccE8wf8AivPbvRlT2O4AHJHaD+bUcTXcLaIfPfGwQxBjQxCnWh3nY/WuR8dYNcXExK7UhYjPRAOyDqI/+bNfUsM2Tdsg+utjUR++6J0fity0dGV5gyRrnX29KtyuPmTnalZmDMnY3Ef1PaKh+DLSFhsSNSs84g9tccTz2rfbXTW8E+Lle7g4W2hWZLaDjtvse39a6rGvNOo6ODiy4kchp5HbX7c103wx41iBYuyNkW3Y63xbYk8+k/btXbo3RH4y492r/qHSY0itExpEV2246CK1ApR8aYrTYpXKUxSjlaiVptUAVqJWjlaiVqti0YpwtFxpY1otvoLGnxomFPhTaoPGljRQlPjVaoLGnwoja2dAVldf4j6HFZifU/7Vq2bo1x22a9U5z0Pf6wKYEsf6D7n/AEFA/EKT3PYxGvt7e/vVBSZMAkjU+/aDEb7+3pTmyYGQAntzMcbkLE+snXvXl7duWz29HXqxw9Lq9WIP1cdiDqY5FU/nn+YgD1b9J447T/amVORJMsQTod9zH3jg/pFEYCOxHYE891JET+3EVoluM9/arOxErO9jvs77063p4BGp8w2QZnR47bPE/u6gRCjmTEQTJMzHEne5/wBaSNiSEAgEAYiQONAsfqGz7RvtQjrZduBH2MltmJyELHJj7VYFl4kmJ36uYHOz35ygcTQwxP0hvMQJA2AwO22O4Pp2pWVJAYEBRqCZYkfmJ4H+pHsKiV23I80mdgGffkcGOfed7rl/iBVteY9yMWIHvnrcQIj0yHvHWBtgAQQJg6jjEx+3Fc54/YXNUnezP1BbcSSTzBZJ9AVPYGc8PbHKOnO2rmgvJgn6TJ3MTOJA32H+tGXpiWnKNb+YYb0IG9xO5M8GOaqMxZfKuQLQMSNDAdguzAO113Maqy7MA4EkAyFJMqGE+bUHjmO2/St7Uk6sAQ67nLffkHZ/Qck880mtJuGKeaIjMEHknUzOiAP9ae31YRiscyrSpZSDvjhhzyDzwIqKXVfEEmRIYhRMCNlRs86+8fesOl8A8YdSLV4Ss427sypjQVydj2J/UnRrpMa8/vWFyLWmPAUZQQQDs6AOMbrU8J+JHt4pe81sgeecig92OnG49RiftXZq3/GTj26PmHVxTRRB7bB2COCDwQe4pY1225aCK1ErRitRxpsTAONMVoxWmxpsU0MaWNSAp4rmt0UiFp8alFOBVapGKUVHqb6ossY5gTtj6L71idT1L3BttHcKDET37n9607N0YNuGqcjdd15uNABCSIExI9W57gaHH3NUUYSdb2IGxJ1AMGZ4kH/ap5CQs+btsMe0ngnuO/epsUAMQQIBxJgSYUD317/pNedllOU3LuxxjGKgOdjyme0c7O99u3+sU72dydTzB2As8ToMdbPI7Uw6wCYUgCJJxx3qBBnKdbjeuxprd98QShWRJU+ZpMmBuBOhExzx3wZrdm3BEAD27gHmNT2P/Gqe3Y8wJ2wJAJkxAMRBMCfX19eAv1DQAtsGAZGiAODAHO4n/Wo3OoU6yGhHeR3gREkid+rHdBF+WoaWIUyvEOYHcTMbkT7Uc9MFgjmDtVj78R5SZ/UH0qpadsSVHH8zhZIgSYmFHffC8c0W5buR5XzdhAxBjcQ3mmNcc8yaEtfNG/PIHYtrkyedfSffXeoWOoFwE4OgYyQ+Qdl9ViCONAEag1XfpcCucwCFVSyqrQIIKHzO5icuAO1StdIWx+apbEE4+YYscGWcOWLSYnQPJiKiK/U7w5ZzxvhSCxJ/KBImeSwFYHirC7c8kt5VzKMSuNzMiJBUsI1IjzMe1b58GIMsQAFjQCbJDEnYLEwB2ED70TqeiOMIRBJMKowDaMkbXsJnexTE1Il5UbQt4FLmRKycYkAkgwREwATsDkVbfxlSCrFjMyGmQw+kkr3k7ka9TUm6K3NxG+sSAxWMmOMElNCR5gIMT61Z6tiFRyti6+ByIWSX8xkjXmgDtz2M76GkO1ZR1DAsoYfLHlMkyY2TsiOdc8a3YuWQrjIFtwIbfmX8rA/VMTPvviql68oMf+I23LKUAa2QYB0Nkkb2e3tu5bJdl+kiJ4IMggToSN/tQVbprb6x2cccVPmJG1nmNfoaPbS4ttZkbC+aIkTqAJBJjniPapNeRcQF/KuIOSkEHLESdgzHrsRTL1dsnGSTBfbAgAb55mPNFNiml4F441ghbm7TRJ83k5BZR/LxI/YV2oHpsdiIIP2Irzi6pmQAZ7o0LIJK6OwPvrdaPgHjp6Y4OSbJ0AIlCDtlEzBkkrv1HNdWndXUuXbqvuHbFabGiI4ZQymQwkEcEHgiljXbbkmAStMVo2NMVqsUtgU4FSApwK5rdFGiq3iPW/KSQMnJhFnHI61PYUHrvFgpxQZtIHYASY0WIDH2FY93q1JJuYjIEMHZQSfRp3xojt71p2bq6hvw1X3KK9Q14i47bA1hKopGjGWwe8xHudVTfw8D8pLEyfMQBPJLADsI12JGpq4OqJOOIVMNNIxImNDkCO53rVQuXCRJUyYx8gBA5JAJ2IEjnt+nDMzM3LriK9Bt0wAMEDiTCwx4OpM5T6ntUraI0gSYKmVJEkQ0qViSZ39zxTEMxVMcWYN9XcCJbmTo9uZ7CZufgnJJEYktCr5QDsLAHHmg0EL5OwAkQW8vJ1tZIMjjLmTPai/lWWEERssN8qARoyfTn9KsW/DXxObpJKnazE7YEAjLYAE6j17wKsABrEzkCwEBexgeXsZ4EcGKxSspbORpMeZknt9J9AImYk8ASaMLfOCguT/KDjAHMzHIEdpJo+DM3kgAAAsY9ZjQ9J570r1i2kMTAJAgAiSZ8qprJeTxGye1RQTp1UYlieBBMxMieNd2mJME8cFYqOTH1QW2MZAORHeWCjj0qu/Vqw/w2QqSsz5cW7Kd5A4wMOR6idS6XpW5AE/mcxO5kgLJkQView3qKCPbvsWM28GmBufLOm8p1wI4mBNSvdVkuICkMPMqTlAMXPNOhsAxszESQao3VUuAz3AYJOJtrwF3iDLsZgc8GeashraAFSuWITKQzR9UMzfSs5cehMeogOldlRBcKP5BkVQBYg6BH5PTckA+k017rMjiqligDsB+UGMDK6J2degNF8WttcS2s4IXVrwJIGCyCoAEmTid6he9VLl35LIeXvsLeQOph2Agnyqonez5uT2yoOR67w+83W3UWQCZIl4QeXIDQBAb0B1HepeI9HalEzxYBleVUMrA+Vjb/N3DFTO57Gtnx2E6gG6MpCZoB2AZQrll2rXQAdTAEgya5p/EVLbxUNyFGSiUHtkft/YzW6Ja5Xej8IxRbivbgssqCxgEkZEEkaM+8DXrQjYBbFDbcEyCrQYYeUTElt7A41VNbasW8wEgYqR8yZB0ATqQYP29dVX6jpsCnmzaQYGXmnkZcEweftSFy71XCFGSTsEAADR3kJ/bWxUbNkMVZQCTqDLAmBkTOtnmYFNeddM0iECshlmt4+WSOQdSRA59pBW6SCp/J5CQW3tQzAzOIKmdcd+1ZWELr3MolGnuwVWGoGtQIHHpPBqx0qBrTspAkggcSx0/IOYkSJ15iPeiItsiCoJQrLKdwZGMEQ/MEkz21RLtgDyuWxbhhAKs4DIYbaE61/mNFqmh4F48enf5ZUtZ74y2DYgllH8p5Kj764PcKwIBBBB2COCPWvKCQGLSPXJT3UQ4IBiRvzaJHFdX8K+M/KDWXB+WGBRlVjiHZpDAD6ZE+2VdOvbXUy59mu+4dZFNjRktFgCASCAQY5B9JqX4RvT9yB71vnbjHy0fx5fSYrC8T8eB8lllJO2O2IXvigE79TA55ih+J+Ni5bBs3AUafMgLEnYhfTccxVbo4g4rifzMDLST/l1qTv8AbmuLZs+IdmGv5kBLbDYQqTPOisckAkGJPJ3A4oq9KA+WWbxrgmF7LIgKSeeZIFTuWpORyIEFRjqOxM7LEmN6EnXNEXo2yC4kniAs6HA4kbkwPU1zTLfQbdYXXRQHksynRKnYWBkJGImZyqXThLa4rJgfWYyiNFgTIJ0JPqK0rPhjsYhQTqZ0JO/qXE8R399itTw7wLIB0JXvjoNAMCAN8iZMdq184NMFrpy2uOhAnzAEbnsD2gRxTPdDMGIbyE74U8gFZf1gCdb710yeBKqkv9R2FAkkTJJJiCTup9PYsIgGS5sCYVYAPsDyRMSTG6ORc3+JA8x4GjJAb1A40OPYyfSS/USyQBll3AUidGBO4jvB3xWva8P/AP6Gut1F5k+lLQgWwNiWAALMJPfnknUahe1I8rRuSQpJnt6D70cjUuNujIkNdIC64MeYbEEcmDMDQaO8gLsqi4VOQC6Q6l22C7GCQxAEcDeiYnqPFfiHoenNtLqMoYMQQiuAFOiRyNyRA/Kal0vxT4cCqJeWWMKGVgcidDzCBx9I1IHtTyDl/wAK7XrbMQSk/LS2CVzIILGJ0JIDH+Zj3Ma69PgoAtkggAlVbI63LkT3MzNdf4bYDG6rEtiw5OIIIyAKiIH3G/eKH1niJXqLfT2mtksGZgD50A3IUDHuBv1ntROXQvunMraZphPpMmIncAyWEH1+/rFU+o8LvPc+X8i38kpLO1xTk0zgqBoHJkwNjk12nV2LVoFmLTP/ALGTxAAmOaodb19rAEyAASSxVQxiVTEmf29I0TVZu3Ov0V4Oru9pFBCjJ0niJ4+ot2/y8SYp+p+EzcvW7jXFHy1uKFId5+YAvYiABJ1OyOIrWdIFu4qWocphk9ySSCVgW1IWZ5Y8du9Wl6f5Vov1ASW0qW3LZb0oBUe5P6+lY8pM04/rvgS7fdyb6gEphFp8ECqwbRbYmD7GKzup/hUiibnW2rY1trWPaRPnA2B2FbPxX4jkStj5pCLiUsK586mR5gCWHmAI7xPsfNer6nJ0V/nXN7tILgeBOQQsCV2NtHvHatmOeU9QJx+XXdH/AAh+agdOrBtsMg/yRix9Ui8T2I3HFaifwqIWG6xi0QMen2BMtA+ZvtyeZ9a6HwvxhrPQ2nu9K/SIiQLCf4hClvIAoHzGePMRGp3yY1h8QWgtt2+YgubT5ltkB/8AYMAVJ/zR2qnPKGERDgv/ANVghkPVNsySOmBMnkf+Q6PPPJO6nb/hTbhR+JOagAf4Nud7U4l9HnfGvau56jxlVfyo5IUCRadlEb+owo7739+BWT13idl7ypoubkOsXI86mM3EAREjniAJ3WH8s/bKMWKP4e9J02LXbt12GQC5BZ33W2J5iN9qv9FZVwPldOqm0zKty8dg45aiWLGSOSdcdqNa8OsqQ7XLjSRCppfQgCCxB1JJFa/RWrDXjaIcFUyglTiDyVjzK24kQd0TnlM9yaiFRLVu2AVUcziF2WZoBJVR5iRy2J19qv8ATWIEgwBBjJvN3A5mffnVWk8MtWwoCFwDJFxndhjtDNxjMEf1qtd8KS+UuM5tIsMvynClhIZSzg7T0X3o/bGwfxCvdFq2qMVUOcXB2Q2pgz9In79tTX63rV6dGfEXMSAwtqodTHmbziAvYkf0irPWXent9SGRQ11/KToBRrRPYExI1O5NV+g8T6VSbCjp1ADF8cOWJACxok7mYIAE7aj/AE/pwnRfDfTdN016zn1LWiy3GOaL9A0AFXyzO+Tpa5Tq/GT8m3Z8+K3BBZsmjzQCW5gGNjVdP8QO3yr5BIVEOmVP/I0xsCQABuecufXzjrOoYDbL5fQe0czW6OWU9nqPTbsdViR57oX/ACEI0ezCe06j9q6C3/Ey1aV0tdNcttsfMF1brnQjzuA0A7583euW6Wyi2rLXXDG8pfytj8tQxQAg/UxYE86ER3qtf6S1/iOPmIsrgCyzcmSdFZHlhvadzWcY91ImXotj4y8PW3bb8TevXPIHVgVhZBYhQpJaVC45Qcj2rM8b8fN/o783Wa2HtYhmkwbhIBU+aQoUmd/4lcX8P+GfiLxtqSMVa621nFdtiIEtG450an0nVJbLs9m2xYGAQHOQ4AMx7mBuO1E68YkxI/R9eRq3cYeyuR+sA+5/ervR+PdQo1fuCMgJYmFy2Nzyf7CsvwnoL3WXRZsdOjuNsVzQKOCXIaFH/RNej+D/AMJbFpGfqbty6ZAAsubagzsBjtpbUmI9J2Kca9yr/pyv/wCf9bbZR87KVP1oh3Ig8SatW/4ndUBv5L+spjxztCIn7VteOfDfQ2OnY3LDJiQMhcuO/Zjb8z6J0CYEDeqwbXwK3W2fxHQhkTJhF8/VuCVYMxPcSBBg7B1RERJuFu78dWnIfqOg6e+6ggMXuSAJMAMGHetLwv476ZriL+CFrIxlaSwSNZTpFYwBOqwW/hv4hiJ/D+aQJuR232/pyY1ROi+APE7V624s2wVYEH5iOBBxJInfeBzzFXGFEw7jqvi2TdtWzdW4UuQSVUDHRdjnKgTzFc14be8Vcs6XSQMRCXExGvLoD0Hp61Z8O8IuWGVbloXJYoWMxczZXVsRBbL09VgxVrqPFVs22dbbF7l2WKO5YFdSDicVCyqqJAAbZNaeUM+Mul8G6i8ent/iFm6NOwAKzJUbjYA7xzQerLfhfp/x7oCMihRgrFkYg9ji2WhyBXmPi3jF3qOoRbVx1U42hswSXHYjs4BBjt+leheE9Desn5Q6i61xgpZrgDhSeVtjUOf5TJEVTxhcZb46izbAVbZIAVA5wLGIVTJ4JHYD824q4vjtpWKAqz+gh4HG8ZiPSZ5rnrrZOrM91pLKAAFyAHrICb3Agma1ehUW9CFJ5EDQ9ZEA88yede5FT3DGY+17xXrkW0Wu5fKAZrkztApYiJ5IB+wmsG18XKqp+D6F3S4pm4MbQxWeCYY8c8CdVc+IHN3p2toQpchQX1KtpxEydTrj+tVPByEtR9SrKiIlwDssEAAGoA9f2rNjUJdX4z1TcIllWBSGORcuJIGMYmJGTceY1n3Ll7orS9QhmIixkrqgctIQnzQPqJlQfYVp9Uw+toUBRAIAx7lmPoZP3J/SqPiSm907rMsDmui2LBTsTAgbMcd+9Nyqhb6X49D21Z8LTlQzLkCQCTJxBJiBPeCRvvQP/wAiPVOLah/llWL3INpBELu4QATs8Ge/avHOq8Ee1fxvtcVfMQ1vzuAJ8oBIOxqeNDmvQPAvjFX6cfMvsWt32RDeuXDkq4lS2BCsYeIOjB1qrPCI7hQ1x0fmJt9O7BQwF671ZVSAYbDEszfpVnwm701pzdQN8wLDMXuOSwEkIrHI+0iT96c9aQCXCuCGynfPOPoIAGvSodDbA18pBJAgrHl9JER2+1abj6bKlc6/41W2jbcviSqYOTABG/XfYTwRV/okL9Khv3xbdkBC28DhJJ0XByaNSRogxFZVjpVxHlQjZAKKTyTuR/3+5G6xltwsKuOgAAB/KNagen+9M5R9MeCl4VZ6VHdg929cRwC3UXJIJGU+TEAR2irvWdapT5aWrKJkpANpHA3slW8sx9zvmsL4P8Pe8nUXLTAN80I4YHdy2CTLKDipV1g7OjMVbHwT1zEzes2weYV2I7nkbP8A3VMzQqxr3Tm5bZSBJ/M9tL3fXlYAcyBkDqq3iHhXSKM3tdNbMgKwsorZn6cQILMDuP66rQLeaN+muN69NH/ftQPEPDlvKqs58rZAhRKkDUFpZTE7EHZ9q3XLCnMpblDcfrLdyzkUcXLF1GgPNwHJmxBiJGt1u3/gzonHn6e36whcASBBEEdo7d6oN8F9OQqtba7CkFizLlJyGSgjKWMwTE991vWbZtDFRCrMFnbhfyyxnj19Dugq6fDPTqytbtIhXQKoEOPp5IlT7yTXP2f4T2TeNy9edrZZmFu2AkDkKWlmIEjgAwK7NXIUkgEmeOD2BIPadcUWwpgBsQ0c4kKP6khZ7URcepKr1ARLQtWAqKRCog+WD7L6n17xO6pG3ftpbFlMi7S2U4IpIy5Ilo8oAjgH1rcNy2sBiACSBiT9zoSe1V/xwBPlcAS2RBCBfUvMA74GzHEVj+zEsez4UzsrdSLTCC0XVN4K5nMqjELGgs4ma1fEbNxkb5V10OARGC7SNziOIPA4E8Uuo64IgdJcZRJ0AAJZoOyo9uTUOl6x7pAY4EISyFMgcj5SzzpgPyj17xRc0aU+k8Ku2sUtljy73r5Fx2JA8tkcW5BM6jgelKx0UXio6oZE/wDjT5ZKrEsXKyx+n0GzzJrbueUSzQBAkyo+/uae3cBWUMhv5Y2OIPf196xmypeJWALYcG5dwwKJb+WlzakcuBjKtE8gTxxWX+AulYPTW7WUiDc+YUXLTFgAilSdgtsaHNdDcT/KNf5TO/SNgUW2g/NwO2PG+Ykyaxqfplbmen8EJe3edd2wpDFXC21RjLbGyScgY949erSw1vQmHESQJgjbNxHvz/Wq9zpQysSxJLE48ZbG8tYj96ktsEjOfLwMpWeMoWJInvx2HejjS5Wh490iJZWMnIa3jGJghpyIJ47n11XOdV8VLkyl7chRkrOtuT5TNyWyxE/SsTO/StvrvFOlW6U+YmYb5YES2cfSJ+lo9CK8s+M/4f8AVfNZ+kh7TmflJ5Cn2VjEEz9J7nVbcMbmp6YT1Fu363xMFU+TDMRAVSxDCBtASBj9t6Gq4/qfior1L2xaMswQlXuBoWQ75KNxrtqSATXMWvhbxFVY/huqUWwSxhlC62QSQOJ4rb/h98EP1t136l7lm3ahmH03mBUlTDCVtwv1kEEwBuSOiMIiPbCZh0nV+N27VhUSQMiiwC0nLzXLucsdEkAEkmPQ1i9d8as5B+bmSWx3cwEkgH5SkbEHbkk/y1Px34SY2vm2LrXhak/KeCyArkQGgZmO2IM1wvhPyXM3LvywkeuTfbtqP6j1owxuLgz0jeukkEySRuTM7JPP3q10N3zYjgwY9TGO/wBJqhf6hC0W8nEwNbP7bJq50vTFXm8blkoNg2bjEKQSHIOICyQJJrOcJmByiHsPgttm6ew2ZP8Agqx8415d+XHnUbJ1Vzw7pzeDlrt9AHZPKyGSDHlGBk9oPqKyfhLpfm2Ldq2bx+Wq+a909y3IYlpWYQabXnOh9q6fovh1rS/+QAlmdiqySWPbehEf1rlnCYmmXJR6n4SBQn8R1KzqAbJMAHQm3Ma4n1quvRWxsjIwAWLtOhEiOBPpok8VsXvBTcnLqXieFtoMRvS5Fo1ImJq5b8JsiNkzxLcx7CJNHGZMZw4y78vw+1cuqhFtriPefJjtiVOKs31b7GK2PA+tbqbfzEtXUXKFzBBcQCHHYrvkSNaJrp7dpAIVRHprn171Y/Ekf9n+prOMOu/bCc/pyXtsGft/f2PFTB2Zkz+gEcAbBA/5rPHh1wkzeAGoCjKPWSW3udiKuL0RUgE3GHcyAATx5dse0D9e1Zg1npwrOyuxZyC2yyakHBeFkHtzqrir/L68ExrvHvxr37U1uyAeLhn1Aj7COOP6Ue3cj7e8nfeYJ3xUVdYHIJJEk6I1oA++9a7TR1ckHTgKY2CATyGX+cGeT3Bpz1IxJ1owSCeeNxqZopuNjxlGtwoiRxIM9/bXvRStVsoC071xs4yZ0sc69tT96s3Q5HkIn7SJEweRPbUj78U7XW7AQTycSP7/AKfftFEPUHtvsAJ9YkwdADkx+1FQbQ/CFtPB+4PEfef/ALRrblVgACTuY7+haR7R/wAUO519waGLnYAg9hwN/r+9RN9vzAA94iZ78n+lVIY2siNgCZgDZIESxOz/AM0vlEKYgNHpG/cdqqsbnmliB2KEAiAZ0Fmf++tPctC4ioO+IYrOxP8AOYME7Pr6bqQ9y2SuiVPaRr2mTv7TTPdVW24AkDGBM8wYM71wNfrVX8OXBXFm+WQsEHzEQZt5fX9Q2DyI9anf8MTLJlOWpOgZ1vIHJdACQdilLw20nuTAgLHqO/HrTsybkifvE6/QfrVPp/CUXSwBMhSW5n3O+PfdWnsjLgGNAabHW4MTPtJ7VUELfypMBdiTAXc6MkbPuaeVUCAGPABYiYgR5+8cn3oduwJnFRoxwAJ40nrrvuaFYYKoAdTB4XY2TJgExwfbRqpWn1Vm2xUXLaMOSH8+OtaxK8+uqB1PTWGklPM3kLD5gYaxK5p5lSPLrWgKcsHkAcTuRkOZEeon2q0LGRygng+ZiYgciRo73Ee9VQAT4Ta0IAx3Cu//AK6JOtAA9+PSq9nwbpw0HpLICmAfk2yY/MTM8kd+SZ71bKR5clXcRGUk8dwCfTVRsnJpQyMiCT5gTwRBOvtVSM3SLwtv5YkH/CwtaHYlADj/AKCpXOhVkPlQNr8obgzANwHU/wB6s20iOYPuWI5mQNfvT/hxrImT6gff/wCU0g368ziXGXAlgWOv03+0mac3LkbZRzoLl6bMiiooxJjQ7jiZ43yZ9+YoqAMBGp78ESPYTNAVWvNBBgGJGSjR9SARP2nvzUwm5I99axE6Bnf7Gi3engGHg8ZTlH7yJqnbOQOF4EgxJh4jRkLAmfvShAjCJP7DnfrQbd4k7X2mPQ8DZq6lsakyO+oJ/wBOO1KNDZXY7RO+5k8D1pDDIHywwVQWZgYHpoc0XpklQT/LPp2Hf03SpUyUrVkYnZ/c6jj3o13pwrgCYkjZnuexpUqEg9niCQQCdGOI7cVL8MMyCSQPU/5ST+5FKlWMskepckMTvFRA4A8s6xg+39oovT2gWYdgyiO0YAkb3yZpUqQtnpAABJ25U8emjxzQfwKnAx+Yn9TO/c9t0qVEqDpbB1wAQIAG5mZ1/ame3AJkyN/141+36UqVSUrPibFyCFgMV49FkE++6M8fMUYiGLA8jWTD13xO+5NNSpJrqhfMog/T3OvLPJ/vQ711jcjI4rHlEQwbIENqY12IpUqEbrejR7DKyAgmCPX/AJkA/pQ7XQ2woKoFLbMDkgEiZ52TvnfNKlUmh04GGWI4I3sce/uJohWY2R5ctagye3FKlTAEsdKuce53oHXuPvRBaGKH+YAn049KalUEbhExA4J4+3+9Ru3oYAADU6kc88H2pUqUq3OqYs2/pP7wjkE++uRR2vMLqCdNlMwfpVSN8j6j/SlSoC3aEkD/ALxWaeohWxVVxMDFQBBYzqlSpUIeG9WzA5GcdduxI3+39TSfrCGZRAxxgxve/tSpUw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3562" name="AutoShape 10" descr="data:image/jpeg;base64,/9j/4AAQSkZJRgABAQAAAQABAAD/2wCEAAkGBhQSEBQUExQWFBUUFhgVGBgVFxYVGBcXGBcZGBUYFhgXHCceGBklGxoaHy8gIygpLCwsFx4zODAqNSYrLSoBCQoKDgwOGg8PFykkHBwpKSksKSkpKSkpLCksLCksLCwpKSkpLCwsKSkpKSkpKSksKSkpLCkpKSwpKSwpKSwpKf/AABEIALQA8AMBIgACEQEDEQH/xAAbAAABBQEBAAAAAAAAAAAAAAADAAECBAUGB//EADkQAAIBBAECBAQEBAYDAAMAAAECEQADEiExBEEFIlFhBhMycRRCgZEHUqGxI2LB0eHwM3LxFhck/8QAGQEBAQADAQAAAAAAAAAAAAAAAQACAwQF/8QAJBEBAAICAgICAgMBAAAAAAAAAAERAgMSIQQxQVEigRNhcUL/2gAMAwEAAhEDEQA/AAxSiiY0sa9t5QcU+NTxpRUEMaWNExpY1WQ8aeKnjTxSg8aWNExpBakHjSxomNLGpB402NFxpoqQRWmxosU2NSCK0xWilaYrUAitRxo2NNjUgsaaKLjTFakGVpoomNNjSg4poomNLGoBFaaKLjUStSCIpsaKVpsak1MafCiY0+Na7ZAY0saNjSwqtBY0saKFpY02gsaWNFxpY1WA8afGpxSiooY02NFxpY1WgopsaLjTY1WgiKt9F4YbnfEb2RM/YSJ3V7w/wUtDOIX01J+++OP3rba0AwTTY8AQDx3P6/avN8jzYxvHD39u7R4vL8s/TkvFuj+Tdx2VxVgT9W5mQO0j9O9VSta3xbbj5bRvzIZn1BXcGe/qTzWB03WAwJkHQPof5WJ7/wDFPi+VMxWcryPHiJvBYxpsaLFMVr07cAONLGi402NSCxpsaLjSxpAWNNjRStNjQQitNjRStNjUAitRK0YrUcak1QtLGiY0gtarZoY0saJjSxqQeNLGiY0saUHjSxomNLGpB40saJjSCVKg8aWNF+XThKrVBpaJMASTWv0fhy22BuDfMmQqkqGXER5j2kevageHoR5m8oPbBpIEzJ7LrnvVweIW0cNdPBkwQSrbByO2HpHaK8fyPLnP8ceoepo8aMKyy9pm4rESCJOpMQCI0SPXXrNW0b5dticbSqMiW1io/wA32Me265lfiokt8lSiHQZwTcuTMkBpKr29/tQuvuvfUr+VtEGPX0Ov3PP2rgmHbCv8W/E4iAn+HbYMSZzP5ZVcYiDyxE6ArIXpluqHQSpmJEH0IIPcH71oeMdAPkPqMQbkAxLgE+eNtxO+4rjrPiN222SOTJkox+o6y5ETrnW66Nfrppz9um6Hr5hWB9OOPY+v3FaeFc7a8UtXTkhCMT5kbkxwQ3Exr1rY6DqtQdj1OjPfX9a79HkcfxycO7Rf5YrRSo/LqxjSwr0bcMwrYUxSrOFRKU2KVytRxqwUqJSm0BjSK0bCmKU2gMaYrRilMVqsNPGljU8acLWi22kMafGp40+NVqg8aWNFxpY1WqCxpY0XGljTaoLCpBaIFqNxwo9fYc1jlnGMXLLHCcpqETrmqlzqZ0BO9gfadnga/wBt1J3Y9o4+w79/bn7imHTQsQOZOhBPcmNe015O/wAmc+o9PS0+PGPc+wfxV0iDceDqEaNRwPbgbG4qA6QYxrHvMHUbEcAHVW4Ve/6z6+mo7f0qQ6mNDsORB9Y5/wC7Fcduqg0sgbI3767epnn1+9E36j/b112/5NCXqGidTHmjYJPcH1G+1EF08k79MQT/AM7M9qEneXUEQTrfccE8wf8AivPbvRlT2O4AHJHaD+bUcTXcLaIfPfGwQxBjQxCnWh3nY/WuR8dYNcXExK7UhYjPRAOyDqI/+bNfUsM2Tdsg+utjUR++6J0fity0dGV5gyRrnX29KtyuPmTnalZmDMnY3Ef1PaKh+DLSFhsSNSs84g9tccTz2rfbXTW8E+Lle7g4W2hWZLaDjtvse39a6rGvNOo6ODiy4kchp5HbX7c103wx41iBYuyNkW3Y63xbYk8+k/btXbo3RH4y492r/qHSY0itExpEV2246CK1ApR8aYrTYpXKUxSjlaiVptUAVqJWjlaiVqti0YpwtFxpY1otvoLGnxomFPhTaoPGljRQlPjVaoLGnwoja2dAVldf4j6HFZifU/7Vq2bo1x22a9U5z0Pf6wKYEsf6D7n/AEFA/EKT3PYxGvt7e/vVBSZMAkjU+/aDEb7+3pTmyYGQAntzMcbkLE+snXvXl7duWz29HXqxw9Lq9WIP1cdiDqY5FU/nn+YgD1b9J447T/amVORJMsQTod9zH3jg/pFEYCOxHYE891JET+3EVoluM9/arOxErO9jvs77063p4BGp8w2QZnR47bPE/u6gRCjmTEQTJMzHEne5/wBaSNiSEAgEAYiQONAsfqGz7RvtQjrZduBH2MltmJyELHJj7VYFl4kmJ36uYHOz35ygcTQwxP0hvMQJA2AwO22O4Pp2pWVJAYEBRqCZYkfmJ4H+pHsKiV23I80mdgGffkcGOfed7rl/iBVteY9yMWIHvnrcQIj0yHvHWBtgAQQJg6jjEx+3Fc54/YXNUnezP1BbcSSTzBZJ9AVPYGc8PbHKOnO2rmgvJgn6TJ3MTOJA32H+tGXpiWnKNb+YYb0IG9xO5M8GOaqMxZfKuQLQMSNDAdguzAO113Maqy7MA4EkAyFJMqGE+bUHjmO2/St7Uk6sAQ67nLffkHZ/Qck880mtJuGKeaIjMEHknUzOiAP9ae31YRiscyrSpZSDvjhhzyDzwIqKXVfEEmRIYhRMCNlRs86+8fesOl8A8YdSLV4Ss427sypjQVydj2J/UnRrpMa8/vWFyLWmPAUZQQQDs6AOMbrU8J+JHt4pe81sgeecig92OnG49RiftXZq3/GTj26PmHVxTRRB7bB2COCDwQe4pY1225aCK1ErRitRxpsTAONMVoxWmxpsU0MaWNSAp4rmt0UiFp8alFOBVapGKUVHqb6ossY5gTtj6L71idT1L3BttHcKDET37n9607N0YNuGqcjdd15uNABCSIExI9W57gaHH3NUUYSdb2IGxJ1AMGZ4kH/ap5CQs+btsMe0ngnuO/epsUAMQQIBxJgSYUD317/pNedllOU3LuxxjGKgOdjyme0c7O99u3+sU72dydTzB2As8ToMdbPI7Uw6wCYUgCJJxx3qBBnKdbjeuxprd98QShWRJU+ZpMmBuBOhExzx3wZrdm3BEAD27gHmNT2P/Gqe3Y8wJ2wJAJkxAMRBMCfX19eAv1DQAtsGAZGiAODAHO4n/Wo3OoU6yGhHeR3gREkid+rHdBF+WoaWIUyvEOYHcTMbkT7Uc9MFgjmDtVj78R5SZ/UH0qpadsSVHH8zhZIgSYmFHffC8c0W5buR5XzdhAxBjcQ3mmNcc8yaEtfNG/PIHYtrkyedfSffXeoWOoFwE4OgYyQ+Qdl9ViCONAEag1XfpcCucwCFVSyqrQIIKHzO5icuAO1StdIWx+apbEE4+YYscGWcOWLSYnQPJiKiK/U7w5ZzxvhSCxJ/KBImeSwFYHirC7c8kt5VzKMSuNzMiJBUsI1IjzMe1b58GIMsQAFjQCbJDEnYLEwB2ED70TqeiOMIRBJMKowDaMkbXsJnexTE1Il5UbQt4FLmRKycYkAkgwREwATsDkVbfxlSCrFjMyGmQw+kkr3k7ka9TUm6K3NxG+sSAxWMmOMElNCR5gIMT61Z6tiFRyti6+ByIWSX8xkjXmgDtz2M76GkO1ZR1DAsoYfLHlMkyY2TsiOdc8a3YuWQrjIFtwIbfmX8rA/VMTPvviql68oMf+I23LKUAa2QYB0Nkkb2e3tu5bJdl+kiJ4IMggToSN/tQVbprb6x2cccVPmJG1nmNfoaPbS4ttZkbC+aIkTqAJBJjniPapNeRcQF/KuIOSkEHLESdgzHrsRTL1dsnGSTBfbAgAb55mPNFNiml4F441ghbm7TRJ83k5BZR/LxI/YV2oHpsdiIIP2Irzi6pmQAZ7o0LIJK6OwPvrdaPgHjp6Y4OSbJ0AIlCDtlEzBkkrv1HNdWndXUuXbqvuHbFabGiI4ZQymQwkEcEHgiljXbbkmAStMVo2NMVqsUtgU4FSApwK5rdFGiq3iPW/KSQMnJhFnHI61PYUHrvFgpxQZtIHYASY0WIDH2FY93q1JJuYjIEMHZQSfRp3xojt71p2bq6hvw1X3KK9Q14i47bA1hKopGjGWwe8xHudVTfw8D8pLEyfMQBPJLADsI12JGpq4OqJOOIVMNNIxImNDkCO53rVQuXCRJUyYx8gBA5JAJ2IEjnt+nDMzM3LriK9Bt0wAMEDiTCwx4OpM5T6ntUraI0gSYKmVJEkQ0qViSZ39zxTEMxVMcWYN9XcCJbmTo9uZ7CZufgnJJEYktCr5QDsLAHHmg0EL5OwAkQW8vJ1tZIMjjLmTPai/lWWEERssN8qARoyfTn9KsW/DXxObpJKnazE7YEAjLYAE6j17wKsABrEzkCwEBexgeXsZ4EcGKxSspbORpMeZknt9J9AImYk8ASaMLfOCguT/KDjAHMzHIEdpJo+DM3kgAAAsY9ZjQ9J570r1i2kMTAJAgAiSZ8qprJeTxGye1RQTp1UYlieBBMxMieNd2mJME8cFYqOTH1QW2MZAORHeWCjj0qu/Vqw/w2QqSsz5cW7Kd5A4wMOR6idS6XpW5AE/mcxO5kgLJkQView3qKCPbvsWM28GmBufLOm8p1wI4mBNSvdVkuICkMPMqTlAMXPNOhsAxszESQao3VUuAz3AYJOJtrwF3iDLsZgc8GeashraAFSuWITKQzR9UMzfSs5cehMeogOldlRBcKP5BkVQBYg6BH5PTckA+k017rMjiqligDsB+UGMDK6J2degNF8WttcS2s4IXVrwJIGCyCoAEmTid6he9VLl35LIeXvsLeQOph2Agnyqonez5uT2yoOR67w+83W3UWQCZIl4QeXIDQBAb0B1HepeI9HalEzxYBleVUMrA+Vjb/N3DFTO57Gtnx2E6gG6MpCZoB2AZQrll2rXQAdTAEgya5p/EVLbxUNyFGSiUHtkft/YzW6Ja5Xej8IxRbivbgssqCxgEkZEEkaM+8DXrQjYBbFDbcEyCrQYYeUTElt7A41VNbasW8wEgYqR8yZB0ATqQYP29dVX6jpsCnmzaQYGXmnkZcEweftSFy71XCFGSTsEAADR3kJ/bWxUbNkMVZQCTqDLAmBkTOtnmYFNeddM0iECshlmt4+WSOQdSRA59pBW6SCp/J5CQW3tQzAzOIKmdcd+1ZWELr3MolGnuwVWGoGtQIHHpPBqx0qBrTspAkggcSx0/IOYkSJ15iPeiItsiCoJQrLKdwZGMEQ/MEkz21RLtgDyuWxbhhAKs4DIYbaE61/mNFqmh4F48enf5ZUtZ74y2DYgllH8p5Kj764PcKwIBBBB2COCPWvKCQGLSPXJT3UQ4IBiRvzaJHFdX8K+M/KDWXB+WGBRlVjiHZpDAD6ZE+2VdOvbXUy59mu+4dZFNjRktFgCASCAQY5B9JqX4RvT9yB71vnbjHy0fx5fSYrC8T8eB8lllJO2O2IXvigE79TA55ih+J+Ni5bBs3AUafMgLEnYhfTccxVbo4g4rifzMDLST/l1qTv8AbmuLZs+IdmGv5kBLbDYQqTPOisckAkGJPJ3A4oq9KA+WWbxrgmF7LIgKSeeZIFTuWpORyIEFRjqOxM7LEmN6EnXNEXo2yC4kniAs6HA4kbkwPU1zTLfQbdYXXRQHksynRKnYWBkJGImZyqXThLa4rJgfWYyiNFgTIJ0JPqK0rPhjsYhQTqZ0JO/qXE8R399itTw7wLIB0JXvjoNAMCAN8iZMdq184NMFrpy2uOhAnzAEbnsD2gRxTPdDMGIbyE74U8gFZf1gCdb710yeBKqkv9R2FAkkTJJJiCTup9PYsIgGS5sCYVYAPsDyRMSTG6ORc3+JA8x4GjJAb1A40OPYyfSS/USyQBll3AUidGBO4jvB3xWva8P/AP6Gut1F5k+lLQgWwNiWAALMJPfnknUahe1I8rRuSQpJnt6D70cjUuNujIkNdIC64MeYbEEcmDMDQaO8gLsqi4VOQC6Q6l22C7GCQxAEcDeiYnqPFfiHoenNtLqMoYMQQiuAFOiRyNyRA/Kal0vxT4cCqJeWWMKGVgcidDzCBx9I1IHtTyDl/wAK7XrbMQSk/LS2CVzIILGJ0JIDH+Zj3Ma69PgoAtkggAlVbI63LkT3MzNdf4bYDG6rEtiw5OIIIyAKiIH3G/eKH1niJXqLfT2mtksGZgD50A3IUDHuBv1ntROXQvunMraZphPpMmIncAyWEH1+/rFU+o8LvPc+X8i38kpLO1xTk0zgqBoHJkwNjk12nV2LVoFmLTP/ALGTxAAmOaodb19rAEyAASSxVQxiVTEmf29I0TVZu3Ov0V4Oru9pFBCjJ0niJ4+ot2/y8SYp+p+EzcvW7jXFHy1uKFId5+YAvYiABJ1OyOIrWdIFu4qWocphk9ySSCVgW1IWZ5Y8du9Wl6f5Vov1ASW0qW3LZb0oBUe5P6+lY8pM04/rvgS7fdyb6gEphFp8ECqwbRbYmD7GKzup/hUiibnW2rY1trWPaRPnA2B2FbPxX4jkStj5pCLiUsK586mR5gCWHmAI7xPsfNer6nJ0V/nXN7tILgeBOQQsCV2NtHvHatmOeU9QJx+XXdH/AAh+agdOrBtsMg/yRix9Ui8T2I3HFaifwqIWG6xi0QMen2BMtA+ZvtyeZ9a6HwvxhrPQ2nu9K/SIiQLCf4hClvIAoHzGePMRGp3yY1h8QWgtt2+YgubT5ltkB/8AYMAVJ/zR2qnPKGERDgv/ANVghkPVNsySOmBMnkf+Q6PPPJO6nb/hTbhR+JOagAf4Nud7U4l9HnfGvau56jxlVfyo5IUCRadlEb+owo7739+BWT13idl7ypoubkOsXI86mM3EAREjniAJ3WH8s/bKMWKP4e9J02LXbt12GQC5BZ33W2J5iN9qv9FZVwPldOqm0zKty8dg45aiWLGSOSdcdqNa8OsqQ7XLjSRCppfQgCCxB1JJFa/RWrDXjaIcFUyglTiDyVjzK24kQd0TnlM9yaiFRLVu2AVUcziF2WZoBJVR5iRy2J19qv8ATWIEgwBBjJvN3A5mffnVWk8MtWwoCFwDJFxndhjtDNxjMEf1qtd8KS+UuM5tIsMvynClhIZSzg7T0X3o/bGwfxCvdFq2qMVUOcXB2Q2pgz9In79tTX63rV6dGfEXMSAwtqodTHmbziAvYkf0irPWXent9SGRQ11/KToBRrRPYExI1O5NV+g8T6VSbCjp1ADF8cOWJACxok7mYIAE7aj/AE/pwnRfDfTdN016zn1LWiy3GOaL9A0AFXyzO+Tpa5Tq/GT8m3Z8+K3BBZsmjzQCW5gGNjVdP8QO3yr5BIVEOmVP/I0xsCQABuecufXzjrOoYDbL5fQe0czW6OWU9nqPTbsdViR57oX/ACEI0ezCe06j9q6C3/Ey1aV0tdNcttsfMF1brnQjzuA0A7583euW6Wyi2rLXXDG8pfytj8tQxQAg/UxYE86ER3qtf6S1/iOPmIsrgCyzcmSdFZHlhvadzWcY91ImXotj4y8PW3bb8TevXPIHVgVhZBYhQpJaVC45Qcj2rM8b8fN/o783Wa2HtYhmkwbhIBU+aQoUmd/4lcX8P+GfiLxtqSMVa621nFdtiIEtG450an0nVJbLs9m2xYGAQHOQ4AMx7mBuO1E68YkxI/R9eRq3cYeyuR+sA+5/ervR+PdQo1fuCMgJYmFy2Nzyf7CsvwnoL3WXRZsdOjuNsVzQKOCXIaFH/RNej+D/AMJbFpGfqbty6ZAAsubagzsBjtpbUmI9J2Kca9yr/pyv/wCf9bbZR87KVP1oh3Ig8SatW/4ndUBv5L+spjxztCIn7VteOfDfQ2OnY3LDJiQMhcuO/Zjb8z6J0CYEDeqwbXwK3W2fxHQhkTJhF8/VuCVYMxPcSBBg7B1RERJuFu78dWnIfqOg6e+6ggMXuSAJMAMGHetLwv476ZriL+CFrIxlaSwSNZTpFYwBOqwW/hv4hiJ/D+aQJuR232/pyY1ROi+APE7V624s2wVYEH5iOBBxJInfeBzzFXGFEw7jqvi2TdtWzdW4UuQSVUDHRdjnKgTzFc14be8Vcs6XSQMRCXExGvLoD0Hp61Z8O8IuWGVbloXJYoWMxczZXVsRBbL09VgxVrqPFVs22dbbF7l2WKO5YFdSDicVCyqqJAAbZNaeUM+Mul8G6i8ent/iFm6NOwAKzJUbjYA7xzQerLfhfp/x7oCMihRgrFkYg9ji2WhyBXmPi3jF3qOoRbVx1U42hswSXHYjs4BBjt+leheE9Desn5Q6i61xgpZrgDhSeVtjUOf5TJEVTxhcZb46izbAVbZIAVA5wLGIVTJ4JHYD824q4vjtpWKAqz+gh4HG8ZiPSZ5rnrrZOrM91pLKAAFyAHrICb3Agma1ehUW9CFJ5EDQ9ZEA88yede5FT3DGY+17xXrkW0Wu5fKAZrkztApYiJ5IB+wmsG18XKqp+D6F3S4pm4MbQxWeCYY8c8CdVc+IHN3p2toQpchQX1KtpxEydTrj+tVPByEtR9SrKiIlwDssEAAGoA9f2rNjUJdX4z1TcIllWBSGORcuJIGMYmJGTceY1n3Ll7orS9QhmIixkrqgctIQnzQPqJlQfYVp9Uw+toUBRAIAx7lmPoZP3J/SqPiSm907rMsDmui2LBTsTAgbMcd+9Nyqhb6X49D21Z8LTlQzLkCQCTJxBJiBPeCRvvQP/wAiPVOLah/llWL3INpBELu4QATs8Ge/avHOq8Ee1fxvtcVfMQ1vzuAJ8oBIOxqeNDmvQPAvjFX6cfMvsWt32RDeuXDkq4lS2BCsYeIOjB1qrPCI7hQ1x0fmJt9O7BQwF671ZVSAYbDEszfpVnwm701pzdQN8wLDMXuOSwEkIrHI+0iT96c9aQCXCuCGynfPOPoIAGvSodDbA18pBJAgrHl9JER2+1abj6bKlc6/41W2jbcviSqYOTABG/XfYTwRV/okL9Khv3xbdkBC28DhJJ0XByaNSRogxFZVjpVxHlQjZAKKTyTuR/3+5G6xltwsKuOgAAB/KNagen+9M5R9MeCl4VZ6VHdg929cRwC3UXJIJGU+TEAR2irvWdapT5aWrKJkpANpHA3slW8sx9zvmsL4P8Pe8nUXLTAN80I4YHdy2CTLKDipV1g7OjMVbHwT1zEzes2weYV2I7nkbP8A3VMzQqxr3Tm5bZSBJ/M9tL3fXlYAcyBkDqq3iHhXSKM3tdNbMgKwsorZn6cQILMDuP66rQLeaN+muN69NH/ftQPEPDlvKqs58rZAhRKkDUFpZTE7EHZ9q3XLCnMpblDcfrLdyzkUcXLF1GgPNwHJmxBiJGt1u3/gzonHn6e36whcASBBEEdo7d6oN8F9OQqtba7CkFizLlJyGSgjKWMwTE991vWbZtDFRCrMFnbhfyyxnj19Dugq6fDPTqytbtIhXQKoEOPp5IlT7yTXP2f4T2TeNy9edrZZmFu2AkDkKWlmIEjgAwK7NXIUkgEmeOD2BIPadcUWwpgBsQ0c4kKP6khZ7URcepKr1ARLQtWAqKRCog+WD7L6n17xO6pG3ftpbFlMi7S2U4IpIy5Ilo8oAjgH1rcNy2sBiACSBiT9zoSe1V/xwBPlcAS2RBCBfUvMA74GzHEVj+zEsez4UzsrdSLTCC0XVN4K5nMqjELGgs4ma1fEbNxkb5V10OARGC7SNziOIPA4E8Uuo64IgdJcZRJ0AAJZoOyo9uTUOl6x7pAY4EISyFMgcj5SzzpgPyj17xRc0aU+k8Ku2sUtljy73r5Fx2JA8tkcW5BM6jgelKx0UXio6oZE/wDjT5ZKrEsXKyx+n0GzzJrbueUSzQBAkyo+/uae3cBWUMhv5Y2OIPf196xmypeJWALYcG5dwwKJb+WlzakcuBjKtE8gTxxWX+AulYPTW7WUiDc+YUXLTFgAilSdgtsaHNdDcT/KNf5TO/SNgUW2g/NwO2PG+Ykyaxqfplbmen8EJe3edd2wpDFXC21RjLbGyScgY949erSw1vQmHESQJgjbNxHvz/Wq9zpQysSxJLE48ZbG8tYj96ktsEjOfLwMpWeMoWJInvx2HejjS5Wh490iJZWMnIa3jGJghpyIJ47n11XOdV8VLkyl7chRkrOtuT5TNyWyxE/SsTO/StvrvFOlW6U+YmYb5YES2cfSJ+lo9CK8s+M/4f8AVfNZ+kh7TmflJ5Cn2VjEEz9J7nVbcMbmp6YT1Fu363xMFU+TDMRAVSxDCBtASBj9t6Gq4/qfior1L2xaMswQlXuBoWQ75KNxrtqSATXMWvhbxFVY/huqUWwSxhlC62QSQOJ4rb/h98EP1t136l7lm3ahmH03mBUlTDCVtwv1kEEwBuSOiMIiPbCZh0nV+N27VhUSQMiiwC0nLzXLucsdEkAEkmPQ1i9d8as5B+bmSWx3cwEkgH5SkbEHbkk/y1Px34SY2vm2LrXhak/KeCyArkQGgZmO2IM1wvhPyXM3LvywkeuTfbtqP6j1owxuLgz0jeukkEySRuTM7JPP3q10N3zYjgwY9TGO/wBJqhf6hC0W8nEwNbP7bJq50vTFXm8blkoNg2bjEKQSHIOICyQJJrOcJmByiHsPgttm6ew2ZP8Agqx8415d+XHnUbJ1Vzw7pzeDlrt9AHZPKyGSDHlGBk9oPqKyfhLpfm2Ldq2bx+Wq+a909y3IYlpWYQabXnOh9q6fovh1rS/+QAlmdiqySWPbehEf1rlnCYmmXJR6n4SBQn8R1KzqAbJMAHQm3Ma4n1quvRWxsjIwAWLtOhEiOBPpok8VsXvBTcnLqXieFtoMRvS5Fo1ImJq5b8JsiNkzxLcx7CJNHGZMZw4y78vw+1cuqhFtriPefJjtiVOKs31b7GK2PA+tbqbfzEtXUXKFzBBcQCHHYrvkSNaJrp7dpAIVRHprn171Y/Ekf9n+prOMOu/bCc/pyXtsGft/f2PFTB2Zkz+gEcAbBA/5rPHh1wkzeAGoCjKPWSW3udiKuL0RUgE3GHcyAATx5dse0D9e1Zg1npwrOyuxZyC2yyakHBeFkHtzqrir/L68ExrvHvxr37U1uyAeLhn1Aj7COOP6Ue3cj7e8nfeYJ3xUVdYHIJJEk6I1oA++9a7TR1ckHTgKY2CATyGX+cGeT3Bpz1IxJ1owSCeeNxqZopuNjxlGtwoiRxIM9/bXvRStVsoC071xs4yZ0sc69tT96s3Q5HkIn7SJEweRPbUj78U7XW7AQTycSP7/AKfftFEPUHtvsAJ9YkwdADkx+1FQbQ/CFtPB+4PEfef/ALRrblVgACTuY7+haR7R/wAUO519waGLnYAg9hwN/r+9RN9vzAA94iZ78n+lVIY2siNgCZgDZIESxOz/AM0vlEKYgNHpG/cdqqsbnmliB2KEAiAZ0Fmf++tPctC4ioO+IYrOxP8AOYME7Pr6bqQ9y2SuiVPaRr2mTv7TTPdVW24AkDGBM8wYM71wNfrVX8OXBXFm+WQsEHzEQZt5fX9Q2DyI9anf8MTLJlOWpOgZ1vIHJdACQdilLw20nuTAgLHqO/HrTsybkifvE6/QfrVPp/CUXSwBMhSW5n3O+PfdWnsjLgGNAabHW4MTPtJ7VUELfypMBdiTAXc6MkbPuaeVUCAGPABYiYgR5+8cn3oduwJnFRoxwAJ40nrrvuaFYYKoAdTB4XY2TJgExwfbRqpWn1Vm2xUXLaMOSH8+OtaxK8+uqB1PTWGklPM3kLD5gYaxK5p5lSPLrWgKcsHkAcTuRkOZEeon2q0LGRygng+ZiYgciRo73Ee9VQAT4Ta0IAx3Cu//AK6JOtAA9+PSq9nwbpw0HpLICmAfk2yY/MTM8kd+SZ71bKR5clXcRGUk8dwCfTVRsnJpQyMiCT5gTwRBOvtVSM3SLwtv5YkH/CwtaHYlADj/AKCpXOhVkPlQNr8obgzANwHU/wB6s20iOYPuWI5mQNfvT/hxrImT6gff/wCU0g368ziXGXAlgWOv03+0mac3LkbZRzoLl6bMiiooxJjQ7jiZ43yZ9+YoqAMBGp78ESPYTNAVWvNBBgGJGSjR9SARP2nvzUwm5I99axE6Bnf7Gi3engGHg8ZTlH7yJqnbOQOF4EgxJh4jRkLAmfvShAjCJP7DnfrQbd4k7X2mPQ8DZq6lsakyO+oJ/wBOO1KNDZXY7RO+5k8D1pDDIHywwVQWZgYHpoc0XpklQT/LPp2Hf03SpUyUrVkYnZ/c6jj3o13pwrgCYkjZnuexpUqEg9niCQQCdGOI7cVL8MMyCSQPU/5ST+5FKlWMskepckMTvFRA4A8s6xg+39oovT2gWYdgyiO0YAkb3yZpUqQtnpAABJ25U8emjxzQfwKnAx+Yn9TO/c9t0qVEqDpbB1wAQIAG5mZ1/ame3AJkyN/141+36UqVSUrPibFyCFgMV49FkE++6M8fMUYiGLA8jWTD13xO+5NNSpJrqhfMog/T3OvLPJ/vQ711jcjI4rHlEQwbIENqY12IpUqEbrejR7DKyAgmCPX/AJkA/pQ7XQ2woKoFLbMDkgEiZ52TvnfNKlUmh04GGWI4I3sce/uJohWY2R5ctagye3FKlTAEsdKuce53oHXuPvRBaGKH+YAn049KalUEbhExA4J4+3+9Ru3oYAADU6kc88H2pUqUq3OqYs2/pP7wjkE++uRR2vMLqCdNlMwfpVSN8j6j/SlSoC3aEkD/ALxWaeohWxVVxMDFQBBYzqlSpUIeG9WzA5GcdduxI3+39TSfrCGZRAxxgxve/tSpUw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3564" name="AutoShape 12" descr="data:image/jpeg;base64,/9j/4AAQSkZJRgABAQAAAQABAAD/2wCEAAkGBhQSEBQUExQWFBUUFhgVGBgVFxYVGBcXGBcZGBUYFhgXHCceGBklGxoaHy8gIygpLCwsFx4zODAqNSYrLSoBCQoKDgwOGg8PFykkHBwpKSksKSkpKSkpLCksLCksLCwpKSkpLCwsKSkpKSkpKSksKSkpLCkpKSwpKSwpKSwpKf/AABEIALQA8AMBIgACEQEDEQH/xAAbAAABBQEBAAAAAAAAAAAAAAADAAECBAUGB//EADkQAAIBBAECBAQEBAYDAAMAAAECEQADEiExBEEFIlFhBhMycRRCgZEHUqGxI2LB0eHwM3LxFhck/8QAGQEBAQADAQAAAAAAAAAAAAAAAQACAwQF/8QAJBEBAAICAgICAgMBAAAAAAAAAAERAgMSIQQxQVEigRNhcUL/2gAMAwEAAhEDEQA/AAxSiiY0sa9t5QcU+NTxpRUEMaWNExpY1WQ8aeKnjTxSg8aWNExpBakHjSxomNLGpB402NFxpoqQRWmxosU2NSCK0xWilaYrUAitRxo2NNjUgsaaKLjTFakGVpoomNNjSg4poomNLGoBFaaKLjUStSCIpsaKVpsak1MafCiY0+Na7ZAY0saNjSwqtBY0saKFpY02gsaWNFxpY1WA8afGpxSiooY02NFxpY1WgopsaLjTY1WgiKt9F4YbnfEb2RM/YSJ3V7w/wUtDOIX01J+++OP3rba0AwTTY8AQDx3P6/avN8jzYxvHD39u7R4vL8s/TkvFuj+Tdx2VxVgT9W5mQO0j9O9VSta3xbbj5bRvzIZn1BXcGe/qTzWB03WAwJkHQPof5WJ7/wDFPi+VMxWcryPHiJvBYxpsaLFMVr07cAONLGi402NSCxpsaLjSxpAWNNjRStNjQQitNjRStNjUAitRK0YrUcak1QtLGiY0gtarZoY0saJjSxqQeNLGiY0saUHjSxomNLGpB40saJjSCVKg8aWNF+XThKrVBpaJMASTWv0fhy22BuDfMmQqkqGXER5j2kevageHoR5m8oPbBpIEzJ7LrnvVweIW0cNdPBkwQSrbByO2HpHaK8fyPLnP8ceoepo8aMKyy9pm4rESCJOpMQCI0SPXXrNW0b5dticbSqMiW1io/wA32Me265lfiokt8lSiHQZwTcuTMkBpKr29/tQuvuvfUr+VtEGPX0Ov3PP2rgmHbCv8W/E4iAn+HbYMSZzP5ZVcYiDyxE6ArIXpluqHQSpmJEH0IIPcH71oeMdAPkPqMQbkAxLgE+eNtxO+4rjrPiN222SOTJkox+o6y5ETrnW66Nfrppz9um6Hr5hWB9OOPY+v3FaeFc7a8UtXTkhCMT5kbkxwQ3Exr1rY6DqtQdj1OjPfX9a79HkcfxycO7Rf5YrRSo/LqxjSwr0bcMwrYUxSrOFRKU2KVytRxqwUqJSm0BjSK0bCmKU2gMaYrRilMVqsNPGljU8acLWi22kMafGp40+NVqg8aWNFxpY1WqCxpY0XGljTaoLCpBaIFqNxwo9fYc1jlnGMXLLHCcpqETrmqlzqZ0BO9gfadnga/wBt1J3Y9o4+w79/bn7imHTQsQOZOhBPcmNe015O/wAmc+o9PS0+PGPc+wfxV0iDceDqEaNRwPbgbG4qA6QYxrHvMHUbEcAHVW4Ve/6z6+mo7f0qQ6mNDsORB9Y5/wC7Fcduqg0sgbI3767epnn1+9E36j/b112/5NCXqGidTHmjYJPcH1G+1EF08k79MQT/AM7M9qEneXUEQTrfccE8wf8AivPbvRlT2O4AHJHaD+bUcTXcLaIfPfGwQxBjQxCnWh3nY/WuR8dYNcXExK7UhYjPRAOyDqI/+bNfUsM2Tdsg+utjUR++6J0fity0dGV5gyRrnX29KtyuPmTnalZmDMnY3Ef1PaKh+DLSFhsSNSs84g9tccTz2rfbXTW8E+Lle7g4W2hWZLaDjtvse39a6rGvNOo6ODiy4kchp5HbX7c103wx41iBYuyNkW3Y63xbYk8+k/btXbo3RH4y492r/qHSY0itExpEV2246CK1ApR8aYrTYpXKUxSjlaiVptUAVqJWjlaiVqti0YpwtFxpY1otvoLGnxomFPhTaoPGljRQlPjVaoLGnwoja2dAVldf4j6HFZifU/7Vq2bo1x22a9U5z0Pf6wKYEsf6D7n/AEFA/EKT3PYxGvt7e/vVBSZMAkjU+/aDEb7+3pTmyYGQAntzMcbkLE+snXvXl7duWz29HXqxw9Lq9WIP1cdiDqY5FU/nn+YgD1b9J447T/amVORJMsQTod9zH3jg/pFEYCOxHYE891JET+3EVoluM9/arOxErO9jvs77063p4BGp8w2QZnR47bPE/u6gRCjmTEQTJMzHEne5/wBaSNiSEAgEAYiQONAsfqGz7RvtQjrZduBH2MltmJyELHJj7VYFl4kmJ36uYHOz35ygcTQwxP0hvMQJA2AwO22O4Pp2pWVJAYEBRqCZYkfmJ4H+pHsKiV23I80mdgGffkcGOfed7rl/iBVteY9yMWIHvnrcQIj0yHvHWBtgAQQJg6jjEx+3Fc54/YXNUnezP1BbcSSTzBZJ9AVPYGc8PbHKOnO2rmgvJgn6TJ3MTOJA32H+tGXpiWnKNb+YYb0IG9xO5M8GOaqMxZfKuQLQMSNDAdguzAO113Maqy7MA4EkAyFJMqGE+bUHjmO2/St7Uk6sAQ67nLffkHZ/Qck880mtJuGKeaIjMEHknUzOiAP9ae31YRiscyrSpZSDvjhhzyDzwIqKXVfEEmRIYhRMCNlRs86+8fesOl8A8YdSLV4Ss427sypjQVydj2J/UnRrpMa8/vWFyLWmPAUZQQQDs6AOMbrU8J+JHt4pe81sgeecig92OnG49RiftXZq3/GTj26PmHVxTRRB7bB2COCDwQe4pY1225aCK1ErRitRxpsTAONMVoxWmxpsU0MaWNSAp4rmt0UiFp8alFOBVapGKUVHqb6ossY5gTtj6L71idT1L3BttHcKDET37n9607N0YNuGqcjdd15uNABCSIExI9W57gaHH3NUUYSdb2IGxJ1AMGZ4kH/ap5CQs+btsMe0ngnuO/epsUAMQQIBxJgSYUD317/pNedllOU3LuxxjGKgOdjyme0c7O99u3+sU72dydTzB2As8ToMdbPI7Uw6wCYUgCJJxx3qBBnKdbjeuxprd98QShWRJU+ZpMmBuBOhExzx3wZrdm3BEAD27gHmNT2P/Gqe3Y8wJ2wJAJkxAMRBMCfX19eAv1DQAtsGAZGiAODAHO4n/Wo3OoU6yGhHeR3gREkid+rHdBF+WoaWIUyvEOYHcTMbkT7Uc9MFgjmDtVj78R5SZ/UH0qpadsSVHH8zhZIgSYmFHffC8c0W5buR5XzdhAxBjcQ3mmNcc8yaEtfNG/PIHYtrkyedfSffXeoWOoFwE4OgYyQ+Qdl9ViCONAEag1XfpcCucwCFVSyqrQIIKHzO5icuAO1StdIWx+apbEE4+YYscGWcOWLSYnQPJiKiK/U7w5ZzxvhSCxJ/KBImeSwFYHirC7c8kt5VzKMSuNzMiJBUsI1IjzMe1b58GIMsQAFjQCbJDEnYLEwB2ED70TqeiOMIRBJMKowDaMkbXsJnexTE1Il5UbQt4FLmRKycYkAkgwREwATsDkVbfxlSCrFjMyGmQw+kkr3k7ka9TUm6K3NxG+sSAxWMmOMElNCR5gIMT61Z6tiFRyti6+ByIWSX8xkjXmgDtz2M76GkO1ZR1DAsoYfLHlMkyY2TsiOdc8a3YuWQrjIFtwIbfmX8rA/VMTPvviql68oMf+I23LKUAa2QYB0Nkkb2e3tu5bJdl+kiJ4IMggToSN/tQVbprb6x2cccVPmJG1nmNfoaPbS4ttZkbC+aIkTqAJBJjniPapNeRcQF/KuIOSkEHLESdgzHrsRTL1dsnGSTBfbAgAb55mPNFNiml4F441ghbm7TRJ83k5BZR/LxI/YV2oHpsdiIIP2Irzi6pmQAZ7o0LIJK6OwPvrdaPgHjp6Y4OSbJ0AIlCDtlEzBkkrv1HNdWndXUuXbqvuHbFabGiI4ZQymQwkEcEHgiljXbbkmAStMVo2NMVqsUtgU4FSApwK5rdFGiq3iPW/KSQMnJhFnHI61PYUHrvFgpxQZtIHYASY0WIDH2FY93q1JJuYjIEMHZQSfRp3xojt71p2bq6hvw1X3KK9Q14i47bA1hKopGjGWwe8xHudVTfw8D8pLEyfMQBPJLADsI12JGpq4OqJOOIVMNNIxImNDkCO53rVQuXCRJUyYx8gBA5JAJ2IEjnt+nDMzM3LriK9Bt0wAMEDiTCwx4OpM5T6ntUraI0gSYKmVJEkQ0qViSZ39zxTEMxVMcWYN9XcCJbmTo9uZ7CZufgnJJEYktCr5QDsLAHHmg0EL5OwAkQW8vJ1tZIMjjLmTPai/lWWEERssN8qARoyfTn9KsW/DXxObpJKnazE7YEAjLYAE6j17wKsABrEzkCwEBexgeXsZ4EcGKxSspbORpMeZknt9J9AImYk8ASaMLfOCguT/KDjAHMzHIEdpJo+DM3kgAAAsY9ZjQ9J570r1i2kMTAJAgAiSZ8qprJeTxGye1RQTp1UYlieBBMxMieNd2mJME8cFYqOTH1QW2MZAORHeWCjj0qu/Vqw/w2QqSsz5cW7Kd5A4wMOR6idS6XpW5AE/mcxO5kgLJkQView3qKCPbvsWM28GmBufLOm8p1wI4mBNSvdVkuICkMPMqTlAMXPNOhsAxszESQao3VUuAz3AYJOJtrwF3iDLsZgc8GeashraAFSuWITKQzR9UMzfSs5cehMeogOldlRBcKP5BkVQBYg6BH5PTckA+k017rMjiqligDsB+UGMDK6J2degNF8WttcS2s4IXVrwJIGCyCoAEmTid6he9VLl35LIeXvsLeQOph2Agnyqonez5uT2yoOR67w+83W3UWQCZIl4QeXIDQBAb0B1HepeI9HalEzxYBleVUMrA+Vjb/N3DFTO57Gtnx2E6gG6MpCZoB2AZQrll2rXQAdTAEgya5p/EVLbxUNyFGSiUHtkft/YzW6Ja5Xej8IxRbivbgssqCxgEkZEEkaM+8DXrQjYBbFDbcEyCrQYYeUTElt7A41VNbasW8wEgYqR8yZB0ATqQYP29dVX6jpsCnmzaQYGXmnkZcEweftSFy71XCFGSTsEAADR3kJ/bWxUbNkMVZQCTqDLAmBkTOtnmYFNeddM0iECshlmt4+WSOQdSRA59pBW6SCp/J5CQW3tQzAzOIKmdcd+1ZWELr3MolGnuwVWGoGtQIHHpPBqx0qBrTspAkggcSx0/IOYkSJ15iPeiItsiCoJQrLKdwZGMEQ/MEkz21RLtgDyuWxbhhAKs4DIYbaE61/mNFqmh4F48enf5ZUtZ74y2DYgllH8p5Kj764PcKwIBBBB2COCPWvKCQGLSPXJT3UQ4IBiRvzaJHFdX8K+M/KDWXB+WGBRlVjiHZpDAD6ZE+2VdOvbXUy59mu+4dZFNjRktFgCASCAQY5B9JqX4RvT9yB71vnbjHy0fx5fSYrC8T8eB8lllJO2O2IXvigE79TA55ih+J+Ni5bBs3AUafMgLEnYhfTccxVbo4g4rifzMDLST/l1qTv8AbmuLZs+IdmGv5kBLbDYQqTPOisckAkGJPJ3A4oq9KA+WWbxrgmF7LIgKSeeZIFTuWpORyIEFRjqOxM7LEmN6EnXNEXo2yC4kniAs6HA4kbkwPU1zTLfQbdYXXRQHksynRKnYWBkJGImZyqXThLa4rJgfWYyiNFgTIJ0JPqK0rPhjsYhQTqZ0JO/qXE8R399itTw7wLIB0JXvjoNAMCAN8iZMdq184NMFrpy2uOhAnzAEbnsD2gRxTPdDMGIbyE74U8gFZf1gCdb710yeBKqkv9R2FAkkTJJJiCTup9PYsIgGS5sCYVYAPsDyRMSTG6ORc3+JA8x4GjJAb1A40OPYyfSS/USyQBll3AUidGBO4jvB3xWva8P/AP6Gut1F5k+lLQgWwNiWAALMJPfnknUahe1I8rRuSQpJnt6D70cjUuNujIkNdIC64MeYbEEcmDMDQaO8gLsqi4VOQC6Q6l22C7GCQxAEcDeiYnqPFfiHoenNtLqMoYMQQiuAFOiRyNyRA/Kal0vxT4cCqJeWWMKGVgcidDzCBx9I1IHtTyDl/wAK7XrbMQSk/LS2CVzIILGJ0JIDH+Zj3Ma69PgoAtkggAlVbI63LkT3MzNdf4bYDG6rEtiw5OIIIyAKiIH3G/eKH1niJXqLfT2mtksGZgD50A3IUDHuBv1ntROXQvunMraZphPpMmIncAyWEH1+/rFU+o8LvPc+X8i38kpLO1xTk0zgqBoHJkwNjk12nV2LVoFmLTP/ALGTxAAmOaodb19rAEyAASSxVQxiVTEmf29I0TVZu3Ov0V4Oru9pFBCjJ0niJ4+ot2/y8SYp+p+EzcvW7jXFHy1uKFId5+YAvYiABJ1OyOIrWdIFu4qWocphk9ySSCVgW1IWZ5Y8du9Wl6f5Vov1ASW0qW3LZb0oBUe5P6+lY8pM04/rvgS7fdyb6gEphFp8ECqwbRbYmD7GKzup/hUiibnW2rY1trWPaRPnA2B2FbPxX4jkStj5pCLiUsK586mR5gCWHmAI7xPsfNer6nJ0V/nXN7tILgeBOQQsCV2NtHvHatmOeU9QJx+XXdH/AAh+agdOrBtsMg/yRix9Ui8T2I3HFaifwqIWG6xi0QMen2BMtA+ZvtyeZ9a6HwvxhrPQ2nu9K/SIiQLCf4hClvIAoHzGePMRGp3yY1h8QWgtt2+YgubT5ltkB/8AYMAVJ/zR2qnPKGERDgv/ANVghkPVNsySOmBMnkf+Q6PPPJO6nb/hTbhR+JOagAf4Nud7U4l9HnfGvau56jxlVfyo5IUCRadlEb+owo7739+BWT13idl7ypoubkOsXI86mM3EAREjniAJ3WH8s/bKMWKP4e9J02LXbt12GQC5BZ33W2J5iN9qv9FZVwPldOqm0zKty8dg45aiWLGSOSdcdqNa8OsqQ7XLjSRCppfQgCCxB1JJFa/RWrDXjaIcFUyglTiDyVjzK24kQd0TnlM9yaiFRLVu2AVUcziF2WZoBJVR5iRy2J19qv8ATWIEgwBBjJvN3A5mffnVWk8MtWwoCFwDJFxndhjtDNxjMEf1qtd8KS+UuM5tIsMvynClhIZSzg7T0X3o/bGwfxCvdFq2qMVUOcXB2Q2pgz9In79tTX63rV6dGfEXMSAwtqodTHmbziAvYkf0irPWXent9SGRQ11/KToBRrRPYExI1O5NV+g8T6VSbCjp1ADF8cOWJACxok7mYIAE7aj/AE/pwnRfDfTdN016zn1LWiy3GOaL9A0AFXyzO+Tpa5Tq/GT8m3Z8+K3BBZsmjzQCW5gGNjVdP8QO3yr5BIVEOmVP/I0xsCQABuecufXzjrOoYDbL5fQe0czW6OWU9nqPTbsdViR57oX/ACEI0ezCe06j9q6C3/Ey1aV0tdNcttsfMF1brnQjzuA0A7583euW6Wyi2rLXXDG8pfytj8tQxQAg/UxYE86ER3qtf6S1/iOPmIsrgCyzcmSdFZHlhvadzWcY91ImXotj4y8PW3bb8TevXPIHVgVhZBYhQpJaVC45Qcj2rM8b8fN/o783Wa2HtYhmkwbhIBU+aQoUmd/4lcX8P+GfiLxtqSMVa621nFdtiIEtG450an0nVJbLs9m2xYGAQHOQ4AMx7mBuO1E68YkxI/R9eRq3cYeyuR+sA+5/ervR+PdQo1fuCMgJYmFy2Nzyf7CsvwnoL3WXRZsdOjuNsVzQKOCXIaFH/RNej+D/AMJbFpGfqbty6ZAAsubagzsBjtpbUmI9J2Kca9yr/pyv/wCf9bbZR87KVP1oh3Ig8SatW/4ndUBv5L+spjxztCIn7VteOfDfQ2OnY3LDJiQMhcuO/Zjb8z6J0CYEDeqwbXwK3W2fxHQhkTJhF8/VuCVYMxPcSBBg7B1RERJuFu78dWnIfqOg6e+6ggMXuSAJMAMGHetLwv476ZriL+CFrIxlaSwSNZTpFYwBOqwW/hv4hiJ/D+aQJuR232/pyY1ROi+APE7V624s2wVYEH5iOBBxJInfeBzzFXGFEw7jqvi2TdtWzdW4UuQSVUDHRdjnKgTzFc14be8Vcs6XSQMRCXExGvLoD0Hp61Z8O8IuWGVbloXJYoWMxczZXVsRBbL09VgxVrqPFVs22dbbF7l2WKO5YFdSDicVCyqqJAAbZNaeUM+Mul8G6i8ent/iFm6NOwAKzJUbjYA7xzQerLfhfp/x7oCMihRgrFkYg9ji2WhyBXmPi3jF3qOoRbVx1U42hswSXHYjs4BBjt+leheE9Desn5Q6i61xgpZrgDhSeVtjUOf5TJEVTxhcZb46izbAVbZIAVA5wLGIVTJ4JHYD824q4vjtpWKAqz+gh4HG8ZiPSZ5rnrrZOrM91pLKAAFyAHrICb3Agma1ehUW9CFJ5EDQ9ZEA88yede5FT3DGY+17xXrkW0Wu5fKAZrkztApYiJ5IB+wmsG18XKqp+D6F3S4pm4MbQxWeCYY8c8CdVc+IHN3p2toQpchQX1KtpxEydTrj+tVPByEtR9SrKiIlwDssEAAGoA9f2rNjUJdX4z1TcIllWBSGORcuJIGMYmJGTceY1n3Ll7orS9QhmIixkrqgctIQnzQPqJlQfYVp9Uw+toUBRAIAx7lmPoZP3J/SqPiSm907rMsDmui2LBTsTAgbMcd+9Nyqhb6X49D21Z8LTlQzLkCQCTJxBJiBPeCRvvQP/wAiPVOLah/llWL3INpBELu4QATs8Ge/avHOq8Ee1fxvtcVfMQ1vzuAJ8oBIOxqeNDmvQPAvjFX6cfMvsWt32RDeuXDkq4lS2BCsYeIOjB1qrPCI7hQ1x0fmJt9O7BQwF671ZVSAYbDEszfpVnwm701pzdQN8wLDMXuOSwEkIrHI+0iT96c9aQCXCuCGynfPOPoIAGvSodDbA18pBJAgrHl9JER2+1abj6bKlc6/41W2jbcviSqYOTABG/XfYTwRV/okL9Khv3xbdkBC28DhJJ0XByaNSRogxFZVjpVxHlQjZAKKTyTuR/3+5G6xltwsKuOgAAB/KNagen+9M5R9MeCl4VZ6VHdg929cRwC3UXJIJGU+TEAR2irvWdapT5aWrKJkpANpHA3slW8sx9zvmsL4P8Pe8nUXLTAN80I4YHdy2CTLKDipV1g7OjMVbHwT1zEzes2weYV2I7nkbP8A3VMzQqxr3Tm5bZSBJ/M9tL3fXlYAcyBkDqq3iHhXSKM3tdNbMgKwsorZn6cQILMDuP66rQLeaN+muN69NH/ftQPEPDlvKqs58rZAhRKkDUFpZTE7EHZ9q3XLCnMpblDcfrLdyzkUcXLF1GgPNwHJmxBiJGt1u3/gzonHn6e36whcASBBEEdo7d6oN8F9OQqtba7CkFizLlJyGSgjKWMwTE991vWbZtDFRCrMFnbhfyyxnj19Dugq6fDPTqytbtIhXQKoEOPp5IlT7yTXP2f4T2TeNy9edrZZmFu2AkDkKWlmIEjgAwK7NXIUkgEmeOD2BIPadcUWwpgBsQ0c4kKP6khZ7URcepKr1ARLQtWAqKRCog+WD7L6n17xO6pG3ftpbFlMi7S2U4IpIy5Ilo8oAjgH1rcNy2sBiACSBiT9zoSe1V/xwBPlcAS2RBCBfUvMA74GzHEVj+zEsez4UzsrdSLTCC0XVN4K5nMqjELGgs4ma1fEbNxkb5V10OARGC7SNziOIPA4E8Uuo64IgdJcZRJ0AAJZoOyo9uTUOl6x7pAY4EISyFMgcj5SzzpgPyj17xRc0aU+k8Ku2sUtljy73r5Fx2JA8tkcW5BM6jgelKx0UXio6oZE/wDjT5ZKrEsXKyx+n0GzzJrbueUSzQBAkyo+/uae3cBWUMhv5Y2OIPf196xmypeJWALYcG5dwwKJb+WlzakcuBjKtE8gTxxWX+AulYPTW7WUiDc+YUXLTFgAilSdgtsaHNdDcT/KNf5TO/SNgUW2g/NwO2PG+Ykyaxqfplbmen8EJe3edd2wpDFXC21RjLbGyScgY949erSw1vQmHESQJgjbNxHvz/Wq9zpQysSxJLE48ZbG8tYj96ktsEjOfLwMpWeMoWJInvx2HejjS5Wh490iJZWMnIa3jGJghpyIJ47n11XOdV8VLkyl7chRkrOtuT5TNyWyxE/SsTO/StvrvFOlW6U+YmYb5YES2cfSJ+lo9CK8s+M/4f8AVfNZ+kh7TmflJ5Cn2VjEEz9J7nVbcMbmp6YT1Fu363xMFU+TDMRAVSxDCBtASBj9t6Gq4/qfior1L2xaMswQlXuBoWQ75KNxrtqSATXMWvhbxFVY/huqUWwSxhlC62QSQOJ4rb/h98EP1t136l7lm3ahmH03mBUlTDCVtwv1kEEwBuSOiMIiPbCZh0nV+N27VhUSQMiiwC0nLzXLucsdEkAEkmPQ1i9d8as5B+bmSWx3cwEkgH5SkbEHbkk/y1Px34SY2vm2LrXhak/KeCyArkQGgZmO2IM1wvhPyXM3LvywkeuTfbtqP6j1owxuLgz0jeukkEySRuTM7JPP3q10N3zYjgwY9TGO/wBJqhf6hC0W8nEwNbP7bJq50vTFXm8blkoNg2bjEKQSHIOICyQJJrOcJmByiHsPgttm6ew2ZP8Agqx8415d+XHnUbJ1Vzw7pzeDlrt9AHZPKyGSDHlGBk9oPqKyfhLpfm2Ldq2bx+Wq+a909y3IYlpWYQabXnOh9q6fovh1rS/+QAlmdiqySWPbehEf1rlnCYmmXJR6n4SBQn8R1KzqAbJMAHQm3Ma4n1quvRWxsjIwAWLtOhEiOBPpok8VsXvBTcnLqXieFtoMRvS5Fo1ImJq5b8JsiNkzxLcx7CJNHGZMZw4y78vw+1cuqhFtriPefJjtiVOKs31b7GK2PA+tbqbfzEtXUXKFzBBcQCHHYrvkSNaJrp7dpAIVRHprn171Y/Ekf9n+prOMOu/bCc/pyXtsGft/f2PFTB2Zkz+gEcAbBA/5rPHh1wkzeAGoCjKPWSW3udiKuL0RUgE3GHcyAATx5dse0D9e1Zg1npwrOyuxZyC2yyakHBeFkHtzqrir/L68ExrvHvxr37U1uyAeLhn1Aj7COOP6Ue3cj7e8nfeYJ3xUVdYHIJJEk6I1oA++9a7TR1ckHTgKY2CATyGX+cGeT3Bpz1IxJ1owSCeeNxqZopuNjxlGtwoiRxIM9/bXvRStVsoC071xs4yZ0sc69tT96s3Q5HkIn7SJEweRPbUj78U7XW7AQTycSP7/AKfftFEPUHtvsAJ9YkwdADkx+1FQbQ/CFtPB+4PEfef/ALRrblVgACTuY7+haR7R/wAUO519waGLnYAg9hwN/r+9RN9vzAA94iZ78n+lVIY2siNgCZgDZIESxOz/AM0vlEKYgNHpG/cdqqsbnmliB2KEAiAZ0Fmf++tPctC4ioO+IYrOxP8AOYME7Pr6bqQ9y2SuiVPaRr2mTv7TTPdVW24AkDGBM8wYM71wNfrVX8OXBXFm+WQsEHzEQZt5fX9Q2DyI9anf8MTLJlOWpOgZ1vIHJdACQdilLw20nuTAgLHqO/HrTsybkifvE6/QfrVPp/CUXSwBMhSW5n3O+PfdWnsjLgGNAabHW4MTPtJ7VUELfypMBdiTAXc6MkbPuaeVUCAGPABYiYgR5+8cn3oduwJnFRoxwAJ40nrrvuaFYYKoAdTB4XY2TJgExwfbRqpWn1Vm2xUXLaMOSH8+OtaxK8+uqB1PTWGklPM3kLD5gYaxK5p5lSPLrWgKcsHkAcTuRkOZEeon2q0LGRygng+ZiYgciRo73Ee9VQAT4Ta0IAx3Cu//AK6JOtAA9+PSq9nwbpw0HpLICmAfk2yY/MTM8kd+SZ71bKR5clXcRGUk8dwCfTVRsnJpQyMiCT5gTwRBOvtVSM3SLwtv5YkH/CwtaHYlADj/AKCpXOhVkPlQNr8obgzANwHU/wB6s20iOYPuWI5mQNfvT/hxrImT6gff/wCU0g368ziXGXAlgWOv03+0mac3LkbZRzoLl6bMiiooxJjQ7jiZ43yZ9+YoqAMBGp78ESPYTNAVWvNBBgGJGSjR9SARP2nvzUwm5I99axE6Bnf7Gi3engGHg8ZTlH7yJqnbOQOF4EgxJh4jRkLAmfvShAjCJP7DnfrQbd4k7X2mPQ8DZq6lsakyO+oJ/wBOO1KNDZXY7RO+5k8D1pDDIHywwVQWZgYHpoc0XpklQT/LPp2Hf03SpUyUrVkYnZ/c6jj3o13pwrgCYkjZnuexpUqEg9niCQQCdGOI7cVL8MMyCSQPU/5ST+5FKlWMskepckMTvFRA4A8s6xg+39oovT2gWYdgyiO0YAkb3yZpUqQtnpAABJ25U8emjxzQfwKnAx+Yn9TO/c9t0qVEqDpbB1wAQIAG5mZ1/ame3AJkyN/141+36UqVSUrPibFyCFgMV49FkE++6M8fMUYiGLA8jWTD13xO+5NNSpJrqhfMog/T3OvLPJ/vQ711jcjI4rHlEQwbIENqY12IpUqEbrejR7DKyAgmCPX/AJkA/pQ7XQ2woKoFLbMDkgEiZ52TvnfNKlUmh04GGWI4I3sce/uJohWY2R5ctagye3FKlTAEsdKuce53oHXuPvRBaGKH+YAn049KalUEbhExA4J4+3+9Ru3oYAADU6kc88H2pUqUq3OqYs2/pP7wjkE++uRR2vMLqCdNlMwfpVSN8j6j/SlSoC3aEkD/ALxWaeohWxVVxMDFQBBYzqlSpUIeG9WzA5GcdduxI3+39TSfrCGZRAxxgxve/tSpUw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3565" name="Picture 13" descr="C:\Users\Лейла\Desktop\загруженное.jpg"/>
          <p:cNvPicPr>
            <a:picLocks noChangeAspect="1" noChangeArrowheads="1"/>
          </p:cNvPicPr>
          <p:nvPr/>
        </p:nvPicPr>
        <p:blipFill>
          <a:blip r:embed="rId5" cstate="print"/>
          <a:srcRect/>
          <a:stretch>
            <a:fillRect/>
          </a:stretch>
        </p:blipFill>
        <p:spPr bwMode="auto">
          <a:xfrm>
            <a:off x="1187624" y="620688"/>
            <a:ext cx="2790056" cy="17145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festival.1september.ru/articles/505238/img-4.gif"/>
          <p:cNvPicPr>
            <a:picLocks noChangeAspect="1" noChangeArrowheads="1"/>
          </p:cNvPicPr>
          <p:nvPr/>
        </p:nvPicPr>
        <p:blipFill>
          <a:blip r:embed="rId2" cstate="print"/>
          <a:srcRect/>
          <a:stretch>
            <a:fillRect/>
          </a:stretch>
        </p:blipFill>
        <p:spPr bwMode="auto">
          <a:xfrm>
            <a:off x="6804248" y="4973470"/>
            <a:ext cx="2182366" cy="1631677"/>
          </a:xfrm>
          <a:prstGeom prst="rect">
            <a:avLst/>
          </a:prstGeom>
          <a:ln>
            <a:noFill/>
          </a:ln>
          <a:effectLst>
            <a:softEdge rad="112500"/>
          </a:effectLst>
        </p:spPr>
      </p:pic>
      <p:sp>
        <p:nvSpPr>
          <p:cNvPr id="2" name="Заголовок 1"/>
          <p:cNvSpPr>
            <a:spLocks noGrp="1"/>
          </p:cNvSpPr>
          <p:nvPr>
            <p:ph type="title"/>
          </p:nvPr>
        </p:nvSpPr>
        <p:spPr>
          <a:xfrm>
            <a:off x="301752" y="457200"/>
            <a:ext cx="8686800" cy="5708104"/>
          </a:xfrm>
        </p:spPr>
        <p:txBody>
          <a:bodyPr>
            <a:normAutofit/>
          </a:bodyPr>
          <a:lstStyle/>
          <a:p>
            <a:r>
              <a:rPr lang="ru-RU" sz="2400" dirty="0" smtClean="0"/>
              <a:t>По-видимому, </a:t>
            </a:r>
            <a:r>
              <a:rPr lang="ru-RU" sz="2400" dirty="0" err="1" smtClean="0"/>
              <a:t>Хефрен</a:t>
            </a:r>
            <a:r>
              <a:rPr lang="ru-RU" sz="2400" dirty="0" smtClean="0"/>
              <a:t> не отличался крепким здоровьем, в конструкции пирамиды </a:t>
            </a:r>
            <a:r>
              <a:rPr lang="ru-RU" sz="2400" dirty="0" err="1" smtClean="0"/>
              <a:t>Хефрена</a:t>
            </a:r>
            <a:r>
              <a:rPr lang="ru-RU" sz="2400" dirty="0" smtClean="0"/>
              <a:t> четко прослеживаются 2 этапа ее постройки. Сначала была изготовлена заготовка пирамиды значительно меньшего размера, с погребальной камерой, которая ниже, на случай, если фараон внезапно умрет. На это указывает ниша в коридоре напротив входа в неё - это так называемое "помещение для оперирования саркофагом", часто встречающееся в конструкции гробниц. Так как эта предосторожность оказалась лишней, позднее пирамида была надстроена до наблюдаемых размеров, с переносом усыпальницы выше и южнее, а изначальная усыпальница превращена в хранилище заупокойного инвентаря</a:t>
            </a:r>
            <a:r>
              <a:rPr lang="ru-RU" sz="2400" dirty="0" smtClean="0"/>
              <a:t>. </a:t>
            </a:r>
            <a:endParaRPr lang="ru-RU"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84784"/>
            <a:ext cx="8686800" cy="3475856"/>
          </a:xfrm>
        </p:spPr>
        <p:txBody>
          <a:bodyPr>
            <a:normAutofit/>
          </a:bodyPr>
          <a:lstStyle/>
          <a:p>
            <a:pPr algn="ctr"/>
            <a:r>
              <a:rPr lang="ru-RU" sz="4000" dirty="0" smtClean="0"/>
              <a:t>Конец.</a:t>
            </a:r>
            <a:endParaRPr lang="ru-RU" sz="4000" dirty="0"/>
          </a:p>
        </p:txBody>
      </p:sp>
      <p:pic>
        <p:nvPicPr>
          <p:cNvPr id="4" name="Picture 2" descr="http://festival.1september.ru/articles/505238/img-4.gif"/>
          <p:cNvPicPr>
            <a:picLocks noChangeAspect="1" noChangeArrowheads="1"/>
          </p:cNvPicPr>
          <p:nvPr/>
        </p:nvPicPr>
        <p:blipFill>
          <a:blip r:embed="rId2" cstate="print"/>
          <a:srcRect/>
          <a:stretch>
            <a:fillRect/>
          </a:stretch>
        </p:blipFill>
        <p:spPr bwMode="auto">
          <a:xfrm>
            <a:off x="5894250" y="4293096"/>
            <a:ext cx="3092365" cy="2312051"/>
          </a:xfrm>
          <a:prstGeom prst="rect">
            <a:avLst/>
          </a:prstGeom>
          <a:ln>
            <a:noFill/>
          </a:ln>
          <a:effectLst>
            <a:softEdge rad="112500"/>
          </a:effectLst>
        </p:spPr>
      </p:pic>
      <p:pic>
        <p:nvPicPr>
          <p:cNvPr id="20484" name="Picture 4" descr="http://im4-tub-ru.yandex.net/i?id=226647191-01-72&amp;n=21"/>
          <p:cNvPicPr>
            <a:picLocks noChangeAspect="1" noChangeArrowheads="1"/>
          </p:cNvPicPr>
          <p:nvPr/>
        </p:nvPicPr>
        <p:blipFill>
          <a:blip r:embed="rId3" cstate="print"/>
          <a:srcRect/>
          <a:stretch>
            <a:fillRect/>
          </a:stretch>
        </p:blipFill>
        <p:spPr bwMode="auto">
          <a:xfrm>
            <a:off x="0" y="0"/>
            <a:ext cx="3415309" cy="2276872"/>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festival.1september.ru/articles/505238/img-4.gif"/>
          <p:cNvPicPr>
            <a:picLocks noChangeAspect="1" noChangeArrowheads="1"/>
          </p:cNvPicPr>
          <p:nvPr/>
        </p:nvPicPr>
        <p:blipFill>
          <a:blip r:embed="rId2" cstate="print"/>
          <a:srcRect/>
          <a:stretch>
            <a:fillRect/>
          </a:stretch>
        </p:blipFill>
        <p:spPr bwMode="auto">
          <a:xfrm>
            <a:off x="4860032" y="3655031"/>
            <a:ext cx="4283968" cy="3202969"/>
          </a:xfrm>
          <a:prstGeom prst="rect">
            <a:avLst/>
          </a:prstGeom>
          <a:ln>
            <a:noFill/>
          </a:ln>
          <a:effectLst>
            <a:softEdge rad="112500"/>
          </a:effectLst>
        </p:spPr>
      </p:pic>
      <p:sp>
        <p:nvSpPr>
          <p:cNvPr id="2" name="Заголовок 1"/>
          <p:cNvSpPr>
            <a:spLocks noGrp="1"/>
          </p:cNvSpPr>
          <p:nvPr>
            <p:ph type="title"/>
          </p:nvPr>
        </p:nvSpPr>
        <p:spPr>
          <a:xfrm>
            <a:off x="251520" y="260648"/>
            <a:ext cx="8686800" cy="5420072"/>
          </a:xfrm>
        </p:spPr>
        <p:txBody>
          <a:bodyPr>
            <a:normAutofit/>
          </a:bodyPr>
          <a:lstStyle/>
          <a:p>
            <a:r>
              <a:rPr lang="ru-RU" sz="2400" b="1" dirty="0" smtClean="0"/>
              <a:t>Пирамида </a:t>
            </a:r>
            <a:r>
              <a:rPr lang="ru-RU" sz="2400" b="1" dirty="0" err="1" smtClean="0"/>
              <a:t>Хефрена</a:t>
            </a:r>
            <a:r>
              <a:rPr lang="ru-RU" sz="2400" dirty="0" smtClean="0"/>
              <a:t> — вторая по величине </a:t>
            </a:r>
            <a:r>
              <a:rPr lang="ru-RU" sz="2400" dirty="0" err="1" smtClean="0"/>
              <a:t>древнеегипетска</a:t>
            </a:r>
            <a:r>
              <a:rPr lang="ru-RU" sz="2400" dirty="0" smtClean="0"/>
              <a:t> пирамида </a:t>
            </a:r>
            <a:r>
              <a:rPr lang="ru-RU" sz="2400" dirty="0" smtClean="0"/>
              <a:t>Расположена рядом с Великим </a:t>
            </a:r>
            <a:r>
              <a:rPr lang="ru-RU" sz="2400" dirty="0" smtClean="0"/>
              <a:t>Сфинксом, </a:t>
            </a:r>
            <a:r>
              <a:rPr lang="ru-RU" sz="2400" dirty="0" smtClean="0"/>
              <a:t>а также </a:t>
            </a:r>
            <a:r>
              <a:rPr lang="ru-RU" sz="2400" dirty="0" smtClean="0"/>
              <a:t>пирамидами Хеопса</a:t>
            </a:r>
            <a:r>
              <a:rPr lang="ru-RU" sz="2400" dirty="0" smtClean="0"/>
              <a:t> и </a:t>
            </a:r>
            <a:r>
              <a:rPr lang="ru-RU" sz="2400" dirty="0" err="1" smtClean="0"/>
              <a:t>Микеринана</a:t>
            </a:r>
            <a:r>
              <a:rPr lang="ru-RU" sz="2400" dirty="0" smtClean="0"/>
              <a:t> Плато </a:t>
            </a:r>
            <a:r>
              <a:rPr lang="ru-RU" sz="2400" dirty="0" smtClean="0"/>
              <a:t>Гиза. </a:t>
            </a:r>
            <a:r>
              <a:rPr lang="ru-RU" sz="2400" dirty="0" smtClean="0"/>
              <a:t>Построенное предположительно в середине </a:t>
            </a:r>
            <a:r>
              <a:rPr lang="ru-RU" sz="2400" dirty="0" smtClean="0"/>
              <a:t>XXVI века до н</a:t>
            </a:r>
            <a:r>
              <a:rPr lang="ru-RU" sz="2400" dirty="0" smtClean="0"/>
              <a:t>. </a:t>
            </a:r>
            <a:r>
              <a:rPr lang="ru-RU" sz="2400" dirty="0" err="1" smtClean="0"/>
              <a:t>э.сооружение</a:t>
            </a:r>
            <a:r>
              <a:rPr lang="ru-RU" sz="2400" dirty="0" smtClean="0"/>
              <a:t> </a:t>
            </a:r>
            <a:r>
              <a:rPr lang="ru-RU" sz="2400" dirty="0" smtClean="0"/>
              <a:t>высотой в 143,5 м получило название </a:t>
            </a:r>
            <a:r>
              <a:rPr lang="ru-RU" sz="2400" dirty="0" err="1" smtClean="0"/>
              <a:t>Урт-Хафра</a:t>
            </a:r>
            <a:r>
              <a:rPr lang="ru-RU" sz="2400" dirty="0" smtClean="0"/>
              <a:t> («</a:t>
            </a:r>
            <a:r>
              <a:rPr lang="ru-RU" sz="2400" dirty="0" err="1" smtClean="0"/>
              <a:t>Хафра</a:t>
            </a:r>
            <a:r>
              <a:rPr lang="ru-RU" sz="2400" dirty="0" smtClean="0"/>
              <a:t> велик» или «Почитаемый </a:t>
            </a:r>
            <a:r>
              <a:rPr lang="ru-RU" sz="2400" dirty="0" err="1" smtClean="0"/>
              <a:t>Хафра</a:t>
            </a:r>
            <a:r>
              <a:rPr lang="ru-RU" sz="2400" dirty="0" smtClean="0"/>
              <a:t>»).</a:t>
            </a:r>
            <a:br>
              <a:rPr lang="ru-RU" sz="2400" dirty="0" smtClean="0"/>
            </a:br>
            <a:r>
              <a:rPr lang="ru-RU" sz="2400" dirty="0" smtClean="0"/>
              <a:t> </a:t>
            </a:r>
            <a:endParaRPr lang="ru-RU"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http://t1.gstatic.com/images?q=tbn:ANd9GcRu07UPpdUR0aR3HgFMe8X19qX-3OZfwucx6nnW5BbX-2YF7pRv"/>
          <p:cNvPicPr>
            <a:picLocks noChangeAspect="1" noChangeArrowheads="1"/>
          </p:cNvPicPr>
          <p:nvPr/>
        </p:nvPicPr>
        <p:blipFill>
          <a:blip r:embed="rId2" cstate="print"/>
          <a:srcRect/>
          <a:stretch>
            <a:fillRect/>
          </a:stretch>
        </p:blipFill>
        <p:spPr bwMode="auto">
          <a:xfrm>
            <a:off x="4984737" y="404664"/>
            <a:ext cx="4159263" cy="2664296"/>
          </a:xfrm>
          <a:prstGeom prst="rect">
            <a:avLst/>
          </a:prstGeom>
          <a:ln>
            <a:noFill/>
          </a:ln>
          <a:effectLst>
            <a:softEdge rad="112500"/>
          </a:effectLst>
        </p:spPr>
      </p:pic>
      <p:pic>
        <p:nvPicPr>
          <p:cNvPr id="4" name="Picture 4" descr="http://festival.1september.ru/articles/505238/img-4.gif"/>
          <p:cNvPicPr>
            <a:picLocks noChangeAspect="1" noChangeArrowheads="1"/>
          </p:cNvPicPr>
          <p:nvPr/>
        </p:nvPicPr>
        <p:blipFill>
          <a:blip r:embed="rId3" cstate="print"/>
          <a:srcRect/>
          <a:stretch>
            <a:fillRect/>
          </a:stretch>
        </p:blipFill>
        <p:spPr bwMode="auto">
          <a:xfrm>
            <a:off x="4758219" y="3584692"/>
            <a:ext cx="4283968" cy="3202969"/>
          </a:xfrm>
          <a:prstGeom prst="rect">
            <a:avLst/>
          </a:prstGeom>
          <a:ln>
            <a:noFill/>
          </a:ln>
          <a:effectLst>
            <a:softEdge rad="112500"/>
          </a:effectLst>
        </p:spPr>
      </p:pic>
      <p:sp>
        <p:nvSpPr>
          <p:cNvPr id="2" name="Заголовок 1"/>
          <p:cNvSpPr>
            <a:spLocks noGrp="1"/>
          </p:cNvSpPr>
          <p:nvPr>
            <p:ph type="title"/>
          </p:nvPr>
        </p:nvSpPr>
        <p:spPr>
          <a:xfrm>
            <a:off x="0" y="0"/>
            <a:ext cx="5148064" cy="6453336"/>
          </a:xfrm>
        </p:spPr>
        <p:txBody>
          <a:bodyPr>
            <a:normAutofit/>
          </a:bodyPr>
          <a:lstStyle/>
          <a:p>
            <a:r>
              <a:rPr lang="ru-RU" sz="2400" u="sng" dirty="0" smtClean="0"/>
              <a:t>Хотя пирамида </a:t>
            </a:r>
            <a:r>
              <a:rPr lang="ru-RU" sz="2400" u="sng" dirty="0" err="1" smtClean="0"/>
              <a:t>Хафры</a:t>
            </a:r>
            <a:r>
              <a:rPr lang="ru-RU" sz="2400" u="sng" dirty="0" smtClean="0"/>
              <a:t> и уступает размерами пирамиде его отца </a:t>
            </a:r>
            <a:r>
              <a:rPr lang="ru-RU" sz="2400" u="sng" dirty="0" err="1" smtClean="0"/>
              <a:t>Хуфу</a:t>
            </a:r>
            <a:r>
              <a:rPr lang="ru-RU" sz="2400" u="sng" dirty="0" smtClean="0"/>
              <a:t>, её положение на более высоком холме и её более крутой склон делают её достойной соперницей Великой Пирамиды. Две довольно большие камеры и два перекрещивающихся прохода, которые ведут в горизонтальный коридор, представляют собой довольно скромное по отношению к пирамиде </a:t>
            </a:r>
            <a:r>
              <a:rPr lang="ru-RU" sz="2400" u="sng" dirty="0" err="1" smtClean="0"/>
              <a:t>Хуфу</a:t>
            </a:r>
            <a:r>
              <a:rPr lang="ru-RU" sz="2400" u="sng" dirty="0" smtClean="0"/>
              <a:t> пространство.</a:t>
            </a:r>
            <a:endParaRPr lang="ru-RU"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festival.1september.ru/articles/505238/img-4.gif"/>
          <p:cNvPicPr>
            <a:picLocks noChangeAspect="1" noChangeArrowheads="1"/>
          </p:cNvPicPr>
          <p:nvPr/>
        </p:nvPicPr>
        <p:blipFill>
          <a:blip r:embed="rId2" cstate="print"/>
          <a:srcRect/>
          <a:stretch>
            <a:fillRect/>
          </a:stretch>
        </p:blipFill>
        <p:spPr bwMode="auto">
          <a:xfrm>
            <a:off x="6772859" y="5085184"/>
            <a:ext cx="2371142" cy="1772817"/>
          </a:xfrm>
          <a:prstGeom prst="rect">
            <a:avLst/>
          </a:prstGeom>
          <a:ln>
            <a:noFill/>
          </a:ln>
          <a:effectLst>
            <a:softEdge rad="112500"/>
          </a:effectLst>
        </p:spPr>
      </p:pic>
      <p:sp>
        <p:nvSpPr>
          <p:cNvPr id="2" name="Заголовок 1"/>
          <p:cNvSpPr>
            <a:spLocks noGrp="1"/>
          </p:cNvSpPr>
          <p:nvPr>
            <p:ph type="title"/>
          </p:nvPr>
        </p:nvSpPr>
        <p:spPr>
          <a:xfrm>
            <a:off x="301752" y="457200"/>
            <a:ext cx="8686800" cy="5924128"/>
          </a:xfrm>
        </p:spPr>
        <p:txBody>
          <a:bodyPr>
            <a:normAutofit fontScale="90000"/>
          </a:bodyPr>
          <a:lstStyle/>
          <a:p>
            <a:r>
              <a:rPr lang="ru-RU" sz="2400" dirty="0" smtClean="0">
                <a:effectLst>
                  <a:outerShdw blurRad="38100" dist="38100" dir="2700000" algn="tl">
                    <a:srgbClr val="000000">
                      <a:alpha val="43137"/>
                    </a:srgbClr>
                  </a:outerShdw>
                  <a:reflection blurRad="12700" stA="48000" endA="300" endPos="55000" dir="5400000" sy="-90000" algn="bl" rotWithShape="0"/>
                </a:effectLst>
              </a:rPr>
              <a:t>Погребальная камера, расположенная под пирамидой, больше не выложена </a:t>
            </a:r>
            <a:r>
              <a:rPr lang="ru-RU" sz="2400" dirty="0" smtClean="0">
                <a:effectLst>
                  <a:outerShdw blurRad="38100" dist="38100" dir="2700000" algn="tl">
                    <a:srgbClr val="000000">
                      <a:alpha val="43137"/>
                    </a:srgbClr>
                  </a:outerShdw>
                  <a:reflection blurRad="12700" stA="48000" endA="300" endPos="55000" dir="5400000" sy="-90000" algn="bl" rotWithShape="0"/>
                </a:effectLst>
              </a:rPr>
              <a:t>гранитом, </a:t>
            </a:r>
            <a:r>
              <a:rPr lang="ru-RU" sz="2400" dirty="0" smtClean="0">
                <a:effectLst>
                  <a:outerShdw blurRad="38100" dist="38100" dir="2700000" algn="tl">
                    <a:srgbClr val="000000">
                      <a:alpha val="43137"/>
                    </a:srgbClr>
                  </a:outerShdw>
                  <a:reflection blurRad="12700" stA="48000" endA="300" endPos="55000" dir="5400000" sy="-90000" algn="bl" rotWithShape="0"/>
                </a:effectLst>
              </a:rPr>
              <a:t>хотя этот защитный материал в изобилии употреблялся внутри пирамиды (сам высокий проход, ограждения и саркофаг), так же как и снаружи (облицовка фундамента пирамиды и храмов). Кровлю камеры обеспечивал свод на стропилах, расцененный как более прочный, чем горизонтальные ригели пирамиды </a:t>
            </a:r>
            <a:r>
              <a:rPr lang="ru-RU" sz="2400" dirty="0" err="1" smtClean="0">
                <a:effectLst>
                  <a:outerShdw blurRad="38100" dist="38100" dir="2700000" algn="tl">
                    <a:srgbClr val="000000">
                      <a:alpha val="43137"/>
                    </a:srgbClr>
                  </a:outerShdw>
                  <a:reflection blurRad="12700" stA="48000" endA="300" endPos="55000" dir="5400000" sy="-90000" algn="bl" rotWithShape="0"/>
                </a:effectLst>
              </a:rPr>
              <a:t>Хуфу</a:t>
            </a:r>
            <a:r>
              <a:rPr lang="ru-RU" sz="2400" dirty="0" smtClean="0">
                <a:effectLst>
                  <a:outerShdw blurRad="38100" dist="38100" dir="2700000" algn="tl">
                    <a:srgbClr val="000000">
                      <a:alpha val="43137"/>
                    </a:srgbClr>
                  </a:outerShdw>
                  <a:reflection blurRad="12700" stA="48000" endA="300" endPos="55000" dir="5400000" sy="-90000" algn="bl" rotWithShape="0"/>
                </a:effectLst>
              </a:rPr>
              <a:t>. Прямоугольный классической формы саркофаг </a:t>
            </a:r>
            <a:r>
              <a:rPr lang="ru-RU" sz="2400" dirty="0" err="1" smtClean="0">
                <a:effectLst>
                  <a:outerShdw blurRad="38100" dist="38100" dir="2700000" algn="tl">
                    <a:srgbClr val="000000">
                      <a:alpha val="43137"/>
                    </a:srgbClr>
                  </a:outerShdw>
                  <a:reflection blurRad="12700" stA="48000" endA="300" endPos="55000" dir="5400000" sy="-90000" algn="bl" rotWithShape="0"/>
                </a:effectLst>
              </a:rPr>
              <a:t>Хафра</a:t>
            </a:r>
            <a:r>
              <a:rPr lang="ru-RU" sz="2400" dirty="0" smtClean="0">
                <a:effectLst>
                  <a:outerShdw blurRad="38100" dist="38100" dir="2700000" algn="tl">
                    <a:srgbClr val="000000">
                      <a:alpha val="43137"/>
                    </a:srgbClr>
                  </a:outerShdw>
                  <a:reflection blurRad="12700" stA="48000" endA="300" endPos="55000" dir="5400000" sy="-90000" algn="bl" rotWithShape="0"/>
                </a:effectLst>
              </a:rPr>
              <a:t> из великолепно отшлифованного гранита был размещен в облицовке погребальной камеры. Ниша для каноп, размещенная около саркофага </a:t>
            </a:r>
            <a:r>
              <a:rPr lang="ru-RU" sz="2400" dirty="0" err="1" smtClean="0">
                <a:effectLst>
                  <a:outerShdw blurRad="38100" dist="38100" dir="2700000" algn="tl">
                    <a:srgbClr val="000000">
                      <a:alpha val="43137"/>
                    </a:srgbClr>
                  </a:outerShdw>
                  <a:reflection blurRad="12700" stA="48000" endA="300" endPos="55000" dir="5400000" sy="-90000" algn="bl" rotWithShape="0"/>
                </a:effectLst>
              </a:rPr>
              <a:t>Хафра</a:t>
            </a:r>
            <a:r>
              <a:rPr lang="ru-RU" sz="2400" dirty="0" smtClean="0">
                <a:effectLst>
                  <a:outerShdw blurRad="38100" dist="38100" dir="2700000" algn="tl">
                    <a:srgbClr val="000000">
                      <a:alpha val="43137"/>
                    </a:srgbClr>
                  </a:outerShdw>
                  <a:reflection blurRad="12700" stA="48000" endA="300" endPos="55000" dir="5400000" sy="-90000" algn="bl" rotWithShape="0"/>
                </a:effectLst>
              </a:rPr>
              <a:t>, была новшеством, которое станет распространенным в более позднее время. Ныне эта пирамида находится в хорошем состоянии, хотя её размеры несколько уменьшились, и составляют на сегодняшний день 210,5 м × 210,5 м в основании </a:t>
            </a:r>
            <a:r>
              <a:rPr lang="ru-RU" sz="2400" baseline="30000" dirty="0" smtClean="0">
                <a:effectLst>
                  <a:outerShdw blurRad="38100" dist="38100" dir="2700000" algn="tl">
                    <a:srgbClr val="000000">
                      <a:alpha val="43137"/>
                    </a:srgbClr>
                  </a:outerShdw>
                  <a:reflection blurRad="12700" stA="48000" endA="300" endPos="55000" dir="5400000" sy="-90000" algn="bl" rotWithShape="0"/>
                </a:effectLst>
                <a:hlinkClick r:id="rId3" tooltip="Википедия:Ссылки на источники"/>
              </a:rPr>
              <a:t>[</a:t>
            </a:r>
            <a:r>
              <a:rPr lang="ru-RU" sz="2400" i="1" baseline="30000" dirty="0" smtClean="0">
                <a:effectLst>
                  <a:outerShdw blurRad="38100" dist="38100" dir="2700000" algn="tl">
                    <a:srgbClr val="000000">
                      <a:alpha val="43137"/>
                    </a:srgbClr>
                  </a:outerShdw>
                  <a:reflection blurRad="12700" stA="48000" endA="300" endPos="55000" dir="5400000" sy="-90000" algn="bl" rotWithShape="0"/>
                </a:effectLst>
                <a:hlinkClick r:id="rId3" tooltip="Википедия:Ссылки на источники"/>
              </a:rPr>
              <a:t>источник не указан 1496 дней</a:t>
            </a:r>
            <a:r>
              <a:rPr lang="ru-RU" sz="2400" baseline="30000" dirty="0" smtClean="0">
                <a:effectLst>
                  <a:outerShdw blurRad="38100" dist="38100" dir="2700000" algn="tl">
                    <a:srgbClr val="000000">
                      <a:alpha val="43137"/>
                    </a:srgbClr>
                  </a:outerShdw>
                  <a:reflection blurRad="12700" stA="48000" endA="300" endPos="55000" dir="5400000" sy="-90000" algn="bl" rotWithShape="0"/>
                </a:effectLst>
                <a:hlinkClick r:id="rId3" tooltip="Википедия:Ссылки на источники"/>
              </a:rPr>
              <a:t>]</a:t>
            </a:r>
            <a:r>
              <a:rPr lang="ru-RU" sz="2400" dirty="0" smtClean="0">
                <a:effectLst>
                  <a:outerShdw blurRad="38100" dist="38100" dir="2700000" algn="tl">
                    <a:srgbClr val="000000">
                      <a:alpha val="43137"/>
                    </a:srgbClr>
                  </a:outerShdw>
                  <a:reflection blurRad="12700" stA="48000" endA="300" endPos="55000" dir="5400000" sy="-90000" algn="bl" rotWithShape="0"/>
                </a:effectLst>
              </a:rPr>
              <a:t> и 136,4 м в высоту</a:t>
            </a:r>
            <a:r>
              <a:rPr lang="ru-RU" sz="2400" dirty="0" smtClean="0">
                <a:effectLst>
                  <a:outerShdw blurRad="38100" dist="38100" dir="2700000" algn="tl">
                    <a:srgbClr val="000000">
                      <a:alpha val="43137"/>
                    </a:srgbClr>
                  </a:outerShdw>
                  <a:reflection blurRad="12700" stA="48000" endA="300" endPos="55000" dir="5400000" sy="-90000" algn="bl" rotWithShape="0"/>
                </a:effectLst>
              </a:rPr>
              <a:t>. </a:t>
            </a:r>
            <a:endParaRPr lang="ru-RU" sz="2400" dirty="0">
              <a:effectLst>
                <a:outerShdw blurRad="38100" dist="38100" dir="2700000" algn="tl">
                  <a:srgbClr val="000000">
                    <a:alpha val="43137"/>
                  </a:srgbClr>
                </a:outerShdw>
                <a:reflection blurRad="12700" stA="48000" endA="300" endPos="55000" dir="5400000" sy="-90000" algn="bl" rotWithShape="0"/>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descr="http://t2.gstatic.com/images?q=tbn:ANd9GcS1RMLl46V5fI4qiLE0_fRpH1lyPrdpoP4cB8Y7Axaef-zIVdE7hA"/>
          <p:cNvPicPr>
            <a:picLocks noChangeAspect="1" noChangeArrowheads="1"/>
          </p:cNvPicPr>
          <p:nvPr/>
        </p:nvPicPr>
        <p:blipFill>
          <a:blip r:embed="rId2" cstate="print"/>
          <a:srcRect/>
          <a:stretch>
            <a:fillRect/>
          </a:stretch>
        </p:blipFill>
        <p:spPr bwMode="auto">
          <a:xfrm>
            <a:off x="4211960" y="0"/>
            <a:ext cx="4932040" cy="3933056"/>
          </a:xfrm>
          <a:prstGeom prst="rect">
            <a:avLst/>
          </a:prstGeom>
          <a:noFill/>
        </p:spPr>
      </p:pic>
      <p:pic>
        <p:nvPicPr>
          <p:cNvPr id="21506" name="Picture 2" descr="http://works.tarefer.ru/42/100371/pics/image002.gif"/>
          <p:cNvPicPr>
            <a:picLocks noChangeAspect="1" noChangeArrowheads="1"/>
          </p:cNvPicPr>
          <p:nvPr/>
        </p:nvPicPr>
        <p:blipFill>
          <a:blip r:embed="rId3" cstate="print"/>
          <a:srcRect/>
          <a:stretch>
            <a:fillRect/>
          </a:stretch>
        </p:blipFill>
        <p:spPr bwMode="auto">
          <a:xfrm>
            <a:off x="0" y="1916832"/>
            <a:ext cx="5534108" cy="4365104"/>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festival.1september.ru/articles/505238/img-4.gif"/>
          <p:cNvPicPr>
            <a:picLocks noChangeAspect="1" noChangeArrowheads="1"/>
          </p:cNvPicPr>
          <p:nvPr/>
        </p:nvPicPr>
        <p:blipFill>
          <a:blip r:embed="rId2" cstate="print"/>
          <a:srcRect/>
          <a:stretch>
            <a:fillRect/>
          </a:stretch>
        </p:blipFill>
        <p:spPr bwMode="auto">
          <a:xfrm>
            <a:off x="7164288" y="5377840"/>
            <a:ext cx="1979712" cy="1480160"/>
          </a:xfrm>
          <a:prstGeom prst="rect">
            <a:avLst/>
          </a:prstGeom>
          <a:ln>
            <a:noFill/>
          </a:ln>
          <a:effectLst>
            <a:softEdge rad="112500"/>
          </a:effectLst>
        </p:spPr>
      </p:pic>
      <p:sp>
        <p:nvSpPr>
          <p:cNvPr id="2" name="Заголовок 1"/>
          <p:cNvSpPr>
            <a:spLocks noGrp="1"/>
          </p:cNvSpPr>
          <p:nvPr>
            <p:ph type="title"/>
          </p:nvPr>
        </p:nvSpPr>
        <p:spPr>
          <a:xfrm>
            <a:off x="457200" y="908720"/>
            <a:ext cx="8686800" cy="5564088"/>
          </a:xfrm>
        </p:spPr>
        <p:txBody>
          <a:bodyPr>
            <a:normAutofit fontScale="90000"/>
          </a:bodyPr>
          <a:lstStyle/>
          <a:p>
            <a:r>
              <a:rPr lang="ru-RU" sz="2200" dirty="0" smtClean="0"/>
              <a:t>Во времена фараонов пирамида </a:t>
            </a:r>
            <a:r>
              <a:rPr lang="ru-RU" sz="2200" dirty="0" err="1" smtClean="0"/>
              <a:t>Хафра</a:t>
            </a:r>
            <a:r>
              <a:rPr lang="ru-RU" sz="2200" dirty="0" smtClean="0"/>
              <a:t> была всего лишь элементом заупокойного комплекса, который включал в себя маленькую пирамиду-спутницу, вероятно построенную для супруги </a:t>
            </a:r>
            <a:r>
              <a:rPr lang="ru-RU" sz="2200" dirty="0" err="1" smtClean="0"/>
              <a:t>Хафра</a:t>
            </a:r>
            <a:r>
              <a:rPr lang="ru-RU" sz="2200" dirty="0" smtClean="0"/>
              <a:t>, стену ограждения, заупокойный храм, дорогу, храм в долине и порт, который также необходимо было построить. Современное состояние сохранности комплекса позволяет сказать, что все его элементы были завершены. Храмы </a:t>
            </a:r>
            <a:r>
              <a:rPr lang="ru-RU" sz="2200" dirty="0" err="1" smtClean="0"/>
              <a:t>Хафры</a:t>
            </a:r>
            <a:r>
              <a:rPr lang="ru-RU" sz="2200" dirty="0" smtClean="0"/>
              <a:t>, ставшие образцами для фараонов Древнего царства, были построены из многотонных блоков гранита и известняка. Каменные блоки у входа в его заупокойный храм достигают в длину 5,45 м и весят до 42 тонн. Это были обширные здания: 113 м на 49 м — заупокойный храм, и 45 м на 50 м — храм в долине, сохранившаяся высота которого в настоящее время составляет 13 м. Учитывая найденные фрагменты, общее количество скульптурных произведений нижнего храма </a:t>
            </a:r>
            <a:r>
              <a:rPr lang="ru-RU" sz="2200" dirty="0" err="1" smtClean="0"/>
              <a:t>Хафра</a:t>
            </a:r>
            <a:r>
              <a:rPr lang="ru-RU" sz="2200" dirty="0" smtClean="0"/>
              <a:t> насчитывает более 200 статуй. Среди них — знаменитая замечательно сохранившаяся статуя царя, выполненная из темно-зеленого диорита. Правитель гордо восседает на троне с нарядным платком на голове и </a:t>
            </a:r>
            <a:r>
              <a:rPr lang="ru-RU" sz="2200" dirty="0" err="1" smtClean="0"/>
              <a:t>уреем</a:t>
            </a:r>
            <a:r>
              <a:rPr lang="ru-RU" sz="2200" dirty="0" smtClean="0"/>
              <a:t> на </a:t>
            </a:r>
            <a:r>
              <a:rPr lang="ru-RU" sz="2200" dirty="0" smtClean="0"/>
              <a:t>лбу, а позади него реет </a:t>
            </a:r>
            <a:r>
              <a:rPr lang="ru-RU" sz="2200" dirty="0" err="1" smtClean="0"/>
              <a:t>соколоподобный</a:t>
            </a:r>
            <a:r>
              <a:rPr lang="ru-RU" sz="2200" dirty="0" smtClean="0"/>
              <a:t> бог Хор. </a:t>
            </a:r>
            <a:r>
              <a:rPr lang="ru-RU" dirty="0" smtClean="0"/>
              <a:t/>
            </a:r>
            <a:br>
              <a:rPr lang="ru-RU" dirty="0" smtClean="0"/>
            </a:b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festival.1september.ru/articles/505238/img-4.gif"/>
          <p:cNvPicPr>
            <a:picLocks noChangeAspect="1" noChangeArrowheads="1"/>
          </p:cNvPicPr>
          <p:nvPr/>
        </p:nvPicPr>
        <p:blipFill>
          <a:blip r:embed="rId2" cstate="print"/>
          <a:srcRect/>
          <a:stretch>
            <a:fillRect/>
          </a:stretch>
        </p:blipFill>
        <p:spPr bwMode="auto">
          <a:xfrm>
            <a:off x="6804248" y="4973470"/>
            <a:ext cx="2182366" cy="1631677"/>
          </a:xfrm>
          <a:prstGeom prst="rect">
            <a:avLst/>
          </a:prstGeom>
          <a:ln>
            <a:noFill/>
          </a:ln>
          <a:effectLst>
            <a:softEdge rad="112500"/>
          </a:effectLst>
        </p:spPr>
      </p:pic>
      <p:sp>
        <p:nvSpPr>
          <p:cNvPr id="2" name="Заголовок 1"/>
          <p:cNvSpPr>
            <a:spLocks noGrp="1"/>
          </p:cNvSpPr>
          <p:nvPr>
            <p:ph type="title"/>
          </p:nvPr>
        </p:nvSpPr>
        <p:spPr>
          <a:xfrm>
            <a:off x="301752" y="457200"/>
            <a:ext cx="8686800" cy="5492080"/>
          </a:xfrm>
        </p:spPr>
        <p:txBody>
          <a:bodyPr>
            <a:normAutofit/>
          </a:bodyPr>
          <a:lstStyle/>
          <a:p>
            <a:r>
              <a:rPr lang="ru-RU" sz="2400" dirty="0" smtClean="0"/>
              <a:t>Пирамида была украшена розовым гранитным </a:t>
            </a:r>
            <a:r>
              <a:rPr lang="ru-RU" sz="2400" dirty="0" err="1" smtClean="0"/>
              <a:t>пирамидионом</a:t>
            </a:r>
            <a:r>
              <a:rPr lang="ru-RU" sz="2400" dirty="0" smtClean="0"/>
              <a:t>, </a:t>
            </a:r>
            <a:r>
              <a:rPr lang="ru-RU" sz="2400" dirty="0" smtClean="0"/>
              <a:t>который сейчас утерян. У нас нет никаких сведений о том, был ли гранит украшен известняком, гипсом или золотом.</a:t>
            </a:r>
            <a:br>
              <a:rPr lang="ru-RU" sz="2400" dirty="0" smtClean="0"/>
            </a:br>
            <a:r>
              <a:rPr lang="ru-RU" sz="2400" dirty="0" smtClean="0"/>
              <a:t>Несмотря на то, что ни одна из древнеегипетских пирамид не сохранила на своей вершине </a:t>
            </a:r>
            <a:r>
              <a:rPr lang="ru-RU" sz="2400" dirty="0" err="1" smtClean="0"/>
              <a:t>пирамидиона</a:t>
            </a:r>
            <a:r>
              <a:rPr lang="ru-RU" sz="2400" dirty="0" smtClean="0"/>
              <a:t>, </a:t>
            </a:r>
            <a:r>
              <a:rPr lang="ru-RU" sz="2400" dirty="0" smtClean="0"/>
              <a:t>у пирамиды </a:t>
            </a:r>
            <a:r>
              <a:rPr lang="ru-RU" sz="2400" dirty="0" err="1" smtClean="0"/>
              <a:t>Хефрена</a:t>
            </a:r>
            <a:r>
              <a:rPr lang="ru-RU" sz="2400" dirty="0" smtClean="0"/>
              <a:t> сохранились почти все камни его крепления, образующие небольшую квадратную площадку с квадратным же в плане, углублением</a:t>
            </a:r>
            <a:r>
              <a:rPr lang="ru-RU" sz="2400" dirty="0" smtClean="0">
                <a:solidFill>
                  <a:schemeClr val="tx1"/>
                </a:solidFill>
              </a:rPr>
              <a:t>: </a:t>
            </a:r>
            <a:r>
              <a:rPr lang="ru-RU" sz="2400" dirty="0" smtClean="0"/>
              <a:t>эта особенность делает данную пирамиду </a:t>
            </a:r>
            <a:r>
              <a:rPr lang="ru-RU" sz="2400" dirty="0" smtClean="0"/>
              <a:t> уникальной </a:t>
            </a:r>
            <a:r>
              <a:rPr lang="ru-RU" sz="2400" dirty="0" smtClean="0"/>
              <a:t>и позволяет нам знать способ крепления </a:t>
            </a:r>
            <a:r>
              <a:rPr lang="ru-RU" sz="2400" dirty="0" err="1" smtClean="0"/>
              <a:t>пирамидионов</a:t>
            </a:r>
            <a:r>
              <a:rPr lang="ru-RU" sz="2400" dirty="0" smtClean="0"/>
              <a:t> на вершинах пирамид.</a:t>
            </a:r>
            <a:br>
              <a:rPr lang="ru-RU" sz="2400" dirty="0" smtClean="0"/>
            </a:br>
            <a:r>
              <a:rPr lang="ru-RU" sz="2400" dirty="0" smtClean="0"/>
              <a:t> </a:t>
            </a:r>
            <a:endParaRPr lang="ru-RU"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im2-tub-ru.yandex.net/i?id=424886355-62-72&amp;n=21"/>
          <p:cNvPicPr>
            <a:picLocks noChangeAspect="1" noChangeArrowheads="1"/>
          </p:cNvPicPr>
          <p:nvPr/>
        </p:nvPicPr>
        <p:blipFill>
          <a:blip r:embed="rId2" cstate="print"/>
          <a:srcRect/>
          <a:stretch>
            <a:fillRect/>
          </a:stretch>
        </p:blipFill>
        <p:spPr bwMode="auto">
          <a:xfrm>
            <a:off x="1547664" y="476672"/>
            <a:ext cx="2592288" cy="2592288"/>
          </a:xfrm>
          <a:prstGeom prst="rect">
            <a:avLst/>
          </a:prstGeom>
          <a:ln>
            <a:noFill/>
          </a:ln>
          <a:effectLst>
            <a:softEdge rad="112500"/>
          </a:effectLst>
        </p:spPr>
      </p:pic>
      <p:pic>
        <p:nvPicPr>
          <p:cNvPr id="24580" name="Picture 4" descr="http://im8-tub-ru.yandex.net/i?id=347050555-22-72&amp;n=21"/>
          <p:cNvPicPr>
            <a:picLocks noChangeAspect="1" noChangeArrowheads="1"/>
          </p:cNvPicPr>
          <p:nvPr/>
        </p:nvPicPr>
        <p:blipFill>
          <a:blip r:embed="rId3" cstate="print"/>
          <a:srcRect/>
          <a:stretch>
            <a:fillRect/>
          </a:stretch>
        </p:blipFill>
        <p:spPr bwMode="auto">
          <a:xfrm>
            <a:off x="4067944" y="1772816"/>
            <a:ext cx="4597102" cy="2376264"/>
          </a:xfrm>
          <a:prstGeom prst="rect">
            <a:avLst/>
          </a:prstGeom>
          <a:noFill/>
        </p:spPr>
      </p:pic>
      <p:pic>
        <p:nvPicPr>
          <p:cNvPr id="24582" name="Picture 6" descr="http://im0-tub-ru.yandex.net/i?id=66057009-09-72&amp;n=21"/>
          <p:cNvPicPr>
            <a:picLocks noChangeAspect="1" noChangeArrowheads="1"/>
          </p:cNvPicPr>
          <p:nvPr/>
        </p:nvPicPr>
        <p:blipFill>
          <a:blip r:embed="rId4" cstate="print"/>
          <a:srcRect/>
          <a:stretch>
            <a:fillRect/>
          </a:stretch>
        </p:blipFill>
        <p:spPr bwMode="auto">
          <a:xfrm>
            <a:off x="1259632" y="4005064"/>
            <a:ext cx="5688632" cy="2204864"/>
          </a:xfrm>
          <a:prstGeom prst="rect">
            <a:avLst/>
          </a:prstGeom>
          <a:ln>
            <a:noFill/>
          </a:ln>
          <a:effectLst>
            <a:softEdge rad="11250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festival.1september.ru/articles/505238/img-4.gif"/>
          <p:cNvPicPr>
            <a:picLocks noChangeAspect="1" noChangeArrowheads="1"/>
          </p:cNvPicPr>
          <p:nvPr/>
        </p:nvPicPr>
        <p:blipFill>
          <a:blip r:embed="rId2" cstate="print"/>
          <a:srcRect/>
          <a:stretch>
            <a:fillRect/>
          </a:stretch>
        </p:blipFill>
        <p:spPr bwMode="auto">
          <a:xfrm>
            <a:off x="6804248" y="4973470"/>
            <a:ext cx="2182366" cy="1631677"/>
          </a:xfrm>
          <a:prstGeom prst="rect">
            <a:avLst/>
          </a:prstGeom>
          <a:ln>
            <a:noFill/>
          </a:ln>
          <a:effectLst>
            <a:softEdge rad="112500"/>
          </a:effectLst>
        </p:spPr>
      </p:pic>
      <p:sp>
        <p:nvSpPr>
          <p:cNvPr id="2" name="Заголовок 1"/>
          <p:cNvSpPr>
            <a:spLocks noGrp="1"/>
          </p:cNvSpPr>
          <p:nvPr>
            <p:ph type="title"/>
          </p:nvPr>
        </p:nvSpPr>
        <p:spPr>
          <a:xfrm>
            <a:off x="301752" y="457200"/>
            <a:ext cx="8686800" cy="5780112"/>
          </a:xfrm>
        </p:spPr>
        <p:txBody>
          <a:bodyPr>
            <a:normAutofit/>
          </a:bodyPr>
          <a:lstStyle/>
          <a:p>
            <a:r>
              <a:rPr lang="ru-RU" sz="2400" dirty="0" smtClean="0"/>
              <a:t>Отлично сохранился и гранитный саркофаг вместе с крышкой, по конструкции он идентичен хуже сохранившемуся саркофагу Хеопса, также как у саркофага Хеопса имеется несколько </a:t>
            </a:r>
            <a:r>
              <a:rPr lang="ru-RU" sz="2400" dirty="0" err="1" smtClean="0"/>
              <a:t>сверлованных</a:t>
            </a:r>
            <a:r>
              <a:rPr lang="ru-RU" sz="2400" dirty="0" smtClean="0"/>
              <a:t> отверстий по буртику и в крышке, запиравшие саркофаг по-видимому, медными цилиндрами.</a:t>
            </a:r>
            <a:br>
              <a:rPr lang="ru-RU" sz="2400" dirty="0" smtClean="0"/>
            </a:br>
            <a:r>
              <a:rPr lang="ru-RU" sz="2400" dirty="0" smtClean="0"/>
              <a:t>Сохранившаяся наверху пирамиды "шапка" облицовки находится в крайне ветхом состоянии, и образует "карнизы" что делает восхождение на ее вершину крайне тяжелым делом даже для опытных альпинистов. Если на вершину пирамиды Хеопса время от времени разрешение на восхождение для ученых дается, выдача разрешений на то же самое для пирамиды </a:t>
            </a:r>
            <a:r>
              <a:rPr lang="ru-RU" sz="2400" dirty="0" err="1" smtClean="0"/>
              <a:t>Хефрена</a:t>
            </a:r>
            <a:r>
              <a:rPr lang="ru-RU" sz="2400" dirty="0" smtClean="0"/>
              <a:t> не практикуется никому.</a:t>
            </a:r>
            <a:br>
              <a:rPr lang="ru-RU" sz="2400" dirty="0" smtClean="0"/>
            </a:br>
            <a:r>
              <a:rPr lang="ru-RU" sz="2400" dirty="0" smtClean="0"/>
              <a:t> </a:t>
            </a:r>
            <a:endParaRPr lang="ru-RU" sz="24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108</TotalTime>
  <Words>311</Words>
  <Application>Microsoft Office PowerPoint</Application>
  <PresentationFormat>Экран (4:3)</PresentationFormat>
  <Paragraphs>9</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Трек</vt:lpstr>
      <vt:lpstr>Призентация на тему «Пирамида  Хефрен»       Работу выполнил ученицы  10 б класса Шайхуллина Фирюза 2013 </vt:lpstr>
      <vt:lpstr>Пирамида Хефрена — вторая по величине древнеегипетска пирамида Расположена рядом с Великим Сфинксом, а также пирамидами Хеопса и Микеринана Плато Гиза. Построенное предположительно в середине XXVI века до н. э.сооружение высотой в 143,5 м получило название Урт-Хафра («Хафра велик» или «Почитаемый Хафра»).  </vt:lpstr>
      <vt:lpstr>Хотя пирамида Хафры и уступает размерами пирамиде его отца Хуфу, её положение на более высоком холме и её более крутой склон делают её достойной соперницей Великой Пирамиды. Две довольно большие камеры и два перекрещивающихся прохода, которые ведут в горизонтальный коридор, представляют собой довольно скромное по отношению к пирамиде Хуфу пространство.</vt:lpstr>
      <vt:lpstr>Погребальная камера, расположенная под пирамидой, больше не выложена гранитом, хотя этот защитный материал в изобилии употреблялся внутри пирамиды (сам высокий проход, ограждения и саркофаг), так же как и снаружи (облицовка фундамента пирамиды и храмов). Кровлю камеры обеспечивал свод на стропилах, расцененный как более прочный, чем горизонтальные ригели пирамиды Хуфу. Прямоугольный классической формы саркофаг Хафра из великолепно отшлифованного гранита был размещен в облицовке погребальной камеры. Ниша для каноп, размещенная около саркофага Хафра, была новшеством, которое станет распространенным в более позднее время. Ныне эта пирамида находится в хорошем состоянии, хотя её размеры несколько уменьшились, и составляют на сегодняшний день 210,5 м × 210,5 м в основании [источник не указан 1496 дней] и 136,4 м в высоту. </vt:lpstr>
      <vt:lpstr>Слайд 5</vt:lpstr>
      <vt:lpstr>Во времена фараонов пирамида Хафра была всего лишь элементом заупокойного комплекса, который включал в себя маленькую пирамиду-спутницу, вероятно построенную для супруги Хафра, стену ограждения, заупокойный храм, дорогу, храм в долине и порт, который также необходимо было построить. Современное состояние сохранности комплекса позволяет сказать, что все его элементы были завершены. Храмы Хафры, ставшие образцами для фараонов Древнего царства, были построены из многотонных блоков гранита и известняка. Каменные блоки у входа в его заупокойный храм достигают в длину 5,45 м и весят до 42 тонн. Это были обширные здания: 113 м на 49 м — заупокойный храм, и 45 м на 50 м — храм в долине, сохранившаяся высота которого в настоящее время составляет 13 м. Учитывая найденные фрагменты, общее количество скульптурных произведений нижнего храма Хафра насчитывает более 200 статуй. Среди них — знаменитая замечательно сохранившаяся статуя царя, выполненная из темно-зеленого диорита. Правитель гордо восседает на троне с нарядным платком на голове и уреем на лбу, а позади него реет соколоподобный бог Хор.  </vt:lpstr>
      <vt:lpstr>Пирамида была украшена розовым гранитным пирамидионом, который сейчас утерян. У нас нет никаких сведений о том, был ли гранит украшен известняком, гипсом или золотом. Несмотря на то, что ни одна из древнеегипетских пирамид не сохранила на своей вершине пирамидиона, у пирамиды Хефрена сохранились почти все камни его крепления, образующие небольшую квадратную площадку с квадратным же в плане, углублением: эта особенность делает данную пирамиду  уникальной и позволяет нам знать способ крепления пирамидионов на вершинах пирамид.  </vt:lpstr>
      <vt:lpstr>Слайд 8</vt:lpstr>
      <vt:lpstr>Отлично сохранился и гранитный саркофаг вместе с крышкой, по конструкции он идентичен хуже сохранившемуся саркофагу Хеопса, также как у саркофага Хеопса имеется несколько сверлованных отверстий по буртику и в крышке, запиравшие саркофаг по-видимому, медными цилиндрами. Сохранившаяся наверху пирамиды "шапка" облицовки находится в крайне ветхом состоянии, и образует "карнизы" что делает восхождение на ее вершину крайне тяжелым делом даже для опытных альпинистов. Если на вершину пирамиды Хеопса время от времени разрешение на восхождение для ученых дается, выдача разрешений на то же самое для пирамиды Хефрена не практикуется никому.  </vt:lpstr>
      <vt:lpstr>Слайд 10</vt:lpstr>
      <vt:lpstr>По-видимому, Хефрен не отличался крепким здоровьем, в конструкции пирамиды Хефрена четко прослеживаются 2 этапа ее постройки. Сначала была изготовлена заготовка пирамиды значительно меньшего размера, с погребальной камерой, которая ниже, на случай, если фараон внезапно умрет. На это указывает ниша в коридоре напротив входа в неё - это так называемое "помещение для оперирования саркофагом", часто встречающееся в конструкции гробниц. Так как эта предосторожность оказалась лишней, позднее пирамида была надстроена до наблюдаемых размеров, с переносом усыпальницы выше и южнее, а изначальная усыпальница превращена в хранилище заупокойного инвентаря. </vt:lpstr>
      <vt:lpstr>Конец.</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Пирамида  Хефрен</dc:title>
  <dc:creator>Лейла</dc:creator>
  <cp:lastModifiedBy>Лейла</cp:lastModifiedBy>
  <cp:revision>12</cp:revision>
  <dcterms:created xsi:type="dcterms:W3CDTF">2013-09-16T15:33:20Z</dcterms:created>
  <dcterms:modified xsi:type="dcterms:W3CDTF">2013-09-16T17:32:39Z</dcterms:modified>
</cp:coreProperties>
</file>