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8" r:id="rId1"/>
  </p:sldMasterIdLst>
  <p:notesMasterIdLst>
    <p:notesMasterId r:id="rId53"/>
  </p:notesMasterIdLst>
  <p:sldIdLst>
    <p:sldId id="279" r:id="rId2"/>
    <p:sldId id="284" r:id="rId3"/>
    <p:sldId id="281" r:id="rId4"/>
    <p:sldId id="285" r:id="rId5"/>
    <p:sldId id="286" r:id="rId6"/>
    <p:sldId id="327" r:id="rId7"/>
    <p:sldId id="328" r:id="rId8"/>
    <p:sldId id="309" r:id="rId9"/>
    <p:sldId id="329" r:id="rId10"/>
    <p:sldId id="331" r:id="rId11"/>
    <p:sldId id="330" r:id="rId12"/>
    <p:sldId id="258" r:id="rId13"/>
    <p:sldId id="262" r:id="rId14"/>
    <p:sldId id="260" r:id="rId15"/>
    <p:sldId id="306" r:id="rId16"/>
    <p:sldId id="332" r:id="rId17"/>
    <p:sldId id="326" r:id="rId18"/>
    <p:sldId id="261" r:id="rId19"/>
    <p:sldId id="299" r:id="rId20"/>
    <p:sldId id="291" r:id="rId21"/>
    <p:sldId id="292" r:id="rId22"/>
    <p:sldId id="293" r:id="rId23"/>
    <p:sldId id="294" r:id="rId24"/>
    <p:sldId id="295" r:id="rId25"/>
    <p:sldId id="297" r:id="rId26"/>
    <p:sldId id="301" r:id="rId27"/>
    <p:sldId id="300" r:id="rId28"/>
    <p:sldId id="302" r:id="rId29"/>
    <p:sldId id="316" r:id="rId30"/>
    <p:sldId id="310" r:id="rId31"/>
    <p:sldId id="317" r:id="rId32"/>
    <p:sldId id="313" r:id="rId33"/>
    <p:sldId id="321" r:id="rId34"/>
    <p:sldId id="323" r:id="rId35"/>
    <p:sldId id="318" r:id="rId36"/>
    <p:sldId id="263" r:id="rId37"/>
    <p:sldId id="273" r:id="rId38"/>
    <p:sldId id="274" r:id="rId39"/>
    <p:sldId id="267" r:id="rId40"/>
    <p:sldId id="269" r:id="rId41"/>
    <p:sldId id="272" r:id="rId42"/>
    <p:sldId id="271" r:id="rId43"/>
    <p:sldId id="275" r:id="rId44"/>
    <p:sldId id="276" r:id="rId45"/>
    <p:sldId id="277" r:id="rId46"/>
    <p:sldId id="278" r:id="rId47"/>
    <p:sldId id="319" r:id="rId48"/>
    <p:sldId id="265" r:id="rId49"/>
    <p:sldId id="307" r:id="rId50"/>
    <p:sldId id="303" r:id="rId51"/>
    <p:sldId id="304" r:id="rId5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11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5148E0-80E8-4D1C-BF53-CA47073380F9}" type="datetimeFigureOut">
              <a:rPr lang="ru-RU" smtClean="0"/>
              <a:pPr/>
              <a:t>14.10.2013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D140AB-7E3E-4485-857B-82B07E67AD0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D140AB-7E3E-4485-857B-82B07E67AD06}" type="slidenum">
              <a:rPr lang="ru-RU" smtClean="0"/>
              <a:pPr/>
              <a:t>8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D140AB-7E3E-4485-857B-82B07E67AD06}" type="slidenum">
              <a:rPr lang="ru-RU" smtClean="0"/>
              <a:pPr/>
              <a:t>12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D140AB-7E3E-4485-857B-82B07E67AD06}" type="slidenum">
              <a:rPr lang="ru-RU" smtClean="0"/>
              <a:pPr/>
              <a:t>15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ru-RU" smtClean="0"/>
              <a:pPr/>
              <a:t>35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ru-RU" smtClean="0"/>
              <a:pPr/>
              <a:t>36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D77045-401A-4D5E-BFE3-54C21A8A6634}" type="slidenum">
              <a:rPr lang="ru-RU" smtClean="0"/>
              <a:pPr/>
              <a:t>39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ru-RU" smtClean="0"/>
              <a:pPr/>
              <a:t>47</a:t>
            </a:fld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ru-RU" smtClean="0"/>
              <a:pPr/>
              <a:t>48</a:t>
            </a:fld>
            <a:endParaRPr lang="ru-R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ru-RU" smtClean="0"/>
              <a:pPr/>
              <a:t>49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44213AF-26F6-41FA-8D85-E2C5388D6E58}" type="datetimeFigureOut">
              <a:rPr lang="en-US" smtClean="0"/>
              <a:pPr/>
              <a:t>10/14/2013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kumimoji="0" lang="en-US">
              <a:solidFill>
                <a:schemeClr val="accent1">
                  <a:tint val="20000"/>
                </a:schemeClr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10/14/2013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10/14/2013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равильно или неправильно (ответ: правильно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3"/>
          <p:cNvSpPr>
            <a:spLocks noGrp="1"/>
          </p:cNvSpPr>
          <p:nvPr>
            <p:ph type="dt" sz="half" idx="10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lang="ru-RU"/>
            </a:lvl1pPr>
            <a:extLst/>
          </a:lstStyle>
          <a:p>
            <a:fld id="{1BEBB2CB-903D-46EF-8227-E770ED8FF514}" type="datetimeFigureOut">
              <a:rPr/>
              <a:pPr/>
              <a:t>6/30/2006</a:t>
            </a:fld>
            <a:endParaRPr kumimoji="0" lang="ru-RU" dirty="0"/>
          </a:p>
        </p:txBody>
      </p:sp>
      <p:sp>
        <p:nvSpPr>
          <p:cNvPr id="11" name="Rectangle 4"/>
          <p:cNvSpPr>
            <a:spLocks noGrp="1"/>
          </p:cNvSpPr>
          <p:nvPr>
            <p:ph type="ftr" sz="quarter" idx="11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/>
          <a:lstStyle>
            <a:extLst/>
          </a:lstStyle>
          <a:p>
            <a:endParaRPr kumimoji="0" lang="ru-RU" dirty="0"/>
          </a:p>
        </p:txBody>
      </p:sp>
      <p:sp>
        <p:nvSpPr>
          <p:cNvPr id="10" name="Rectangle 5"/>
          <p:cNvSpPr>
            <a:spLocks noGrp="1"/>
          </p:cNvSpPr>
          <p:nvPr>
            <p:ph type="sldNum" sz="quarter" idx="12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/>
          <a:lstStyle>
            <a:extLst/>
          </a:lstStyle>
          <a:p>
            <a:fld id="{C75B88FA-3392-4D65-A457-DB2A9953195B}" type="slidenum">
              <a:rPr/>
              <a:pPr/>
              <a:t>‹#›</a:t>
            </a:fld>
            <a:endParaRPr kumimoji="0" lang="ru-RU" dirty="0"/>
          </a:p>
        </p:txBody>
      </p:sp>
      <p:sp>
        <p:nvSpPr>
          <p:cNvPr id="27" name="Question"/>
          <p:cNvSpPr>
            <a:spLocks noGrp="1"/>
          </p:cNvSpPr>
          <p:nvPr>
            <p:ph type="title" hasCustomPrompt="1"/>
          </p:nvPr>
        </p:nvSpPr>
        <p:spPr>
          <a:xfrm>
            <a:off x="228600" y="457200"/>
            <a:ext cx="8229600" cy="1143000"/>
          </a:xfrm>
        </p:spPr>
        <p:txBody>
          <a:bodyPr rtlCol="0" anchor="ctr"/>
          <a:lstStyle>
            <a:lvl1pPr algn="l" eaLnBrk="1" latinLnBrk="0" hangingPunct="1">
              <a:defRPr kumimoji="0" lang="ru-RU" i="1">
                <a:solidFill>
                  <a:schemeClr val="tx1">
                    <a:shade val="75000"/>
                  </a:schemeClr>
                </a:solidFill>
              </a:defRPr>
            </a:lvl1pPr>
            <a:extLst/>
          </a:lstStyle>
          <a:p>
            <a:r>
              <a:rPr kumimoji="0" lang="ru-RU"/>
              <a:t>Вопрос</a:t>
            </a:r>
          </a:p>
        </p:txBody>
      </p:sp>
      <p:sp>
        <p:nvSpPr>
          <p:cNvPr id="8" name="Answer Base"/>
          <p:cNvSpPr txBox="1"/>
          <p:nvPr userDrawn="1"/>
        </p:nvSpPr>
        <p:spPr>
          <a:xfrm>
            <a:off x="182880" y="1676400"/>
            <a:ext cx="8321040" cy="1828800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extLst/>
          </a:lstStyle>
          <a:p>
            <a:pPr marL="0" indent="0" algn="ctr" latinLnBrk="0">
              <a:spcBef>
                <a:spcPct val="20000"/>
              </a:spcBef>
              <a:buNone/>
            </a:pPr>
            <a:r>
              <a:rPr kumimoji="0" lang="ru-RU" sz="7200" dirty="0">
                <a:solidFill>
                  <a:schemeClr val="tx1">
                    <a:alpha val="40000"/>
                  </a:schemeClr>
                </a:solidFill>
              </a:rPr>
              <a:t>ПРАВИЛЬНО</a:t>
            </a:r>
            <a:r>
              <a:rPr kumimoji="0" lang="ru-RU" sz="7200" baseline="0" dirty="0">
                <a:solidFill>
                  <a:schemeClr val="tx1">
                    <a:alpha val="40000"/>
                  </a:schemeClr>
                </a:solidFill>
              </a:rPr>
              <a:t> </a:t>
            </a:r>
            <a:r>
              <a:rPr kumimoji="0" lang="ru-RU" sz="7200" dirty="0">
                <a:solidFill>
                  <a:schemeClr val="tx1">
                    <a:alpha val="40000"/>
                  </a:schemeClr>
                </a:solidFill>
              </a:rPr>
              <a:t>или НЕПРАВИЛЬНО?</a:t>
            </a:r>
          </a:p>
        </p:txBody>
      </p:sp>
      <p:sp>
        <p:nvSpPr>
          <p:cNvPr id="7" name="Answer"/>
          <p:cNvSpPr/>
          <p:nvPr userDrawn="1"/>
        </p:nvSpPr>
        <p:spPr>
          <a:xfrm>
            <a:off x="182880" y="1676400"/>
            <a:ext cx="8321040" cy="1200329"/>
          </a:xfrm>
          <a:prstGeom prst="rect">
            <a:avLst/>
          </a:prstGeom>
        </p:spPr>
        <p:txBody>
          <a:bodyPr wrap="square">
            <a:spAutoFit/>
          </a:bodyPr>
          <a:lstStyle>
            <a:extLst/>
          </a:lstStyle>
          <a:p>
            <a:pPr indent="0" algn="ctr" latinLnBrk="0">
              <a:spcBef>
                <a:spcPct val="20000"/>
              </a:spcBef>
              <a:buNone/>
            </a:pPr>
            <a:r>
              <a:rPr kumimoji="0" lang="ru-RU" sz="7200" dirty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rgbClr val="FA8D3D">
                        <a:shade val="80000"/>
                      </a:srgbClr>
                    </a:gs>
                    <a:gs pos="45000">
                      <a:srgbClr val="FA8D3D">
                        <a:shade val="100000"/>
                      </a:srgb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ea typeface="+mn-ea"/>
                <a:cs typeface="+mn-cs"/>
              </a:rPr>
              <a:t>ПРАВИЛЬНО </a:t>
            </a:r>
            <a:r>
              <a:rPr kumimoji="0" lang="ru-RU" sz="7200" dirty="0">
                <a:solidFill>
                  <a:prstClr val="white">
                    <a:alpha val="40000"/>
                  </a:prstClr>
                </a:solidFill>
                <a:ea typeface="+mn-ea"/>
                <a:cs typeface="+mn-cs"/>
              </a:rPr>
              <a:t>или НЕПРАВИЛЬНО?</a:t>
            </a:r>
            <a:endParaRPr kumimoji="0"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7" grpId="0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Сопоставление элемен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4"/>
          <p:cNvSpPr>
            <a:spLocks noGrp="1"/>
          </p:cNvSpPr>
          <p:nvPr>
            <p:ph type="ftr" sz="quarter" idx="11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/>
          <a:lstStyle>
            <a:extLst/>
          </a:lstStyle>
          <a:p>
            <a:endParaRPr kumimoji="0" lang="ru-RU" dirty="0"/>
          </a:p>
        </p:txBody>
      </p:sp>
      <p:sp>
        <p:nvSpPr>
          <p:cNvPr id="16" name="Rectangle 7"/>
          <p:cNvSpPr>
            <a:spLocks noGrp="1"/>
          </p:cNvSpPr>
          <p:nvPr>
            <p:ph type="body" sz="quarter" idx="13" hasCustomPrompt="1"/>
          </p:nvPr>
        </p:nvSpPr>
        <p:spPr>
          <a:xfrm>
            <a:off x="914400" y="20574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ru-RU"/>
            </a:lvl1pPr>
            <a:lvl2pPr eaLnBrk="1" latinLnBrk="0" hangingPunct="1">
              <a:buFontTx/>
              <a:buChar char="•"/>
              <a:defRPr kumimoji="0" lang="ru-RU"/>
            </a:lvl2pPr>
            <a:lvl3pPr eaLnBrk="1" latinLnBrk="0" hangingPunct="1">
              <a:buFontTx/>
              <a:buChar char="•"/>
              <a:defRPr kumimoji="0" lang="ru-RU"/>
            </a:lvl3pPr>
            <a:lvl4pPr eaLnBrk="1" latinLnBrk="0" hangingPunct="1">
              <a:buFontTx/>
              <a:buChar char="•"/>
              <a:defRPr kumimoji="0" lang="ru-RU"/>
            </a:lvl4pPr>
            <a:lvl5pPr eaLnBrk="1" latinLnBrk="0" hangingPunct="1">
              <a:buFontTx/>
              <a:buChar char="•"/>
              <a:defRPr kumimoji="0" lang="ru-RU"/>
            </a:lvl5pPr>
            <a:extLst/>
          </a:lstStyle>
          <a:p>
            <a:pPr lvl="0"/>
            <a:r>
              <a:rPr kumimoji="0" lang="ru-RU"/>
              <a:t>Элемент 1</a:t>
            </a:r>
          </a:p>
        </p:txBody>
      </p:sp>
      <p:sp>
        <p:nvSpPr>
          <p:cNvPr id="12" name="Rectangle 7"/>
          <p:cNvSpPr>
            <a:spLocks noGrp="1"/>
          </p:cNvSpPr>
          <p:nvPr>
            <p:ph type="body" sz="quarter" idx="14" hasCustomPrompt="1"/>
          </p:nvPr>
        </p:nvSpPr>
        <p:spPr>
          <a:xfrm>
            <a:off x="914400" y="29718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ru-RU"/>
            </a:lvl1pPr>
            <a:lvl2pPr eaLnBrk="1" latinLnBrk="0" hangingPunct="1">
              <a:buFontTx/>
              <a:buChar char="•"/>
              <a:defRPr kumimoji="0" lang="ru-RU"/>
            </a:lvl2pPr>
            <a:lvl3pPr eaLnBrk="1" latinLnBrk="0" hangingPunct="1">
              <a:buFontTx/>
              <a:buChar char="•"/>
              <a:defRPr kumimoji="0" lang="ru-RU"/>
            </a:lvl3pPr>
            <a:lvl4pPr eaLnBrk="1" latinLnBrk="0" hangingPunct="1">
              <a:buFontTx/>
              <a:buChar char="•"/>
              <a:defRPr kumimoji="0" lang="ru-RU"/>
            </a:lvl4pPr>
            <a:lvl5pPr eaLnBrk="1" latinLnBrk="0" hangingPunct="1">
              <a:buFontTx/>
              <a:buChar char="•"/>
              <a:defRPr kumimoji="0" lang="ru-RU"/>
            </a:lvl5pPr>
            <a:extLst/>
          </a:lstStyle>
          <a:p>
            <a:pPr lvl="0"/>
            <a:r>
              <a:rPr kumimoji="0" lang="ru-RU"/>
              <a:t>Элемент 2</a:t>
            </a:r>
          </a:p>
        </p:txBody>
      </p:sp>
      <p:sp>
        <p:nvSpPr>
          <p:cNvPr id="13" name="Rectangle 7"/>
          <p:cNvSpPr>
            <a:spLocks noGrp="1"/>
          </p:cNvSpPr>
          <p:nvPr>
            <p:ph type="body" sz="quarter" idx="15" hasCustomPrompt="1"/>
          </p:nvPr>
        </p:nvSpPr>
        <p:spPr>
          <a:xfrm>
            <a:off x="914400" y="38862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ru-RU"/>
            </a:lvl1pPr>
            <a:lvl2pPr eaLnBrk="1" latinLnBrk="0" hangingPunct="1">
              <a:buFontTx/>
              <a:buChar char="•"/>
              <a:defRPr kumimoji="0" lang="ru-RU"/>
            </a:lvl2pPr>
            <a:lvl3pPr eaLnBrk="1" latinLnBrk="0" hangingPunct="1">
              <a:buFontTx/>
              <a:buChar char="•"/>
              <a:defRPr kumimoji="0" lang="ru-RU"/>
            </a:lvl3pPr>
            <a:lvl4pPr eaLnBrk="1" latinLnBrk="0" hangingPunct="1">
              <a:buFontTx/>
              <a:buChar char="•"/>
              <a:defRPr kumimoji="0" lang="ru-RU"/>
            </a:lvl4pPr>
            <a:lvl5pPr eaLnBrk="1" latinLnBrk="0" hangingPunct="1">
              <a:buFontTx/>
              <a:buChar char="•"/>
              <a:defRPr kumimoji="0" lang="ru-RU"/>
            </a:lvl5pPr>
            <a:extLst/>
          </a:lstStyle>
          <a:p>
            <a:pPr lvl="0"/>
            <a:r>
              <a:rPr kumimoji="0" lang="ru-RU"/>
              <a:t>Элемент 3</a:t>
            </a:r>
          </a:p>
        </p:txBody>
      </p:sp>
      <p:sp>
        <p:nvSpPr>
          <p:cNvPr id="14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914400" y="48006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ru-RU"/>
            </a:lvl1pPr>
            <a:lvl2pPr eaLnBrk="1" latinLnBrk="0" hangingPunct="1">
              <a:buFontTx/>
              <a:buChar char="•"/>
              <a:defRPr kumimoji="0" lang="ru-RU"/>
            </a:lvl2pPr>
            <a:lvl3pPr eaLnBrk="1" latinLnBrk="0" hangingPunct="1">
              <a:buFontTx/>
              <a:buChar char="•"/>
              <a:defRPr kumimoji="0" lang="ru-RU"/>
            </a:lvl3pPr>
            <a:lvl4pPr eaLnBrk="1" latinLnBrk="0" hangingPunct="1">
              <a:buFontTx/>
              <a:buChar char="•"/>
              <a:defRPr kumimoji="0" lang="ru-RU"/>
            </a:lvl4pPr>
            <a:lvl5pPr eaLnBrk="1" latinLnBrk="0" hangingPunct="1">
              <a:buFontTx/>
              <a:buChar char="•"/>
              <a:defRPr kumimoji="0" lang="ru-RU"/>
            </a:lvl5pPr>
            <a:extLst/>
          </a:lstStyle>
          <a:p>
            <a:pPr lvl="0"/>
            <a:r>
              <a:rPr kumimoji="0" lang="ru-RU"/>
              <a:t>Элемент 4</a:t>
            </a:r>
          </a:p>
        </p:txBody>
      </p:sp>
      <p:sp>
        <p:nvSpPr>
          <p:cNvPr id="10" name="Rectangle 7"/>
          <p:cNvSpPr>
            <a:spLocks noGrp="1"/>
          </p:cNvSpPr>
          <p:nvPr>
            <p:ph type="body" sz="quarter" idx="17" hasCustomPrompt="1"/>
          </p:nvPr>
        </p:nvSpPr>
        <p:spPr>
          <a:xfrm>
            <a:off x="914400" y="57150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ru-RU"/>
            </a:lvl1pPr>
            <a:lvl2pPr eaLnBrk="1" latinLnBrk="0" hangingPunct="1">
              <a:buFontTx/>
              <a:buChar char="•"/>
              <a:defRPr kumimoji="0" lang="ru-RU"/>
            </a:lvl2pPr>
            <a:lvl3pPr eaLnBrk="1" latinLnBrk="0" hangingPunct="1">
              <a:buFontTx/>
              <a:buChar char="•"/>
              <a:defRPr kumimoji="0" lang="ru-RU"/>
            </a:lvl3pPr>
            <a:lvl4pPr eaLnBrk="1" latinLnBrk="0" hangingPunct="1">
              <a:buFontTx/>
              <a:buChar char="•"/>
              <a:defRPr kumimoji="0" lang="ru-RU"/>
            </a:lvl4pPr>
            <a:lvl5pPr eaLnBrk="1" latinLnBrk="0" hangingPunct="1">
              <a:buFontTx/>
              <a:buChar char="•"/>
              <a:defRPr kumimoji="0" lang="ru-RU"/>
            </a:lvl5pPr>
            <a:extLst/>
          </a:lstStyle>
          <a:p>
            <a:pPr lvl="0"/>
            <a:r>
              <a:rPr kumimoji="0" lang="ru-RU"/>
              <a:t>Элемент 5</a:t>
            </a:r>
          </a:p>
        </p:txBody>
      </p:sp>
      <p:sp>
        <p:nvSpPr>
          <p:cNvPr id="20" name="Rectangle 3"/>
          <p:cNvSpPr>
            <a:spLocks noGrp="1"/>
          </p:cNvSpPr>
          <p:nvPr>
            <p:ph type="dt" sz="half" idx="10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lang="ru-RU"/>
            </a:lvl1pPr>
            <a:extLst/>
          </a:lstStyle>
          <a:p>
            <a:fld id="{1BEBB2CB-903D-46EF-8227-E770ED8FF514}" type="datetimeFigureOut">
              <a:rPr/>
              <a:pPr/>
              <a:t>6/30/2006</a:t>
            </a:fld>
            <a:endParaRPr kumimoji="0" lang="ru-RU" dirty="0"/>
          </a:p>
        </p:txBody>
      </p:sp>
      <p:sp>
        <p:nvSpPr>
          <p:cNvPr id="15" name="Rectangle 7"/>
          <p:cNvSpPr>
            <a:spLocks noGrp="1"/>
          </p:cNvSpPr>
          <p:nvPr>
            <p:ph type="body" sz="quarter" idx="18" hasCustomPrompt="1"/>
          </p:nvPr>
        </p:nvSpPr>
        <p:spPr>
          <a:xfrm>
            <a:off x="4800600" y="20574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ru-RU"/>
            </a:lvl1pPr>
            <a:lvl2pPr eaLnBrk="1" latinLnBrk="0" hangingPunct="1">
              <a:buFontTx/>
              <a:buChar char="•"/>
              <a:defRPr kumimoji="0" lang="ru-RU"/>
            </a:lvl2pPr>
            <a:lvl3pPr eaLnBrk="1" latinLnBrk="0" hangingPunct="1">
              <a:buFontTx/>
              <a:buChar char="•"/>
              <a:defRPr kumimoji="0" lang="ru-RU"/>
            </a:lvl3pPr>
            <a:lvl4pPr eaLnBrk="1" latinLnBrk="0" hangingPunct="1">
              <a:buFontTx/>
              <a:buChar char="•"/>
              <a:defRPr kumimoji="0" lang="ru-RU"/>
            </a:lvl4pPr>
            <a:lvl5pPr eaLnBrk="1" latinLnBrk="0" hangingPunct="1">
              <a:buFontTx/>
              <a:buChar char="•"/>
              <a:defRPr kumimoji="0" lang="ru-RU"/>
            </a:lvl5pPr>
            <a:extLst/>
          </a:lstStyle>
          <a:p>
            <a:pPr lvl="0"/>
            <a:r>
              <a:rPr kumimoji="0" lang="ru-RU"/>
              <a:t>Сопоставленный элемент 5</a:t>
            </a:r>
          </a:p>
        </p:txBody>
      </p:sp>
      <p:sp>
        <p:nvSpPr>
          <p:cNvPr id="17" name="Rectangle 7"/>
          <p:cNvSpPr>
            <a:spLocks noGrp="1"/>
          </p:cNvSpPr>
          <p:nvPr>
            <p:ph type="body" sz="quarter" idx="19" hasCustomPrompt="1"/>
          </p:nvPr>
        </p:nvSpPr>
        <p:spPr>
          <a:xfrm>
            <a:off x="4800600" y="29718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ru-RU"/>
            </a:lvl1pPr>
            <a:lvl2pPr eaLnBrk="1" latinLnBrk="0" hangingPunct="1">
              <a:buFontTx/>
              <a:buChar char="•"/>
              <a:defRPr kumimoji="0" lang="ru-RU"/>
            </a:lvl2pPr>
            <a:lvl3pPr eaLnBrk="1" latinLnBrk="0" hangingPunct="1">
              <a:buFontTx/>
              <a:buChar char="•"/>
              <a:defRPr kumimoji="0" lang="ru-RU"/>
            </a:lvl3pPr>
            <a:lvl4pPr eaLnBrk="1" latinLnBrk="0" hangingPunct="1">
              <a:buFontTx/>
              <a:buChar char="•"/>
              <a:defRPr kumimoji="0" lang="ru-RU"/>
            </a:lvl4pPr>
            <a:lvl5pPr eaLnBrk="1" latinLnBrk="0" hangingPunct="1">
              <a:buFontTx/>
              <a:buChar char="•"/>
              <a:defRPr kumimoji="0" lang="ru-RU"/>
            </a:lvl5pPr>
            <a:extLst/>
          </a:lstStyle>
          <a:p>
            <a:pPr lvl="0"/>
            <a:r>
              <a:rPr kumimoji="0" lang="ru-RU"/>
              <a:t>Сопоставленный элемент 3</a:t>
            </a:r>
          </a:p>
        </p:txBody>
      </p:sp>
      <p:sp>
        <p:nvSpPr>
          <p:cNvPr id="18" name="Rectangle 7"/>
          <p:cNvSpPr>
            <a:spLocks noGrp="1"/>
          </p:cNvSpPr>
          <p:nvPr>
            <p:ph type="body" sz="quarter" idx="20" hasCustomPrompt="1"/>
          </p:nvPr>
        </p:nvSpPr>
        <p:spPr>
          <a:xfrm>
            <a:off x="4800600" y="38862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ru-RU"/>
            </a:lvl1pPr>
            <a:lvl2pPr eaLnBrk="1" latinLnBrk="0" hangingPunct="1">
              <a:buFontTx/>
              <a:buChar char="•"/>
              <a:defRPr kumimoji="0" lang="ru-RU"/>
            </a:lvl2pPr>
            <a:lvl3pPr eaLnBrk="1" latinLnBrk="0" hangingPunct="1">
              <a:buFontTx/>
              <a:buChar char="•"/>
              <a:defRPr kumimoji="0" lang="ru-RU"/>
            </a:lvl3pPr>
            <a:lvl4pPr eaLnBrk="1" latinLnBrk="0" hangingPunct="1">
              <a:buFontTx/>
              <a:buChar char="•"/>
              <a:defRPr kumimoji="0" lang="ru-RU"/>
            </a:lvl4pPr>
            <a:lvl5pPr eaLnBrk="1" latinLnBrk="0" hangingPunct="1">
              <a:buFontTx/>
              <a:buChar char="•"/>
              <a:defRPr kumimoji="0" lang="ru-RU"/>
            </a:lvl5pPr>
            <a:extLst/>
          </a:lstStyle>
          <a:p>
            <a:pPr lvl="0"/>
            <a:r>
              <a:rPr kumimoji="0" lang="ru-RU"/>
              <a:t>Сопоставленный элемент 1</a:t>
            </a:r>
          </a:p>
        </p:txBody>
      </p:sp>
      <p:sp>
        <p:nvSpPr>
          <p:cNvPr id="19" name="Rectangle 7"/>
          <p:cNvSpPr>
            <a:spLocks noGrp="1"/>
          </p:cNvSpPr>
          <p:nvPr>
            <p:ph type="body" sz="quarter" idx="21" hasCustomPrompt="1"/>
          </p:nvPr>
        </p:nvSpPr>
        <p:spPr>
          <a:xfrm>
            <a:off x="4800600" y="48006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ru-RU"/>
            </a:lvl1pPr>
            <a:lvl2pPr eaLnBrk="1" latinLnBrk="0" hangingPunct="1">
              <a:buFontTx/>
              <a:buChar char="•"/>
              <a:defRPr kumimoji="0" lang="ru-RU"/>
            </a:lvl2pPr>
            <a:lvl3pPr eaLnBrk="1" latinLnBrk="0" hangingPunct="1">
              <a:buFontTx/>
              <a:buChar char="•"/>
              <a:defRPr kumimoji="0" lang="ru-RU"/>
            </a:lvl3pPr>
            <a:lvl4pPr eaLnBrk="1" latinLnBrk="0" hangingPunct="1">
              <a:buFontTx/>
              <a:buChar char="•"/>
              <a:defRPr kumimoji="0" lang="ru-RU"/>
            </a:lvl4pPr>
            <a:lvl5pPr eaLnBrk="1" latinLnBrk="0" hangingPunct="1">
              <a:buFontTx/>
              <a:buChar char="•"/>
              <a:defRPr kumimoji="0" lang="ru-RU"/>
            </a:lvl5pPr>
            <a:extLst/>
          </a:lstStyle>
          <a:p>
            <a:pPr lvl="0"/>
            <a:r>
              <a:rPr kumimoji="0" lang="ru-RU"/>
              <a:t>Сопоставленный элемент 2</a:t>
            </a:r>
          </a:p>
        </p:txBody>
      </p:sp>
      <p:sp>
        <p:nvSpPr>
          <p:cNvPr id="21" name="Rectangle 7"/>
          <p:cNvSpPr>
            <a:spLocks noGrp="1"/>
          </p:cNvSpPr>
          <p:nvPr>
            <p:ph type="body" sz="quarter" idx="22" hasCustomPrompt="1"/>
          </p:nvPr>
        </p:nvSpPr>
        <p:spPr>
          <a:xfrm>
            <a:off x="4800600" y="57150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ru-RU"/>
            </a:lvl1pPr>
            <a:lvl2pPr eaLnBrk="1" latinLnBrk="0" hangingPunct="1">
              <a:buFontTx/>
              <a:buChar char="•"/>
              <a:defRPr kumimoji="0" lang="ru-RU"/>
            </a:lvl2pPr>
            <a:lvl3pPr eaLnBrk="1" latinLnBrk="0" hangingPunct="1">
              <a:buFontTx/>
              <a:buChar char="•"/>
              <a:defRPr kumimoji="0" lang="ru-RU"/>
            </a:lvl3pPr>
            <a:lvl4pPr eaLnBrk="1" latinLnBrk="0" hangingPunct="1">
              <a:buFontTx/>
              <a:buChar char="•"/>
              <a:defRPr kumimoji="0" lang="ru-RU"/>
            </a:lvl4pPr>
            <a:lvl5pPr eaLnBrk="1" latinLnBrk="0" hangingPunct="1">
              <a:buFontTx/>
              <a:buChar char="•"/>
              <a:defRPr kumimoji="0" lang="ru-RU"/>
            </a:lvl5pPr>
            <a:extLst/>
          </a:lstStyle>
          <a:p>
            <a:pPr lvl="0"/>
            <a:r>
              <a:rPr kumimoji="0" lang="ru-RU"/>
              <a:t>Сопоставленный элемент 4</a:t>
            </a:r>
          </a:p>
        </p:txBody>
      </p:sp>
      <p:sp>
        <p:nvSpPr>
          <p:cNvPr id="11" name="Rectangle 2"/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>
            <a:lvl1pPr algn="l" eaLnBrk="1" latinLnBrk="0" hangingPunct="1">
              <a:defRPr kumimoji="0" lang="ru-RU" i="1" baseline="0"/>
            </a:lvl1pPr>
            <a:extLst/>
          </a:lstStyle>
          <a:p>
            <a:r>
              <a:rPr kumimoji="0" lang="ru-RU"/>
              <a:t>Введите вопрос</a:t>
            </a:r>
          </a:p>
        </p:txBody>
      </p:sp>
      <p:sp>
        <p:nvSpPr>
          <p:cNvPr id="7" name="Rectangle 5"/>
          <p:cNvSpPr>
            <a:spLocks noGrp="1"/>
          </p:cNvSpPr>
          <p:nvPr>
            <p:ph type="sldNum" sz="quarter" idx="12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/>
          <a:lstStyle>
            <a:extLst/>
          </a:lstStyle>
          <a:p>
            <a:fld id="{C75B88FA-3392-4D65-A457-DB2A9953195B}" type="slidenum">
              <a:rPr/>
              <a:pPr/>
              <a:t>‹#›</a:t>
            </a:fld>
            <a:endParaRPr kumimoji="0"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10/14/2013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10/14/2013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10/14/2013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10/14/2013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10/14/2013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10/14/2013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10/14/2013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44213AF-26F6-41FA-8D85-E2C5388D6E58}" type="datetimeFigureOut">
              <a:rPr lang="en-US" smtClean="0"/>
              <a:pPr/>
              <a:t>10/14/2013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kumimoji="0" lang="en-US">
              <a:solidFill>
                <a:schemeClr val="tx1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5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44213AF-26F6-41FA-8D85-E2C5388D6E58}" type="datetimeFigureOut">
              <a:rPr lang="en-US" smtClean="0"/>
              <a:pPr/>
              <a:t>10/14/2013</a:t>
            </a:fld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000" dirty="0">
              <a:solidFill>
                <a:schemeClr val="tx1"/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sz="1000" b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gi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85720" y="1142984"/>
            <a:ext cx="8072494" cy="1643074"/>
          </a:xfrm>
        </p:spPr>
        <p:txBody>
          <a:bodyPr>
            <a:noAutofit/>
          </a:bodyPr>
          <a:lstStyle/>
          <a:p>
            <a:r>
              <a:rPr lang="ru-RU" sz="3200" dirty="0" smtClean="0"/>
              <a:t>Мы живем в Российском государстве.</a:t>
            </a:r>
            <a:br>
              <a:rPr lang="ru-RU" sz="3200" dirty="0" smtClean="0"/>
            </a:br>
            <a:r>
              <a:rPr lang="ru-RU" sz="3200" dirty="0" smtClean="0">
                <a:solidFill>
                  <a:srgbClr val="FF0000"/>
                </a:solidFill>
              </a:rPr>
              <a:t>Права граждан. Обязанности граждан.</a:t>
            </a:r>
            <a:br>
              <a:rPr lang="ru-RU" sz="3200" dirty="0" smtClean="0">
                <a:solidFill>
                  <a:srgbClr val="FF0000"/>
                </a:solidFill>
              </a:rPr>
            </a:b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Учебно-игровое занятие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Вот, дружок, флажок российский,</a:t>
            </a:r>
          </a:p>
          <a:p>
            <a:r>
              <a:rPr lang="ru-RU" dirty="0" smtClean="0"/>
              <a:t>На него ты посмотри: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Красный</a:t>
            </a:r>
            <a:r>
              <a:rPr lang="ru-RU" dirty="0" smtClean="0"/>
              <a:t> цвет и</a:t>
            </a:r>
            <a:r>
              <a:rPr lang="ru-RU" dirty="0" smtClean="0">
                <a:solidFill>
                  <a:srgbClr val="0070C0"/>
                </a:solidFill>
              </a:rPr>
              <a:t> синий-синий</a:t>
            </a:r>
            <a:r>
              <a:rPr lang="ru-RU" dirty="0" smtClean="0"/>
              <a:t>,</a:t>
            </a:r>
          </a:p>
          <a:p>
            <a:r>
              <a:rPr lang="ru-RU" dirty="0" smtClean="0"/>
              <a:t>Выше </a:t>
            </a: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белый</a:t>
            </a:r>
            <a:r>
              <a:rPr lang="ru-RU" dirty="0" smtClean="0"/>
              <a:t>. </a:t>
            </a:r>
            <a:r>
              <a:rPr lang="ru-RU" dirty="0" err="1" smtClean="0"/>
              <a:t>Раз!Два!Три</a:t>
            </a:r>
            <a:r>
              <a:rPr lang="ru-RU" dirty="0" smtClean="0"/>
              <a:t>!</a:t>
            </a:r>
          </a:p>
          <a:p>
            <a:r>
              <a:rPr lang="ru-RU" dirty="0" smtClean="0"/>
              <a:t>Подними его повыше,</a:t>
            </a:r>
          </a:p>
          <a:p>
            <a:r>
              <a:rPr lang="ru-RU" dirty="0" smtClean="0"/>
              <a:t>Опусти, и снова ввысь.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Красный</a:t>
            </a:r>
            <a:r>
              <a:rPr lang="ru-RU" dirty="0" smtClean="0"/>
              <a:t>,</a:t>
            </a:r>
            <a:r>
              <a:rPr lang="ru-RU" dirty="0" smtClean="0">
                <a:solidFill>
                  <a:srgbClr val="0070C0"/>
                </a:solidFill>
              </a:rPr>
              <a:t> синий </a:t>
            </a:r>
            <a:r>
              <a:rPr lang="ru-RU" dirty="0" smtClean="0"/>
              <a:t>цвет и </a:t>
            </a: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белый</a:t>
            </a:r>
            <a:r>
              <a:rPr lang="ru-RU" dirty="0" smtClean="0"/>
              <a:t>-</a:t>
            </a:r>
          </a:p>
          <a:p>
            <a:r>
              <a:rPr lang="ru-RU" dirty="0" smtClean="0"/>
              <a:t>Флагом ты своим гордись!</a:t>
            </a:r>
          </a:p>
          <a:p>
            <a:r>
              <a:rPr lang="ru-RU" dirty="0" smtClean="0"/>
              <a:t>Развевайся на просторе,</a:t>
            </a:r>
          </a:p>
          <a:p>
            <a:r>
              <a:rPr lang="ru-RU" dirty="0" smtClean="0"/>
              <a:t>Мой родной  российский флаг!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Физминутка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КОНСТИТУЦИЯ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«Конвенция о правах ребенка»</a:t>
            </a:r>
          </a:p>
          <a:p>
            <a:r>
              <a:rPr lang="ru-RU" dirty="0" smtClean="0"/>
              <a:t>(Принята 20.11.1989 Резолюцией Генеральной Ассамблеей ООН)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ГРАЖДАНСКИЙ ДОЛГ, 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  </a:t>
            </a:r>
            <a:r>
              <a:rPr lang="ru-RU" dirty="0" smtClean="0"/>
              <a:t>категория этики, нравственные обязанности человека, выполняемые из побуждений совести.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Словарь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2000240"/>
            <a:ext cx="4457704" cy="409576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071678"/>
            <a:ext cx="4643470" cy="3963362"/>
          </a:xfrm>
        </p:spPr>
        <p:txBody>
          <a:bodyPr>
            <a:normAutofit/>
          </a:bodyPr>
          <a:lstStyle/>
          <a:p>
            <a:r>
              <a:rPr lang="ru-RU" dirty="0" smtClean="0"/>
              <a:t>Конституция</a:t>
            </a:r>
            <a:br>
              <a:rPr lang="ru-RU" dirty="0" smtClean="0"/>
            </a:br>
            <a:r>
              <a:rPr lang="ru-RU" dirty="0" smtClean="0"/>
              <a:t>Основной закон государства.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 descr="C:\Documents and Settings\учитель\Рабочий стол\m4pr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500042"/>
            <a:ext cx="1143000" cy="1524000"/>
          </a:xfrm>
          <a:prstGeom prst="rect">
            <a:avLst/>
          </a:prstGeom>
          <a:noFill/>
        </p:spPr>
      </p:pic>
      <p:pic>
        <p:nvPicPr>
          <p:cNvPr id="2052" name="Picture 4" descr="C:\Documents and Settings\учитель\Рабочий стол\2-2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72132" y="500042"/>
            <a:ext cx="3048008" cy="42148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05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КОНСТИТУЦИЯ </a:t>
            </a:r>
            <a:r>
              <a:rPr lang="ru-RU" dirty="0" smtClean="0"/>
              <a:t>(от лат. constitutio — устройство), основной закон государства, определяющий его общественное и государственное устройство, порядок и принципы образования представительных органов власти, избирательную систему, основные права и обязанности граждан. Конституция — основа всего текущего законодательства. Первой в Советском государстве была Конституция РСФСР 1918. Действует Конституция Российской Федерации, принятая на референдуме 12 декабря 1993.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Словарь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E:\medias\gif\T03-12-087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2008159"/>
            <a:ext cx="7643866" cy="3992609"/>
          </a:xfrm>
          <a:prstGeom prst="rect">
            <a:avLst/>
          </a:prstGeom>
          <a:noFill/>
        </p:spPr>
      </p:pic>
      <p:pic>
        <p:nvPicPr>
          <p:cNvPr id="4099" name="Picture 3" descr="E:\medias\gif\T03-10-069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428604"/>
            <a:ext cx="6357982" cy="13573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533400"/>
            <a:ext cx="8229600" cy="574516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mtClean="0"/>
              <a:t>                             </a:t>
            </a:r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 flipV="1">
            <a:off x="457200" y="381000"/>
            <a:ext cx="8229600" cy="9207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endParaRPr lang="ru-RU" sz="4000" smtClean="0"/>
          </a:p>
        </p:txBody>
      </p:sp>
      <p:sp>
        <p:nvSpPr>
          <p:cNvPr id="7172" name="AutoShape 4"/>
          <p:cNvSpPr>
            <a:spLocks noChangeArrowheads="1"/>
          </p:cNvSpPr>
          <p:nvPr/>
        </p:nvSpPr>
        <p:spPr bwMode="auto">
          <a:xfrm rot="-2379175">
            <a:off x="7239000" y="2286000"/>
            <a:ext cx="914400" cy="914400"/>
          </a:xfrm>
          <a:prstGeom prst="sun">
            <a:avLst>
              <a:gd name="adj" fmla="val 25000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5410200" y="609600"/>
            <a:ext cx="3276600" cy="36671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>
                <a:solidFill>
                  <a:srgbClr val="000000"/>
                </a:solidFill>
              </a:rPr>
              <a:t>Право на жизнь</a:t>
            </a:r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228600" y="533400"/>
            <a:ext cx="3886200" cy="650875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folHlink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>
                <a:solidFill>
                  <a:srgbClr val="000000"/>
                </a:solidFill>
              </a:rPr>
              <a:t>Право на охрану здоровья и медицинское обслуживание</a:t>
            </a:r>
          </a:p>
        </p:txBody>
      </p:sp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304800" y="1752600"/>
            <a:ext cx="6172200" cy="376238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folHlink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>
                <a:solidFill>
                  <a:srgbClr val="000000"/>
                </a:solidFill>
                <a:latin typeface="Tahoma" pitchFamily="34" charset="0"/>
              </a:rPr>
              <a:t>Право на свободу и безопасность личности</a:t>
            </a:r>
          </a:p>
        </p:txBody>
      </p:sp>
      <p:sp>
        <p:nvSpPr>
          <p:cNvPr id="9227" name="Text Box 11"/>
          <p:cNvSpPr txBox="1">
            <a:spLocks noChangeArrowheads="1"/>
          </p:cNvSpPr>
          <p:nvPr/>
        </p:nvSpPr>
        <p:spPr bwMode="auto">
          <a:xfrm>
            <a:off x="4343400" y="1219200"/>
            <a:ext cx="3124200" cy="36671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>
                <a:solidFill>
                  <a:srgbClr val="000000"/>
                </a:solidFill>
                <a:latin typeface="Tahoma" pitchFamily="34" charset="0"/>
              </a:rPr>
              <a:t>Право на труд</a:t>
            </a:r>
          </a:p>
        </p:txBody>
      </p:sp>
      <p:sp>
        <p:nvSpPr>
          <p:cNvPr id="9228" name="Text Box 12"/>
          <p:cNvSpPr txBox="1">
            <a:spLocks noChangeArrowheads="1"/>
          </p:cNvSpPr>
          <p:nvPr/>
        </p:nvSpPr>
        <p:spPr bwMode="auto">
          <a:xfrm>
            <a:off x="3124200" y="2438400"/>
            <a:ext cx="3352800" cy="376238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folHlink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rgbClr val="000000"/>
                </a:solidFill>
                <a:latin typeface="Tahoma" pitchFamily="34" charset="0"/>
              </a:rPr>
              <a:t>Право на образование</a:t>
            </a:r>
          </a:p>
        </p:txBody>
      </p:sp>
      <p:sp>
        <p:nvSpPr>
          <p:cNvPr id="9229" name="Text Box 13"/>
          <p:cNvSpPr txBox="1">
            <a:spLocks noChangeArrowheads="1"/>
          </p:cNvSpPr>
          <p:nvPr/>
        </p:nvSpPr>
        <p:spPr bwMode="auto">
          <a:xfrm>
            <a:off x="3124200" y="3048000"/>
            <a:ext cx="3276600" cy="376238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folHlink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>
                <a:solidFill>
                  <a:srgbClr val="000000"/>
                </a:solidFill>
                <a:latin typeface="Tahoma" pitchFamily="34" charset="0"/>
              </a:rPr>
              <a:t>Право на пищу, жилище</a:t>
            </a:r>
          </a:p>
        </p:txBody>
      </p:sp>
      <p:sp>
        <p:nvSpPr>
          <p:cNvPr id="9230" name="Text Box 14"/>
          <p:cNvSpPr txBox="1">
            <a:spLocks noChangeArrowheads="1"/>
          </p:cNvSpPr>
          <p:nvPr/>
        </p:nvSpPr>
        <p:spPr bwMode="auto">
          <a:xfrm>
            <a:off x="304800" y="3733800"/>
            <a:ext cx="6934200" cy="376238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folHlink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>
                <a:solidFill>
                  <a:srgbClr val="000000"/>
                </a:solidFill>
                <a:latin typeface="Tahoma" pitchFamily="34" charset="0"/>
              </a:rPr>
              <a:t>Право на вероисповедание, свободу ассоциаций и  собраний</a:t>
            </a:r>
          </a:p>
        </p:txBody>
      </p:sp>
      <p:sp>
        <p:nvSpPr>
          <p:cNvPr id="9231" name="Text Box 15"/>
          <p:cNvSpPr txBox="1">
            <a:spLocks noChangeArrowheads="1"/>
          </p:cNvSpPr>
          <p:nvPr/>
        </p:nvSpPr>
        <p:spPr bwMode="auto">
          <a:xfrm>
            <a:off x="457200" y="4495800"/>
            <a:ext cx="8001000" cy="650875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folHlink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rgbClr val="000000"/>
                </a:solidFill>
                <a:latin typeface="Tahoma" pitchFamily="34" charset="0"/>
              </a:rPr>
              <a:t>Право на жизнь в незагрязнённом и </a:t>
            </a:r>
            <a:r>
              <a:rPr lang="ru-RU" dirty="0" smtClean="0">
                <a:solidFill>
                  <a:srgbClr val="000000"/>
                </a:solidFill>
                <a:latin typeface="Tahoma" pitchFamily="34" charset="0"/>
              </a:rPr>
              <a:t>защищённой </a:t>
            </a:r>
            <a:r>
              <a:rPr lang="ru-RU" dirty="0">
                <a:solidFill>
                  <a:srgbClr val="000000"/>
                </a:solidFill>
                <a:latin typeface="Tahoma" pitchFamily="34" charset="0"/>
              </a:rPr>
              <a:t>от разрушения окружающей среде</a:t>
            </a:r>
          </a:p>
        </p:txBody>
      </p:sp>
      <p:sp>
        <p:nvSpPr>
          <p:cNvPr id="9232" name="Text Box 16"/>
          <p:cNvSpPr txBox="1">
            <a:spLocks noChangeArrowheads="1"/>
          </p:cNvSpPr>
          <p:nvPr/>
        </p:nvSpPr>
        <p:spPr bwMode="auto">
          <a:xfrm>
            <a:off x="381000" y="5791200"/>
            <a:ext cx="8153400" cy="376238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folHlink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>
                <a:solidFill>
                  <a:srgbClr val="000000"/>
                </a:solidFill>
                <a:latin typeface="Tahoma" pitchFamily="34" charset="0"/>
              </a:rPr>
              <a:t>Право на культурное, политическое и экономическое развитие личности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9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9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9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9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3" grpId="0" animBg="1"/>
      <p:bldP spid="9224" grpId="0" animBg="1"/>
      <p:bldP spid="9226" grpId="0" animBg="1"/>
      <p:bldP spid="9227" grpId="0" animBg="1"/>
      <p:bldP spid="9228" grpId="0" animBg="1"/>
      <p:bldP spid="9229" grpId="0" animBg="1"/>
      <p:bldP spid="9230" grpId="0" animBg="1"/>
      <p:bldP spid="9231" grpId="0" animBg="1"/>
      <p:bldP spid="923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 smtClean="0">
                <a:solidFill>
                  <a:srgbClr val="0070C0"/>
                </a:solidFill>
              </a:rPr>
              <a:t>«Счастье всего мира не стоит одной слезы на щеке невинного ребенка»</a:t>
            </a:r>
          </a:p>
          <a:p>
            <a:pPr>
              <a:buNone/>
            </a:pPr>
            <a:r>
              <a:rPr lang="ru-RU" sz="3200" smtClean="0">
                <a:solidFill>
                  <a:srgbClr val="0070C0"/>
                </a:solidFill>
              </a:rPr>
              <a:t>         </a:t>
            </a:r>
            <a:r>
              <a:rPr lang="ru-RU" sz="3200" dirty="0" smtClean="0">
                <a:solidFill>
                  <a:srgbClr val="0070C0"/>
                </a:solidFill>
              </a:rPr>
              <a:t>							</a:t>
            </a:r>
            <a:r>
              <a:rPr lang="ru-RU" sz="3200" smtClean="0">
                <a:solidFill>
                  <a:srgbClr val="0070C0"/>
                </a:solidFill>
              </a:rPr>
              <a:t>	                      (</a:t>
            </a:r>
            <a:r>
              <a:rPr lang="ru-RU" sz="3200" dirty="0" smtClean="0">
                <a:solidFill>
                  <a:srgbClr val="0070C0"/>
                </a:solidFill>
              </a:rPr>
              <a:t>Ф.М. Достоевский)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Все статьи распределены по разделам:</a:t>
            </a:r>
          </a:p>
          <a:p>
            <a:pPr lvl="0"/>
            <a:r>
              <a:rPr lang="ru-RU" dirty="0" smtClean="0"/>
              <a:t>«Родился – ты уже человек» - </a:t>
            </a:r>
          </a:p>
          <a:p>
            <a:pPr lvl="0">
              <a:buNone/>
            </a:pPr>
            <a:r>
              <a:rPr lang="ru-RU" dirty="0" smtClean="0"/>
              <a:t>     статьи 2 (1,), 7;</a:t>
            </a:r>
          </a:p>
          <a:p>
            <a:pPr lvl="0"/>
            <a:r>
              <a:rPr lang="ru-RU" dirty="0" smtClean="0"/>
              <a:t> «Твои права» - статьи 6,  28 (1), 31;</a:t>
            </a:r>
          </a:p>
          <a:p>
            <a:pPr lvl="0"/>
            <a:r>
              <a:rPr lang="ru-RU" dirty="0" smtClean="0"/>
              <a:t> «Если нарушают твои права» - </a:t>
            </a:r>
          </a:p>
          <a:p>
            <a:pPr lvl="0">
              <a:buNone/>
            </a:pPr>
            <a:r>
              <a:rPr lang="ru-RU" dirty="0" smtClean="0"/>
              <a:t>    статьи 32,  40.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Декларация прав ребенка.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Право ребенка жить и воспитываться в семье.</a:t>
            </a:r>
          </a:p>
          <a:p>
            <a:r>
              <a:rPr lang="ru-RU" dirty="0" smtClean="0"/>
              <a:t>Право ребенка на защиту своих прав и законных интересов.</a:t>
            </a:r>
          </a:p>
          <a:p>
            <a:r>
              <a:rPr lang="ru-RU" dirty="0" smtClean="0"/>
              <a:t>Право ребенка выражать свое мнение.</a:t>
            </a:r>
          </a:p>
          <a:p>
            <a:r>
              <a:rPr lang="ru-RU" dirty="0" smtClean="0"/>
              <a:t>Право ребенка на распоряжение принадлежащим ему имуществом.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Человек, его права и свободы являются высшей ценностью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Picture 3" descr="E:\medias\gif\urok13pr.gif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 bwMode="auto">
          <a:xfrm>
            <a:off x="0" y="5214938"/>
            <a:ext cx="1524000" cy="114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Игра «</a:t>
            </a:r>
            <a:r>
              <a:rPr lang="ru-RU" dirty="0" smtClean="0">
                <a:solidFill>
                  <a:srgbClr val="00B050"/>
                </a:solidFill>
              </a:rPr>
              <a:t>Разрешается</a:t>
            </a:r>
            <a:r>
              <a:rPr lang="ru-RU" dirty="0" smtClean="0"/>
              <a:t>-</a:t>
            </a:r>
            <a:r>
              <a:rPr lang="ru-RU" dirty="0" smtClean="0">
                <a:solidFill>
                  <a:srgbClr val="FF0000"/>
                </a:solidFill>
              </a:rPr>
              <a:t>запрещается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solidFill>
            <a:srgbClr val="00B050"/>
          </a:solidFill>
        </p:spPr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err="1" smtClean="0"/>
              <a:t>Петь,рисовать</a:t>
            </a:r>
            <a:r>
              <a:rPr lang="ru-RU" dirty="0" smtClean="0"/>
              <a:t> и танцевать,</a:t>
            </a:r>
          </a:p>
          <a:p>
            <a:r>
              <a:rPr lang="ru-RU" dirty="0" smtClean="0"/>
              <a:t>Уроки в школе посещать,</a:t>
            </a:r>
          </a:p>
          <a:p>
            <a:r>
              <a:rPr lang="ru-RU" dirty="0" smtClean="0"/>
              <a:t>Свои таланты </a:t>
            </a:r>
            <a:r>
              <a:rPr lang="ru-RU" dirty="0" err="1" smtClean="0"/>
              <a:t>развивавать</a:t>
            </a:r>
            <a:r>
              <a:rPr lang="ru-RU" dirty="0" smtClean="0"/>
              <a:t>-</a:t>
            </a:r>
          </a:p>
          <a:p>
            <a:r>
              <a:rPr lang="ru-RU" sz="2000" dirty="0" smtClean="0">
                <a:solidFill>
                  <a:srgbClr val="00B0F0"/>
                </a:solidFill>
              </a:rPr>
              <a:t>Это разрешается!</a:t>
            </a:r>
            <a:endParaRPr lang="ru-RU" sz="2000" dirty="0">
              <a:solidFill>
                <a:srgbClr val="00B0F0"/>
              </a:solidFill>
            </a:endParaRPr>
          </a:p>
        </p:txBody>
      </p:sp>
      <p:pic>
        <p:nvPicPr>
          <p:cNvPr id="6146" name="Picture 2" descr="C:\Documents and Settings\учитель\Рабочий стол\audio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428736"/>
            <a:ext cx="1771650" cy="1971675"/>
          </a:xfrm>
          <a:prstGeom prst="rect">
            <a:avLst/>
          </a:prstGeom>
          <a:noFill/>
        </p:spPr>
      </p:pic>
      <p:pic>
        <p:nvPicPr>
          <p:cNvPr id="6147" name="Picture 3" descr="C:\Documents and Settings\учитель\Рабочий стол\zarya2i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36" y="1571612"/>
            <a:ext cx="1771650" cy="1971675"/>
          </a:xfrm>
          <a:prstGeom prst="rect">
            <a:avLst/>
          </a:prstGeom>
          <a:noFill/>
        </p:spPr>
      </p:pic>
      <p:pic>
        <p:nvPicPr>
          <p:cNvPr id="6148" name="Picture 4" descr="C:\Documents and Settings\учитель\Рабочий стол\Dinamoi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3500438"/>
            <a:ext cx="1771650" cy="1971675"/>
          </a:xfrm>
          <a:prstGeom prst="rect">
            <a:avLst/>
          </a:prstGeom>
          <a:noFill/>
        </p:spPr>
      </p:pic>
      <p:pic>
        <p:nvPicPr>
          <p:cNvPr id="6149" name="Picture 5" descr="C:\Documents and Settings\учитель\Рабочий стол\fivei.bmp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357422" y="3429000"/>
            <a:ext cx="2066925" cy="19716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53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/>
              <a:t>Киевская Русь              Русь</a:t>
            </a:r>
            <a:br>
              <a:rPr lang="ru-RU" sz="4000" dirty="0" smtClean="0"/>
            </a:b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C:\Documents and Settings\учитель\Рабочий стол\sofia1i.bmp"/>
          <p:cNvPicPr preferRelativeResize="0">
            <a:picLocks noGrp="1" noChangeArrowheads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 bwMode="auto">
          <a:xfrm>
            <a:off x="642910" y="1214423"/>
            <a:ext cx="3100388" cy="3857651"/>
          </a:xfrm>
          <a:prstGeom prst="rect">
            <a:avLst/>
          </a:prstGeom>
          <a:noFill/>
        </p:spPr>
      </p:pic>
      <p:pic>
        <p:nvPicPr>
          <p:cNvPr id="6" name="Picture 3" descr="C:\Documents and Settings\учитель\Рабочий стол\Русь.bmp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 bwMode="auto">
          <a:xfrm>
            <a:off x="4714876" y="1214422"/>
            <a:ext cx="3571900" cy="3857651"/>
          </a:xfrm>
          <a:prstGeom prst="rect">
            <a:avLst/>
          </a:prstGeom>
          <a:noFill/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solidFill>
            <a:schemeClr val="accent1"/>
          </a:solidFill>
        </p:spPr>
        <p:txBody>
          <a:bodyPr/>
          <a:lstStyle/>
          <a:p>
            <a:pPr eaLnBrk="1" hangingPunct="1">
              <a:defRPr/>
            </a:pPr>
            <a:endParaRPr lang="ru-RU" dirty="0" smtClean="0"/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2800" dirty="0" smtClean="0"/>
              <a:t>ДЕТИ ИМЕЮТ ПРАВО НА СВОЁ МНЕНИЕ И НА СОБРАНИЯ ДЛЯ ВЫРАЖЕНИЯ СВОИХ ВЗГЛЯДОВ</a:t>
            </a:r>
          </a:p>
        </p:txBody>
      </p:sp>
      <p:pic>
        <p:nvPicPr>
          <p:cNvPr id="11268" name="Picture 7" descr="F752E23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3600" y="1828800"/>
            <a:ext cx="5029200" cy="4224338"/>
          </a:xfrm>
          <a:prstGeom prst="rect">
            <a:avLst/>
          </a:prstGeom>
          <a:noFill/>
          <a:ln w="762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 animBg="1"/>
      <p:bldP spid="1331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solidFill>
            <a:srgbClr val="FF0000"/>
          </a:solidFill>
        </p:spPr>
        <p:txBody>
          <a:bodyPr/>
          <a:lstStyle/>
          <a:p>
            <a:pPr eaLnBrk="1" hangingPunct="1">
              <a:defRPr/>
            </a:pPr>
            <a:endParaRPr lang="ru-RU" dirty="0" smtClean="0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2400" dirty="0" smtClean="0"/>
              <a:t>ДЕТИ ИМЕЮТ ПРАВО НА БЕЗОПАСНЫЕ УСЛОВИЯ ЖИЗНИ,  ПРАВО НЕ ПОДВЕРГАТЬСЯ ЖЕСТОКОМУ ОБРАЩЕНИЮ.</a:t>
            </a:r>
          </a:p>
        </p:txBody>
      </p:sp>
      <p:pic>
        <p:nvPicPr>
          <p:cNvPr id="12292" name="Picture 5" descr="7831A7E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1571612"/>
            <a:ext cx="4724400" cy="4122738"/>
          </a:xfrm>
          <a:prstGeom prst="rect">
            <a:avLst/>
          </a:prstGeom>
          <a:noFill/>
          <a:ln w="762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 animBg="1"/>
      <p:bldP spid="1433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solidFill>
            <a:srgbClr val="FF0000"/>
          </a:solidFill>
        </p:spPr>
        <p:txBody>
          <a:bodyPr/>
          <a:lstStyle/>
          <a:p>
            <a:pPr eaLnBrk="1" hangingPunct="1">
              <a:defRPr/>
            </a:pPr>
            <a:endParaRPr lang="ru-RU" dirty="0" smtClean="0"/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2400" dirty="0" smtClean="0"/>
              <a:t>Дети имеют право на воспитание в семейном окружении или быть на попечении тех, кто обеспечит им наилучший уход.</a:t>
            </a:r>
          </a:p>
        </p:txBody>
      </p:sp>
      <p:pic>
        <p:nvPicPr>
          <p:cNvPr id="13316" name="Picture 5" descr="D15A966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2071678"/>
            <a:ext cx="4495800" cy="3876675"/>
          </a:xfrm>
          <a:prstGeom prst="rect">
            <a:avLst/>
          </a:prstGeom>
          <a:noFill/>
          <a:ln w="762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 animBg="1"/>
      <p:bldP spid="1536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solidFill>
            <a:schemeClr val="bg2">
              <a:lumMod val="50000"/>
            </a:schemeClr>
          </a:solidFill>
        </p:spPr>
        <p:txBody>
          <a:bodyPr/>
          <a:lstStyle/>
          <a:p>
            <a:pPr eaLnBrk="1" hangingPunct="1">
              <a:defRPr/>
            </a:pPr>
            <a:endParaRPr lang="ru-RU" dirty="0" smtClean="0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400" smtClean="0"/>
              <a:t>Дети имеют право на медицинский уход, творческое выражение, отдых.</a:t>
            </a:r>
          </a:p>
        </p:txBody>
      </p:sp>
      <p:pic>
        <p:nvPicPr>
          <p:cNvPr id="14340" name="Picture 4" descr="18EC6D5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1643050"/>
            <a:ext cx="4953000" cy="3976688"/>
          </a:xfrm>
          <a:prstGeom prst="rect">
            <a:avLst/>
          </a:prstGeom>
          <a:noFill/>
          <a:ln w="762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solidFill>
            <a:srgbClr val="FF0000"/>
          </a:solidFill>
        </p:spPr>
        <p:txBody>
          <a:bodyPr/>
          <a:lstStyle/>
          <a:p>
            <a:pPr eaLnBrk="1" hangingPunct="1">
              <a:defRPr/>
            </a:pPr>
            <a:endParaRPr lang="ru-RU" dirty="0" smtClean="0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400" smtClean="0"/>
              <a:t>Дети не должны использоваться в качестве дешёвой рабочей силы. </a:t>
            </a:r>
          </a:p>
        </p:txBody>
      </p:sp>
      <p:pic>
        <p:nvPicPr>
          <p:cNvPr id="15364" name="Picture 4" descr="E143BDC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1785926"/>
            <a:ext cx="4073525" cy="3810000"/>
          </a:xfrm>
          <a:prstGeom prst="rect">
            <a:avLst/>
          </a:prstGeom>
          <a:noFill/>
          <a:ln w="762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solidFill>
            <a:schemeClr val="bg2">
              <a:lumMod val="50000"/>
            </a:schemeClr>
          </a:solidFill>
        </p:spPr>
        <p:txBody>
          <a:bodyPr/>
          <a:lstStyle/>
          <a:p>
            <a:pPr eaLnBrk="1" hangingPunct="1">
              <a:defRPr/>
            </a:pPr>
            <a:endParaRPr lang="ru-RU" dirty="0" smtClean="0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2400" smtClean="0"/>
              <a:t>Дети имеют право говорить на родном языке, исповедовать свою религию, соблюдать обряды своей культуры.</a:t>
            </a:r>
          </a:p>
        </p:txBody>
      </p:sp>
      <p:pic>
        <p:nvPicPr>
          <p:cNvPr id="16388" name="Picture 4" descr="441C791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4600" y="2057400"/>
            <a:ext cx="4267200" cy="3962400"/>
          </a:xfrm>
          <a:prstGeom prst="rect">
            <a:avLst/>
          </a:prstGeom>
          <a:noFill/>
          <a:ln w="762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5" name="Rectangle 3"/>
          <p:cNvSpPr>
            <a:spLocks noGrp="1" noChangeArrowheads="1"/>
          </p:cNvSpPr>
          <p:nvPr>
            <p:ph idx="1"/>
          </p:nvPr>
        </p:nvSpPr>
        <p:spPr>
          <a:solidFill>
            <a:schemeClr val="bg2">
              <a:lumMod val="50000"/>
            </a:schemeClr>
          </a:solidFill>
        </p:spPr>
        <p:txBody>
          <a:bodyPr/>
          <a:lstStyle/>
          <a:p>
            <a:pPr eaLnBrk="1" hangingPunct="1">
              <a:defRPr/>
            </a:pPr>
            <a:endParaRPr lang="ru-RU" dirty="0" smtClean="0"/>
          </a:p>
        </p:txBody>
      </p:sp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400" dirty="0" smtClean="0"/>
              <a:t>Дети имеют право на достаточное питание и достаточное количество чистой воды.</a:t>
            </a:r>
          </a:p>
        </p:txBody>
      </p:sp>
      <p:pic>
        <p:nvPicPr>
          <p:cNvPr id="1026" name="Picture 2" descr="C:\Documents and Settings\учитель\Рабочий стол\voda2i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500174"/>
            <a:ext cx="2143140" cy="1971675"/>
          </a:xfrm>
          <a:prstGeom prst="rect">
            <a:avLst/>
          </a:prstGeom>
          <a:noFill/>
        </p:spPr>
      </p:pic>
      <p:pic>
        <p:nvPicPr>
          <p:cNvPr id="1029" name="Picture 5" descr="C:\Documents and Settings\учитель\Рабочий стол\06det094i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64" y="1428736"/>
            <a:ext cx="2128840" cy="1971675"/>
          </a:xfrm>
          <a:prstGeom prst="rect">
            <a:avLst/>
          </a:prstGeom>
          <a:noFill/>
        </p:spPr>
      </p:pic>
      <p:pic>
        <p:nvPicPr>
          <p:cNvPr id="1033" name="Picture 9" descr="C:\Documents and Settings\учитель\Рабочий стол\fruits1i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86050" y="2143116"/>
            <a:ext cx="3571900" cy="3071834"/>
          </a:xfrm>
          <a:prstGeom prst="rect">
            <a:avLst/>
          </a:prstGeom>
          <a:noFill/>
        </p:spPr>
      </p:pic>
      <p:pic>
        <p:nvPicPr>
          <p:cNvPr id="1034" name="Picture 10" descr="C:\Documents and Settings\учитель\Рабочий стол\ovoshii.bmp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4214818"/>
            <a:ext cx="2066925" cy="1543050"/>
          </a:xfrm>
          <a:prstGeom prst="rect">
            <a:avLst/>
          </a:prstGeom>
          <a:noFill/>
        </p:spPr>
      </p:pic>
      <p:pic>
        <p:nvPicPr>
          <p:cNvPr id="1035" name="Picture 11" descr="C:\Documents and Settings\учитель\Рабочий стол\milki.bmp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29388" y="4357694"/>
            <a:ext cx="2066925" cy="15430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4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5" grpId="0" build="p" animBg="1"/>
      <p:bldP spid="7475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dirty="0" smtClean="0"/>
              <a:t>Уважать взгляды, свободу других людей (взрослых и сверстников).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800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dirty="0" smtClean="0"/>
              <a:t>Культурно вести себя в классе, школе и за её пределами.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dirty="0" smtClean="0"/>
              <a:t>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dirty="0" smtClean="0"/>
              <a:t>Ходить опрятными.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800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dirty="0" smtClean="0"/>
              <a:t>Выполнять устав школы в котором…</a:t>
            </a:r>
          </a:p>
        </p:txBody>
      </p:sp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ОБЯЗАННОСТИ ШКОЛЬНИКОВ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55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55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5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5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655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655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3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81200"/>
            <a:ext cx="8458200" cy="4114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ru-RU" sz="1800" smtClean="0"/>
          </a:p>
        </p:txBody>
      </p:sp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УСТАВ ШКОЛЫ</a:t>
            </a: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457200" y="1981200"/>
            <a:ext cx="4038600" cy="449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chemeClr val="folHlink"/>
                </a:solidFill>
                <a:latin typeface="Tahoma" pitchFamily="34" charset="0"/>
              </a:rPr>
              <a:t>Учащиеся обязаны:</a:t>
            </a:r>
          </a:p>
          <a:p>
            <a:pPr eaLnBrk="1" hangingPunct="1">
              <a:spcBef>
                <a:spcPct val="50000"/>
              </a:spcBef>
            </a:pPr>
            <a:r>
              <a:rPr lang="ru-RU" dirty="0">
                <a:latin typeface="Tahoma" pitchFamily="34" charset="0"/>
              </a:rPr>
              <a:t>-выполнять домашнюю работу;</a:t>
            </a:r>
          </a:p>
          <a:p>
            <a:pPr eaLnBrk="1" hangingPunct="1">
              <a:spcBef>
                <a:spcPct val="50000"/>
              </a:spcBef>
            </a:pPr>
            <a:r>
              <a:rPr lang="ru-RU" dirty="0">
                <a:latin typeface="Tahoma" pitchFamily="34" charset="0"/>
              </a:rPr>
              <a:t>-иметь на уроках тетради, учебники, письменные принадлежности;</a:t>
            </a:r>
          </a:p>
          <a:p>
            <a:pPr eaLnBrk="1" hangingPunct="1">
              <a:spcBef>
                <a:spcPct val="50000"/>
              </a:spcBef>
            </a:pPr>
            <a:r>
              <a:rPr lang="ru-RU" dirty="0">
                <a:latin typeface="Tahoma" pitchFamily="34" charset="0"/>
              </a:rPr>
              <a:t>-записывать домашнее задание в дневник;</a:t>
            </a:r>
          </a:p>
          <a:p>
            <a:pPr eaLnBrk="1" hangingPunct="1">
              <a:spcBef>
                <a:spcPct val="50000"/>
              </a:spcBef>
            </a:pPr>
            <a:r>
              <a:rPr lang="ru-RU" dirty="0">
                <a:latin typeface="Tahoma" pitchFamily="34" charset="0"/>
              </a:rPr>
              <a:t>-посещать все уроки;</a:t>
            </a:r>
          </a:p>
          <a:p>
            <a:pPr eaLnBrk="1" hangingPunct="1">
              <a:spcBef>
                <a:spcPct val="50000"/>
              </a:spcBef>
            </a:pPr>
            <a:r>
              <a:rPr lang="ru-RU" dirty="0">
                <a:latin typeface="Tahoma" pitchFamily="34" charset="0"/>
              </a:rPr>
              <a:t>-ходить по школе в сменной обуви, поддерживать чистоту и порядок в школе;</a:t>
            </a:r>
          </a:p>
          <a:p>
            <a:pPr eaLnBrk="1" hangingPunct="1">
              <a:spcBef>
                <a:spcPct val="50000"/>
              </a:spcBef>
            </a:pPr>
            <a:r>
              <a:rPr lang="ru-RU" dirty="0">
                <a:latin typeface="Tahoma" pitchFamily="34" charset="0"/>
              </a:rPr>
              <a:t>-выполнять требования дежурных по школе. </a:t>
            </a:r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4876800" y="1828800"/>
            <a:ext cx="3886200" cy="4662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rgbClr val="FF0000"/>
                </a:solidFill>
                <a:latin typeface="Tahoma" pitchFamily="34" charset="0"/>
              </a:rPr>
              <a:t>Учащимся запрещается:</a:t>
            </a:r>
          </a:p>
          <a:p>
            <a:pPr eaLnBrk="1" hangingPunct="1">
              <a:spcBef>
                <a:spcPct val="50000"/>
              </a:spcBef>
            </a:pPr>
            <a:r>
              <a:rPr lang="ru-RU" dirty="0">
                <a:latin typeface="Tahoma" pitchFamily="34" charset="0"/>
              </a:rPr>
              <a:t>-приносить посторонние вещи;</a:t>
            </a:r>
          </a:p>
          <a:p>
            <a:pPr eaLnBrk="1" hangingPunct="1">
              <a:spcBef>
                <a:spcPct val="50000"/>
              </a:spcBef>
            </a:pPr>
            <a:r>
              <a:rPr lang="ru-RU" dirty="0">
                <a:latin typeface="Tahoma" pitchFamily="34" charset="0"/>
              </a:rPr>
              <a:t>-играть на деньги;</a:t>
            </a:r>
          </a:p>
          <a:p>
            <a:pPr eaLnBrk="1" hangingPunct="1">
              <a:spcBef>
                <a:spcPct val="50000"/>
              </a:spcBef>
            </a:pPr>
            <a:r>
              <a:rPr lang="ru-RU" dirty="0">
                <a:latin typeface="Tahoma" pitchFamily="34" charset="0"/>
              </a:rPr>
              <a:t>-продавать всякого рода вещи или менять их;</a:t>
            </a:r>
          </a:p>
          <a:p>
            <a:pPr eaLnBrk="1" hangingPunct="1">
              <a:spcBef>
                <a:spcPct val="50000"/>
              </a:spcBef>
            </a:pPr>
            <a:r>
              <a:rPr lang="ru-RU" dirty="0">
                <a:latin typeface="Tahoma" pitchFamily="34" charset="0"/>
              </a:rPr>
              <a:t>-нарушать правила техники безопасности;</a:t>
            </a:r>
          </a:p>
          <a:p>
            <a:pPr eaLnBrk="1" hangingPunct="1">
              <a:spcBef>
                <a:spcPct val="50000"/>
              </a:spcBef>
            </a:pPr>
            <a:r>
              <a:rPr lang="ru-RU" dirty="0">
                <a:latin typeface="Tahoma" pitchFamily="34" charset="0"/>
              </a:rPr>
              <a:t>-всякое подстрекательство к дурному поступку;</a:t>
            </a:r>
          </a:p>
          <a:p>
            <a:pPr eaLnBrk="1" hangingPunct="1">
              <a:spcBef>
                <a:spcPct val="50000"/>
              </a:spcBef>
            </a:pPr>
            <a:r>
              <a:rPr lang="ru-RU" dirty="0">
                <a:latin typeface="Tahoma" pitchFamily="34" charset="0"/>
              </a:rPr>
              <a:t>-употребление в речи неприличных слов и выражений;</a:t>
            </a:r>
          </a:p>
          <a:p>
            <a:pPr eaLnBrk="1" hangingPunct="1">
              <a:spcBef>
                <a:spcPct val="50000"/>
              </a:spcBef>
            </a:pPr>
            <a:r>
              <a:rPr lang="ru-RU" dirty="0">
                <a:latin typeface="Tahoma" pitchFamily="34" charset="0"/>
              </a:rPr>
              <a:t>-запрещаются драки или иные злоупотребления силой.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65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65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6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225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25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225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225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225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225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25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2" grpId="0"/>
      <p:bldP spid="2253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5de0065.bmp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518311" y="3043738"/>
            <a:ext cx="2107378" cy="140076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Родители обязаны заботиться о своих детях.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Российская империя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Documents and Settings\учитель\Рабочий стол\MU1798i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357298"/>
            <a:ext cx="4000528" cy="3500462"/>
          </a:xfrm>
          <a:prstGeom prst="rect">
            <a:avLst/>
          </a:prstGeom>
          <a:noFill/>
        </p:spPr>
      </p:pic>
      <p:pic>
        <p:nvPicPr>
          <p:cNvPr id="2052" name="Picture 4" descr="C:\Documents and Settings\учитель\Рабочий стол\Петр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428736"/>
            <a:ext cx="3857652" cy="350046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Бережное отношение к природе </a:t>
            </a:r>
            <a:br>
              <a:rPr lang="ru-RU" dirty="0" smtClean="0"/>
            </a:br>
            <a:r>
              <a:rPr lang="ru-RU" dirty="0" smtClean="0"/>
              <a:t>с детства.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Picture 5" descr="photo_preview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/>
          <a:srcRect/>
          <a:stretch>
            <a:fillRect/>
          </a:stretch>
        </p:blipFill>
        <p:spPr>
          <a:xfrm>
            <a:off x="4897853" y="1428736"/>
            <a:ext cx="4246147" cy="3857652"/>
          </a:xfrm>
          <a:noFill/>
        </p:spPr>
      </p:pic>
      <p:pic>
        <p:nvPicPr>
          <p:cNvPr id="4099" name="Picture 3" descr="G:\ytzkx3_con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428736"/>
            <a:ext cx="5078324" cy="39290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rf014.bmp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241899" y="3033346"/>
            <a:ext cx="2660201" cy="142154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Дети имеют право на образование.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7ta005.bmp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667947" y="2393235"/>
            <a:ext cx="1808105" cy="2701767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Дети обязаны помогать родителям.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учитель\Рабочий стол\img13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3000364" y="1428736"/>
            <a:ext cx="3066593" cy="4525962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Documents and Settings\учитель\Рабочий стол\Копия img13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285720" y="1571612"/>
            <a:ext cx="4445640" cy="4525962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Защищать Родину</a:t>
            </a:r>
            <a:endParaRPr lang="ru-RU" dirty="0"/>
          </a:p>
        </p:txBody>
      </p:sp>
      <p:pic>
        <p:nvPicPr>
          <p:cNvPr id="7" name="Picture 5" descr="C:\Documents and Settings\учитель\Рабочий стол\img131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143500" y="1643063"/>
            <a:ext cx="4000500" cy="4429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Oval 28"/>
          <p:cNvSpPr/>
          <p:nvPr/>
        </p:nvSpPr>
        <p:spPr>
          <a:xfrm>
            <a:off x="8572500" y="6038850"/>
            <a:ext cx="152400" cy="152400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 dirty="0"/>
          </a:p>
        </p:txBody>
      </p:sp>
      <p:sp>
        <p:nvSpPr>
          <p:cNvPr id="27" name="Oval 28"/>
          <p:cNvSpPr/>
          <p:nvPr/>
        </p:nvSpPr>
        <p:spPr>
          <a:xfrm>
            <a:off x="8572500" y="6324600"/>
            <a:ext cx="152400" cy="152400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 dirty="0"/>
          </a:p>
        </p:txBody>
      </p:sp>
      <p:sp>
        <p:nvSpPr>
          <p:cNvPr id="4" name="Oval 28"/>
          <p:cNvSpPr/>
          <p:nvPr/>
        </p:nvSpPr>
        <p:spPr>
          <a:xfrm>
            <a:off x="8572500" y="5476875"/>
            <a:ext cx="152400" cy="152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 dirty="0"/>
          </a:p>
        </p:txBody>
      </p:sp>
      <p:sp>
        <p:nvSpPr>
          <p:cNvPr id="12" name="Oval 28"/>
          <p:cNvSpPr/>
          <p:nvPr/>
        </p:nvSpPr>
        <p:spPr>
          <a:xfrm>
            <a:off x="8572500" y="5753100"/>
            <a:ext cx="152400" cy="1524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 dirty="0"/>
          </a:p>
        </p:txBody>
      </p:sp>
      <p:sp>
        <p:nvSpPr>
          <p:cNvPr id="10" name="Rectangle 24"/>
          <p:cNvSpPr>
            <a:spLocks noGrp="1"/>
          </p:cNvSpPr>
          <p:nvPr>
            <p:ph type="ctrTitle"/>
          </p:nvPr>
        </p:nvSpPr>
        <p:spPr/>
        <p:txBody>
          <a:bodyPr/>
          <a:lstStyle>
            <a:extLst/>
          </a:lstStyle>
          <a:p>
            <a:r>
              <a:rPr lang="ru-RU" dirty="0"/>
              <a:t>Викторина</a:t>
            </a: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Правила поведения в обществе</a:t>
            </a:r>
            <a:endParaRPr lang="ru-RU" dirty="0"/>
          </a:p>
        </p:txBody>
      </p:sp>
      <p:pic>
        <p:nvPicPr>
          <p:cNvPr id="9" name="Picture 2" descr="G:\картинки школа\31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714908" cy="27432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>
            <a:extLst/>
          </a:lstStyle>
          <a:p>
            <a:r>
              <a:rPr smtClean="0"/>
              <a:t>Каждый человек имеет право на свободный труд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sz="2800" smtClean="0">
                <a:solidFill>
                  <a:srgbClr val="FF0000"/>
                </a:solidFill>
              </a:rPr>
              <a:t>К ДТП могут привести невнимательность водителя или пешехода, нарушение правил дорожного движения.</a:t>
            </a:r>
            <a:br>
              <a:rPr sz="2800" smtClean="0">
                <a:solidFill>
                  <a:srgbClr val="FF0000"/>
                </a:solidFill>
              </a:rPr>
            </a:b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sz="4400" smtClean="0">
                <a:solidFill>
                  <a:srgbClr val="FF0000"/>
                </a:solidFill>
              </a:rPr>
              <a:t/>
            </a:r>
            <a:br>
              <a:rPr sz="4400" smtClean="0">
                <a:solidFill>
                  <a:srgbClr val="FF0000"/>
                </a:solidFill>
              </a:rPr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8786842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Дорожный знак, обозначающий пешеходный переход </a:t>
            </a:r>
            <a:r>
              <a:rPr lang="ru-RU" sz="2800" smtClean="0"/>
              <a:t>называется-</a:t>
            </a:r>
            <a:r>
              <a:rPr lang="ru-RU" sz="2800" smtClean="0">
                <a:solidFill>
                  <a:srgbClr val="FF0000"/>
                </a:solidFill>
              </a:rPr>
              <a:t> зебра</a:t>
            </a:r>
            <a:r>
              <a:rPr lang="ru-RU" sz="2800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dirty="0"/>
              <a:t>Текст и рисунки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4857760"/>
            <a:ext cx="9144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К ДТП могут привести невнимательность водителя или пешехода, нарушение правил дорожного движения, неисправность транспорта, плохая или скользкая дорога.</a:t>
            </a:r>
          </a:p>
        </p:txBody>
      </p:sp>
      <p:pic>
        <p:nvPicPr>
          <p:cNvPr id="1026" name="Picture 2" descr="C:\Documents and Settings\учитель\Рабочий стол\ДТП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0"/>
            <a:ext cx="6929486" cy="400050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СССР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Documents and Settings\учитель\Рабочий стол\gerbUSi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357298"/>
            <a:ext cx="3857652" cy="3714776"/>
          </a:xfrm>
          <a:prstGeom prst="rect">
            <a:avLst/>
          </a:prstGeom>
          <a:noFill/>
        </p:spPr>
      </p:pic>
      <p:pic>
        <p:nvPicPr>
          <p:cNvPr id="4099" name="Picture 3" descr="C:\Documents and Settings\учитель\Рабочий стол\5de0008i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500175"/>
            <a:ext cx="3929090" cy="371477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86116" y="642918"/>
            <a:ext cx="5072098" cy="2245594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Дорожный знак, обозначающий пешеходный переход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2931712"/>
            <a:ext cx="8494713" cy="3640560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Зебра</a:t>
            </a:r>
          </a:p>
          <a:p>
            <a:r>
              <a:rPr lang="ru-RU" sz="3200" dirty="0" smtClean="0"/>
              <a:t>— обходить автобус и троллейбус сзади, а трамвай — спереди;</a:t>
            </a:r>
          </a:p>
          <a:p>
            <a:r>
              <a:rPr lang="ru-RU" sz="3200" dirty="0" smtClean="0"/>
              <a:t>— не играть на проезжей части улицы.</a:t>
            </a:r>
          </a:p>
          <a:p>
            <a:endParaRPr lang="ru-RU" dirty="0"/>
          </a:p>
        </p:txBody>
      </p:sp>
      <p:pic>
        <p:nvPicPr>
          <p:cNvPr id="2050" name="Picture 2" descr="C:\Documents and Settings\учитель\Рабочий стол\переход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214678" cy="285749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14290"/>
            <a:ext cx="7708990" cy="6643710"/>
          </a:xfrm>
        </p:spPr>
        <p:txBody>
          <a:bodyPr>
            <a:noAutofit/>
          </a:bodyPr>
          <a:lstStyle/>
          <a:p>
            <a:r>
              <a:rPr lang="ru-RU" sz="3600" dirty="0" smtClean="0"/>
              <a:t> </a:t>
            </a:r>
            <a:r>
              <a:rPr lang="ru-RU" sz="3600" dirty="0" smtClean="0">
                <a:solidFill>
                  <a:srgbClr val="7030A0"/>
                </a:solidFill>
              </a:rPr>
              <a:t>Толерантность-</a:t>
            </a:r>
            <a:r>
              <a:rPr lang="ru-RU" sz="3600" dirty="0" smtClean="0"/>
              <a:t> означает уважение, принятие и правильное понимание богатого разнообразия культур нашего мира, наших форм самовыражения и способов проявления человеческой индивидуальности. Ей способствуют знания, открытость, общение и свобода мысли, совести и убеждений.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Администратор\Рабочий стол\картинки\0_9dff_3d07c812_XL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5852" y="857232"/>
            <a:ext cx="6858016" cy="507209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 rot="20198741">
            <a:off x="4693899" y="3286696"/>
            <a:ext cx="457599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99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  <a:t>Дружить и </a:t>
            </a:r>
          </a:p>
          <a:p>
            <a:pPr algn="ctr"/>
            <a:r>
              <a:rPr lang="ru-RU" sz="2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99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  <a:t>узнать культуру </a:t>
            </a:r>
          </a:p>
          <a:p>
            <a:pPr algn="ctr"/>
            <a:r>
              <a:rPr lang="ru-RU" sz="2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99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  <a:t>д</a:t>
            </a:r>
            <a:r>
              <a:rPr lang="ru-RU" sz="2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99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  <a:t>ругих людей</a:t>
            </a:r>
            <a:endParaRPr lang="ru-RU" sz="2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99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1845223">
            <a:off x="1608449" y="3479464"/>
            <a:ext cx="2153155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99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  <a:t>Дорожить </a:t>
            </a:r>
          </a:p>
          <a:p>
            <a:pPr algn="ctr"/>
            <a:r>
              <a:rPr lang="ru-RU" sz="20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99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  <a:t>окружающим</a:t>
            </a:r>
          </a:p>
          <a:p>
            <a:pPr algn="ctr"/>
            <a:r>
              <a:rPr lang="ru-RU" sz="2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99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  <a:t>миром</a:t>
            </a:r>
            <a:endParaRPr lang="ru-RU" sz="2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99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8" name="Облако 7"/>
          <p:cNvSpPr/>
          <p:nvPr/>
        </p:nvSpPr>
        <p:spPr>
          <a:xfrm>
            <a:off x="214282" y="0"/>
            <a:ext cx="2857488" cy="2214554"/>
          </a:xfrm>
          <a:prstGeom prst="cloud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Уважать чужое мнение и стараться понимать друг друга!</a:t>
            </a:r>
            <a:endParaRPr lang="ru-RU" b="1" dirty="0"/>
          </a:p>
        </p:txBody>
      </p:sp>
      <p:sp>
        <p:nvSpPr>
          <p:cNvPr id="12" name="Выноска-облако 11"/>
          <p:cNvSpPr/>
          <p:nvPr/>
        </p:nvSpPr>
        <p:spPr>
          <a:xfrm>
            <a:off x="5714976" y="0"/>
            <a:ext cx="3429024" cy="1785950"/>
          </a:xfrm>
          <a:prstGeom prst="cloudCallout">
            <a:avLst>
              <a:gd name="adj1" fmla="val -42338"/>
              <a:gd name="adj2" fmla="val 101313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Делать добро и помогать людям!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714480" y="2285992"/>
            <a:ext cx="357190" cy="28575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2143108" y="2714620"/>
            <a:ext cx="204790" cy="20479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2428860" y="3071810"/>
            <a:ext cx="195266" cy="195266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1933548" y="7615535"/>
            <a:ext cx="53893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4" name="Прямоугольник 43"/>
          <p:cNvSpPr/>
          <p:nvPr/>
        </p:nvSpPr>
        <p:spPr>
          <a:xfrm rot="5400000" flipH="1">
            <a:off x="3793299" y="4375501"/>
            <a:ext cx="1480959" cy="365998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Т</a:t>
            </a:r>
          </a:p>
          <a:p>
            <a:pPr algn="ctr"/>
            <a:r>
              <a:rPr lang="ru-RU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О</a:t>
            </a:r>
          </a:p>
          <a:p>
            <a:pPr algn="ctr"/>
            <a:r>
              <a:rPr lang="ru-RU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Л</a:t>
            </a:r>
          </a:p>
          <a:p>
            <a:pPr algn="ctr"/>
            <a:r>
              <a:rPr lang="ru-RU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Е</a:t>
            </a:r>
          </a:p>
          <a:p>
            <a:pPr algn="ctr"/>
            <a:r>
              <a:rPr lang="ru-RU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Р</a:t>
            </a:r>
          </a:p>
          <a:p>
            <a:pPr algn="ctr"/>
            <a:r>
              <a:rPr lang="ru-RU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А</a:t>
            </a:r>
          </a:p>
          <a:p>
            <a:pPr algn="ctr"/>
            <a:r>
              <a:rPr lang="ru-RU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Н</a:t>
            </a:r>
          </a:p>
          <a:p>
            <a:pPr algn="ctr"/>
            <a:r>
              <a:rPr lang="ru-RU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Т</a:t>
            </a:r>
          </a:p>
          <a:p>
            <a:pPr algn="ctr"/>
            <a:r>
              <a:rPr lang="ru-RU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Н</a:t>
            </a:r>
          </a:p>
          <a:p>
            <a:pPr algn="ctr"/>
            <a:r>
              <a:rPr lang="ru-RU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О</a:t>
            </a:r>
          </a:p>
          <a:p>
            <a:pPr algn="ctr"/>
            <a:r>
              <a:rPr lang="ru-RU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С</a:t>
            </a:r>
          </a:p>
          <a:p>
            <a:pPr algn="ctr"/>
            <a:r>
              <a:rPr lang="ru-RU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Т</a:t>
            </a:r>
          </a:p>
          <a:p>
            <a:pPr algn="ctr"/>
            <a:r>
              <a:rPr lang="ru-RU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ь</a:t>
            </a:r>
            <a:endParaRPr lang="ru-RU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ransition advClick="0"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7274 -0.08681 C -0.17135 -0.05671 -0.26979 -0.02662 -0.29531 -0.05232 C -0.32083 -0.07801 -0.23854 -0.19259 -0.22587 -0.24167 C -0.21319 -0.29074 -0.221 -0.30833 -0.21944 -0.34699 C -0.21788 -0.38565 -0.21423 -0.44908 -0.21632 -0.47384 C -0.2184 -0.49861 -0.23055 -0.49213 -0.23246 -0.49537 " pathEditMode="relative" rAng="0" ptsTypes="aaaaaA">
                                      <p:cBhvr>
                                        <p:cTn id="6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4" y="-1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Правила дорожного движения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 bwMode="auto">
          <a:xfrm>
            <a:off x="142844" y="1500174"/>
            <a:ext cx="4143403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К ДТП могут привести невнимательность водителя или пешехода, нарушение правил дорожного движения, неисправность транспорта, плохая или скользкая дорога.</a:t>
            </a: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cap="all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Правила обращения с газовыми приборами</a:t>
            </a:r>
            <a:br>
              <a:rPr lang="ru-RU" cap="all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1571612"/>
            <a:ext cx="8215370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571612"/>
            <a:ext cx="4040188" cy="33596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/>
              <a:t>Следует вызвать пожарную охрану с помощью взрослых или самостоятельно по телефону 01.</a:t>
            </a: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Правила поведения человека при его захвате в качестве заложника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1428736"/>
            <a:ext cx="3929089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>
            <a:noAutofit/>
          </a:bodyPr>
          <a:lstStyle/>
          <a:p>
            <a:r>
              <a:rPr lang="ru-RU" sz="1200" dirty="0" smtClean="0"/>
              <a:t>— не привлекать к себе внимания террористов; снять украшения, не смотреть им в глаза;</a:t>
            </a:r>
          </a:p>
          <a:p>
            <a:r>
              <a:rPr lang="ru-RU" sz="1200" dirty="0" smtClean="0"/>
              <a:t>— не передвигаться по салону; не отвечать на провокации;</a:t>
            </a:r>
          </a:p>
          <a:p>
            <a:r>
              <a:rPr lang="ru-RU" sz="1200" dirty="0" smtClean="0"/>
              <a:t>— постараться успокоиться, отвлечься от происходящего; думать о чем-то хорошем, читать или разгадывать кроссворды;</a:t>
            </a:r>
          </a:p>
          <a:p>
            <a:r>
              <a:rPr lang="ru-RU" sz="1200" dirty="0" smtClean="0"/>
              <a:t>— осмотреть помещение и отметить для себя места возможного укрытия на случай стрельбы;</a:t>
            </a:r>
          </a:p>
          <a:p>
            <a:r>
              <a:rPr lang="ru-RU" sz="1200" dirty="0" smtClean="0"/>
              <a:t>— если начался штурм здания (самолета или автобуса), предпринятый специальными подразделениями, ложиться на пол, а после окончания штурма немедленно покинуть помещение: не исключено, что террористы заложили там мины.</a:t>
            </a:r>
          </a:p>
          <a:p>
            <a:r>
              <a:rPr lang="ru-RU" sz="1200" dirty="0" smtClean="0"/>
              <a:t>Если на улице стреляют, надо добраться до ближайшего укрытия, при этом передвигайся зигзагами, а если бежать некуда — просто лечь на землю. При первой же возможности необходимо сообщить о перестрелке сотрудникам милиции.</a:t>
            </a:r>
          </a:p>
          <a:p>
            <a:endParaRPr lang="ru-RU" sz="1200" dirty="0" smtClean="0"/>
          </a:p>
          <a:p>
            <a:endParaRPr lang="ru-RU" sz="1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Oval 28"/>
          <p:cNvSpPr/>
          <p:nvPr/>
        </p:nvSpPr>
        <p:spPr>
          <a:xfrm>
            <a:off x="8572500" y="6038850"/>
            <a:ext cx="152400" cy="152400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 dirty="0"/>
          </a:p>
        </p:txBody>
      </p:sp>
      <p:sp>
        <p:nvSpPr>
          <p:cNvPr id="27" name="Oval 28"/>
          <p:cNvSpPr/>
          <p:nvPr/>
        </p:nvSpPr>
        <p:spPr>
          <a:xfrm>
            <a:off x="8572500" y="6324600"/>
            <a:ext cx="152400" cy="152400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 dirty="0"/>
          </a:p>
        </p:txBody>
      </p:sp>
      <p:sp>
        <p:nvSpPr>
          <p:cNvPr id="4" name="Oval 28"/>
          <p:cNvSpPr/>
          <p:nvPr/>
        </p:nvSpPr>
        <p:spPr>
          <a:xfrm>
            <a:off x="8572500" y="5476875"/>
            <a:ext cx="152400" cy="152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 dirty="0"/>
          </a:p>
        </p:txBody>
      </p:sp>
      <p:sp>
        <p:nvSpPr>
          <p:cNvPr id="12" name="Oval 28"/>
          <p:cNvSpPr/>
          <p:nvPr/>
        </p:nvSpPr>
        <p:spPr>
          <a:xfrm>
            <a:off x="8572500" y="5753100"/>
            <a:ext cx="152400" cy="1524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 dirty="0"/>
          </a:p>
        </p:txBody>
      </p:sp>
      <p:sp>
        <p:nvSpPr>
          <p:cNvPr id="10" name="Rectangle 24"/>
          <p:cNvSpPr>
            <a:spLocks noGrp="1"/>
          </p:cNvSpPr>
          <p:nvPr>
            <p:ph type="ctrTitle"/>
          </p:nvPr>
        </p:nvSpPr>
        <p:spPr/>
        <p:txBody>
          <a:bodyPr/>
          <a:lstStyle>
            <a:extLst/>
          </a:lstStyle>
          <a:p>
            <a:r>
              <a:rPr lang="ru-RU" dirty="0"/>
              <a:t>Викторина</a:t>
            </a: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Правила поведения в обществе</a:t>
            </a:r>
            <a:endParaRPr lang="ru-RU" dirty="0"/>
          </a:p>
        </p:txBody>
      </p:sp>
      <p:pic>
        <p:nvPicPr>
          <p:cNvPr id="9" name="Picture 2" descr="G:\картинки школа\31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714908" cy="27432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20000"/>
          </a:bodyPr>
          <a:lstStyle>
            <a:extLst/>
          </a:lstStyle>
          <a:p>
            <a:r>
              <a:rPr smtClean="0"/>
              <a:t>"Дюймовочка"</a:t>
            </a:r>
            <a:endParaRPr lang="ru-RU" dirty="0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92500" lnSpcReduction="20000"/>
          </a:bodyPr>
          <a:lstStyle>
            <a:extLst/>
          </a:lstStyle>
          <a:p>
            <a:r>
              <a:rPr smtClean="0"/>
              <a:t>"Три поросенка"</a:t>
            </a:r>
            <a:endParaRPr lang="ru-RU" dirty="0"/>
          </a:p>
        </p:txBody>
      </p:sp>
      <p:sp>
        <p:nvSpPr>
          <p:cNvPr id="6" name="Rectangle 6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85000" lnSpcReduction="10000"/>
          </a:bodyPr>
          <a:lstStyle>
            <a:extLst/>
          </a:lstStyle>
          <a:p>
            <a:r>
              <a:rPr smtClean="0"/>
              <a:t>"Золотой ключик"</a:t>
            </a:r>
            <a:endParaRPr lang="ru-RU" dirty="0"/>
          </a:p>
        </p:txBody>
      </p:sp>
      <p:sp>
        <p:nvSpPr>
          <p:cNvPr id="7" name="Rectangle 7"/>
          <p:cNvSpPr>
            <a:spLocks noGrp="1"/>
          </p:cNvSpPr>
          <p:nvPr>
            <p:ph type="body" sz="quarter" idx="16"/>
          </p:nvPr>
        </p:nvSpPr>
        <p:spPr/>
        <p:txBody>
          <a:bodyPr>
            <a:normAutofit fontScale="77500" lnSpcReduction="20000"/>
          </a:bodyPr>
          <a:lstStyle>
            <a:extLst/>
          </a:lstStyle>
          <a:p>
            <a:r>
              <a:rPr smtClean="0"/>
              <a:t>"Красная шапочка"</a:t>
            </a:r>
            <a:endParaRPr lang="ru-RU" dirty="0"/>
          </a:p>
        </p:txBody>
      </p:sp>
      <p:sp>
        <p:nvSpPr>
          <p:cNvPr id="8" name="Rectangle 8"/>
          <p:cNvSpPr>
            <a:spLocks noGrp="1"/>
          </p:cNvSpPr>
          <p:nvPr>
            <p:ph type="body" sz="quarter" idx="17"/>
          </p:nvPr>
        </p:nvSpPr>
        <p:spPr/>
        <p:txBody>
          <a:bodyPr>
            <a:normAutofit fontScale="92500" lnSpcReduction="20000"/>
          </a:bodyPr>
          <a:lstStyle>
            <a:extLst/>
          </a:lstStyle>
          <a:p>
            <a:r>
              <a:rPr smtClean="0"/>
              <a:t>"Золушка"</a:t>
            </a:r>
            <a:endParaRPr lang="ru-RU" dirty="0"/>
          </a:p>
        </p:txBody>
      </p:sp>
      <p:sp>
        <p:nvSpPr>
          <p:cNvPr id="9" name="Rectangle 9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fontScale="47500" lnSpcReduction="20000"/>
          </a:bodyPr>
          <a:lstStyle>
            <a:extLst/>
          </a:lstStyle>
          <a:p>
            <a:r>
              <a:rPr smtClean="0"/>
              <a:t>Право на неприкосновенность жилища</a:t>
            </a:r>
            <a:endParaRPr lang="ru-RU" dirty="0"/>
          </a:p>
        </p:txBody>
      </p:sp>
      <p:sp>
        <p:nvSpPr>
          <p:cNvPr id="10" name="Rectangle 10"/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fontScale="40000" lnSpcReduction="20000"/>
          </a:bodyPr>
          <a:lstStyle>
            <a:extLst/>
          </a:lstStyle>
          <a:p>
            <a:r>
              <a:rPr lang="ru-RU" b="1" dirty="0" smtClean="0"/>
              <a:t>П</a:t>
            </a:r>
            <a:r>
              <a:rPr b="1" smtClean="0"/>
              <a:t>раво работающего на справдливое вознаграждение</a:t>
            </a:r>
            <a:endParaRPr lang="ru-RU" b="1" dirty="0"/>
          </a:p>
        </p:txBody>
      </p:sp>
      <p:sp>
        <p:nvSpPr>
          <p:cNvPr id="11" name="Rectangle 11"/>
          <p:cNvSpPr>
            <a:spLocks noGrp="1"/>
          </p:cNvSpPr>
          <p:nvPr>
            <p:ph type="body" sz="quarter" idx="20"/>
          </p:nvPr>
        </p:nvSpPr>
        <p:spPr>
          <a:xfrm>
            <a:off x="4786314" y="3857628"/>
            <a:ext cx="2971800" cy="457200"/>
          </a:xfrm>
        </p:spPr>
        <p:txBody>
          <a:bodyPr>
            <a:normAutofit fontScale="47500" lnSpcReduction="20000"/>
          </a:bodyPr>
          <a:lstStyle>
            <a:extLst/>
          </a:lstStyle>
          <a:p>
            <a:r>
              <a:rPr b="1" smtClean="0"/>
              <a:t>Право на защиту своих прав</a:t>
            </a:r>
            <a:endParaRPr lang="ru-RU" dirty="0"/>
          </a:p>
        </p:txBody>
      </p:sp>
      <p:sp>
        <p:nvSpPr>
          <p:cNvPr id="12" name="Rectangle 12"/>
          <p:cNvSpPr>
            <a:spLocks noGrp="1"/>
          </p:cNvSpPr>
          <p:nvPr>
            <p:ph type="body" sz="quarter" idx="21"/>
          </p:nvPr>
        </p:nvSpPr>
        <p:spPr/>
        <p:txBody>
          <a:bodyPr>
            <a:normAutofit fontScale="47500" lnSpcReduction="20000"/>
          </a:bodyPr>
          <a:lstStyle>
            <a:extLst/>
          </a:lstStyle>
          <a:p>
            <a:r>
              <a:rPr b="1" smtClean="0"/>
              <a:t>Неотъемлемое право на жизнь</a:t>
            </a:r>
            <a:endParaRPr lang="ru-RU" dirty="0"/>
          </a:p>
        </p:txBody>
      </p:sp>
      <p:sp>
        <p:nvSpPr>
          <p:cNvPr id="3" name="Rectangle 3"/>
          <p:cNvSpPr>
            <a:spLocks noGrp="1"/>
          </p:cNvSpPr>
          <p:nvPr>
            <p:ph type="body" sz="quarter" idx="22"/>
          </p:nvPr>
        </p:nvSpPr>
        <p:spPr>
          <a:xfrm>
            <a:off x="4643438" y="5643578"/>
            <a:ext cx="2971800" cy="457200"/>
          </a:xfrm>
        </p:spPr>
        <p:txBody>
          <a:bodyPr>
            <a:normAutofit fontScale="47500" lnSpcReduction="20000"/>
          </a:bodyPr>
          <a:lstStyle>
            <a:extLst/>
          </a:lstStyle>
          <a:p>
            <a:r>
              <a:rPr b="1" smtClean="0"/>
              <a:t>Государство признает право на образование</a:t>
            </a:r>
            <a:endParaRPr lang="ru-RU" dirty="0"/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502920" y="428604"/>
            <a:ext cx="8183880" cy="1571636"/>
          </a:xfrm>
        </p:spPr>
        <p:txBody>
          <a:bodyPr>
            <a:normAutofit/>
          </a:bodyPr>
          <a:lstStyle>
            <a:extLst/>
          </a:lstStyle>
          <a:p>
            <a:r>
              <a:rPr lang="ru-RU" dirty="0" smtClean="0"/>
              <a:t>Сопоставьте </a:t>
            </a:r>
            <a:endParaRPr lang="ru-RU" dirty="0"/>
          </a:p>
        </p:txBody>
      </p:sp>
      <p:cxnSp>
        <p:nvCxnSpPr>
          <p:cNvPr id="14" name="Прямая со стрелкой 13"/>
          <p:cNvCxnSpPr>
            <a:stCxn id="4" idx="3"/>
          </p:cNvCxnSpPr>
          <p:nvPr/>
        </p:nvCxnSpPr>
        <p:spPr>
          <a:xfrm>
            <a:off x="3886200" y="2286000"/>
            <a:ext cx="900114" cy="1643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3500430" y="2357430"/>
            <a:ext cx="1428760" cy="10001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16200000" flipH="1">
            <a:off x="3607587" y="4536289"/>
            <a:ext cx="1643074" cy="857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V="1">
            <a:off x="3286116" y="5000636"/>
            <a:ext cx="1714512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5400000" flipH="1" flipV="1">
            <a:off x="3178959" y="3964785"/>
            <a:ext cx="2714644" cy="12144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uiExpand="1" build="p"/>
      <p:bldP spid="2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20000"/>
          </a:bodyPr>
          <a:lstStyle>
            <a:extLst/>
          </a:lstStyle>
          <a:p>
            <a:r>
              <a:rPr lang="ru-RU"/>
              <a:t>Секундомер</a:t>
            </a:r>
          </a:p>
        </p:txBody>
      </p:sp>
      <p:sp>
        <p:nvSpPr>
          <p:cNvPr id="4" name="Rectangle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92500" lnSpcReduction="20000"/>
          </a:bodyPr>
          <a:lstStyle>
            <a:extLst/>
          </a:lstStyle>
          <a:p>
            <a:r>
              <a:rPr lang="ru-RU"/>
              <a:t>Весы</a:t>
            </a:r>
          </a:p>
        </p:txBody>
      </p:sp>
      <p:sp>
        <p:nvSpPr>
          <p:cNvPr id="5" name="Rectangle 5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 lnSpcReduction="20000"/>
          </a:bodyPr>
          <a:lstStyle>
            <a:extLst/>
          </a:lstStyle>
          <a:p>
            <a:r>
              <a:rPr lang="ru-RU"/>
              <a:t>Термометр</a:t>
            </a:r>
          </a:p>
        </p:txBody>
      </p:sp>
      <p:sp>
        <p:nvSpPr>
          <p:cNvPr id="6" name="Rectangle 6"/>
          <p:cNvSpPr>
            <a:spLocks noGrp="1"/>
          </p:cNvSpPr>
          <p:nvPr>
            <p:ph type="body" sz="quarter" idx="16"/>
          </p:nvPr>
        </p:nvSpPr>
        <p:spPr/>
        <p:txBody>
          <a:bodyPr>
            <a:normAutofit fontScale="92500" lnSpcReduction="20000"/>
          </a:bodyPr>
          <a:lstStyle>
            <a:extLst/>
          </a:lstStyle>
          <a:p>
            <a:r>
              <a:rPr lang="ru-RU"/>
              <a:t>Спидометр</a:t>
            </a:r>
          </a:p>
        </p:txBody>
      </p:sp>
      <p:sp>
        <p:nvSpPr>
          <p:cNvPr id="7" name="Rectangle 7"/>
          <p:cNvSpPr>
            <a:spLocks noGrp="1"/>
          </p:cNvSpPr>
          <p:nvPr>
            <p:ph type="body" sz="quarter" idx="17"/>
          </p:nvPr>
        </p:nvSpPr>
        <p:spPr/>
        <p:txBody>
          <a:bodyPr>
            <a:normAutofit fontScale="92500" lnSpcReduction="20000"/>
          </a:bodyPr>
          <a:lstStyle>
            <a:extLst/>
          </a:lstStyle>
          <a:p>
            <a:r>
              <a:rPr lang="ru-RU"/>
              <a:t>Одометр</a:t>
            </a:r>
          </a:p>
        </p:txBody>
      </p:sp>
      <p:sp>
        <p:nvSpPr>
          <p:cNvPr id="8" name="Rectangle 8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fontScale="92500" lnSpcReduction="20000"/>
          </a:bodyPr>
          <a:lstStyle>
            <a:extLst/>
          </a:lstStyle>
          <a:p>
            <a:r>
              <a:rPr lang="ru-RU"/>
              <a:t>Расстояние</a:t>
            </a:r>
          </a:p>
        </p:txBody>
      </p:sp>
      <p:sp>
        <p:nvSpPr>
          <p:cNvPr id="9" name="Rectangle 9"/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fontScale="92500" lnSpcReduction="20000"/>
          </a:bodyPr>
          <a:lstStyle>
            <a:extLst/>
          </a:lstStyle>
          <a:p>
            <a:r>
              <a:rPr lang="ru-RU"/>
              <a:t>Температура</a:t>
            </a:r>
          </a:p>
        </p:txBody>
      </p:sp>
      <p:sp>
        <p:nvSpPr>
          <p:cNvPr id="10" name="Rectangle 10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fontScale="92500" lnSpcReduction="20000"/>
          </a:bodyPr>
          <a:lstStyle>
            <a:extLst/>
          </a:lstStyle>
          <a:p>
            <a:r>
              <a:rPr lang="ru-RU"/>
              <a:t>Время</a:t>
            </a:r>
          </a:p>
        </p:txBody>
      </p:sp>
      <p:sp>
        <p:nvSpPr>
          <p:cNvPr id="11" name="Rectangle 11"/>
          <p:cNvSpPr>
            <a:spLocks noGrp="1"/>
          </p:cNvSpPr>
          <p:nvPr>
            <p:ph type="body" sz="quarter" idx="21"/>
          </p:nvPr>
        </p:nvSpPr>
        <p:spPr/>
        <p:txBody>
          <a:bodyPr>
            <a:normAutofit fontScale="92500" lnSpcReduction="20000"/>
          </a:bodyPr>
          <a:lstStyle>
            <a:extLst/>
          </a:lstStyle>
          <a:p>
            <a:r>
              <a:rPr lang="ru-RU"/>
              <a:t>Масса</a:t>
            </a:r>
          </a:p>
        </p:txBody>
      </p:sp>
      <p:sp>
        <p:nvSpPr>
          <p:cNvPr id="12" name="Rectangle 12"/>
          <p:cNvSpPr>
            <a:spLocks noGrp="1"/>
          </p:cNvSpPr>
          <p:nvPr>
            <p:ph type="body" sz="quarter" idx="22"/>
          </p:nvPr>
        </p:nvSpPr>
        <p:spPr/>
        <p:txBody>
          <a:bodyPr>
            <a:normAutofit fontScale="92500" lnSpcReduction="20000"/>
          </a:bodyPr>
          <a:lstStyle>
            <a:extLst/>
          </a:lstStyle>
          <a:p>
            <a:r>
              <a:rPr lang="ru-RU"/>
              <a:t>Скорость</a:t>
            </a:r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>
            <a:extLst/>
          </a:lstStyle>
          <a:p>
            <a:r>
              <a:rPr lang="ru-RU"/>
              <a:t>Сопоставьте прибор и измеряемую величину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Символы государства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solidFill>
            <a:srgbClr val="C00000"/>
          </a:solidFill>
        </p:spPr>
        <p:txBody>
          <a:bodyPr>
            <a:noAutofit/>
          </a:bodyPr>
          <a:lstStyle/>
          <a:p>
            <a:r>
              <a:rPr lang="ru-RU" sz="4800" dirty="0" smtClean="0"/>
              <a:t>Герб</a:t>
            </a:r>
            <a:endParaRPr lang="ru-RU" sz="4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Флаг</a:t>
            </a:r>
            <a:endParaRPr lang="ru-RU" sz="4400" dirty="0"/>
          </a:p>
        </p:txBody>
      </p:sp>
      <p:pic>
        <p:nvPicPr>
          <p:cNvPr id="7" name="Picture 2" descr="C:\Documents and Settings\учитель\Рабочий стол\герб.bmp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 bwMode="auto">
          <a:xfrm>
            <a:off x="857224" y="1428736"/>
            <a:ext cx="3286148" cy="3286147"/>
          </a:xfrm>
          <a:prstGeom prst="rect">
            <a:avLst/>
          </a:prstGeom>
          <a:noFill/>
        </p:spPr>
      </p:pic>
      <p:pic>
        <p:nvPicPr>
          <p:cNvPr id="8" name="Picture 3" descr="C:\Documents and Settings\учитель\Рабочий стол\flagRusi.bmp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786314" y="1500174"/>
            <a:ext cx="3857652" cy="3571899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ru-RU" sz="2000" dirty="0" smtClean="0"/>
              <a:t>Как называется документ, в котором записаны права человека?</a:t>
            </a:r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ru-RU" sz="2000" dirty="0" smtClean="0"/>
              <a:t>Как называется документ, в котором записаны права ребёнка?</a:t>
            </a:r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ru-RU" sz="2000" dirty="0" smtClean="0"/>
              <a:t>В каком документе записаны права и обязанности граждан России?</a:t>
            </a:r>
          </a:p>
        </p:txBody>
      </p:sp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Подведем итоги</a:t>
            </a:r>
          </a:p>
        </p:txBody>
      </p:sp>
      <p:sp>
        <p:nvSpPr>
          <p:cNvPr id="71684" name="Text Box 4"/>
          <p:cNvSpPr txBox="1">
            <a:spLocks noChangeArrowheads="1"/>
          </p:cNvSpPr>
          <p:nvPr/>
        </p:nvSpPr>
        <p:spPr bwMode="auto">
          <a:xfrm>
            <a:off x="990600" y="3886200"/>
            <a:ext cx="3429000" cy="376238"/>
          </a:xfrm>
          <a:prstGeom prst="rect">
            <a:avLst/>
          </a:prstGeom>
          <a:solidFill>
            <a:schemeClr val="folHlink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rgbClr val="000000"/>
                </a:solidFill>
                <a:latin typeface="Tahoma" pitchFamily="34" charset="0"/>
              </a:rPr>
              <a:t> Декларация прав человека</a:t>
            </a:r>
          </a:p>
        </p:txBody>
      </p:sp>
      <p:sp>
        <p:nvSpPr>
          <p:cNvPr id="71687" name="Text Box 7"/>
          <p:cNvSpPr txBox="1">
            <a:spLocks noChangeArrowheads="1"/>
          </p:cNvSpPr>
          <p:nvPr/>
        </p:nvSpPr>
        <p:spPr bwMode="auto">
          <a:xfrm>
            <a:off x="3048000" y="4648200"/>
            <a:ext cx="3657600" cy="376238"/>
          </a:xfrm>
          <a:prstGeom prst="rect">
            <a:avLst/>
          </a:prstGeom>
          <a:solidFill>
            <a:schemeClr val="folHlink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rgbClr val="000000"/>
                </a:solidFill>
                <a:latin typeface="Tahoma" pitchFamily="34" charset="0"/>
              </a:rPr>
              <a:t>Декларация прав ребёнка</a:t>
            </a:r>
          </a:p>
        </p:txBody>
      </p:sp>
      <p:sp>
        <p:nvSpPr>
          <p:cNvPr id="71688" name="Text Box 8"/>
          <p:cNvSpPr txBox="1">
            <a:spLocks noChangeArrowheads="1"/>
          </p:cNvSpPr>
          <p:nvPr/>
        </p:nvSpPr>
        <p:spPr bwMode="auto">
          <a:xfrm>
            <a:off x="5257800" y="5334000"/>
            <a:ext cx="2971800" cy="376238"/>
          </a:xfrm>
          <a:prstGeom prst="rect">
            <a:avLst/>
          </a:prstGeom>
          <a:solidFill>
            <a:schemeClr val="folHlink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rgbClr val="000000"/>
                </a:solidFill>
                <a:latin typeface="Tahoma" pitchFamily="34" charset="0"/>
              </a:rPr>
              <a:t> Конституция России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6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6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6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6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16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6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6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16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6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4" grpId="0" animBg="1"/>
      <p:bldP spid="71687" grpId="0" animBg="1"/>
      <p:bldP spid="71688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dirty="0" smtClean="0"/>
              <a:t>ИЗУЧАЯ ПРАВОВУЮ НАУКУ ВЫ ГОТОВИТЕ СЕБЯ К ВЗРОСЛОЙ САМОСТОЯТЕЛЬНОЙ ЖИЗНИ.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dirty="0" smtClean="0"/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dirty="0" smtClean="0"/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dirty="0" smtClean="0"/>
              <a:t>УДАЧИ ВАМ, ДРУЗЬЯ!</a:t>
            </a:r>
          </a:p>
        </p:txBody>
      </p:sp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7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7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7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учитель\Рабочий стол\flagsUSi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F0"/>
                </a:solidFill>
              </a:rPr>
              <a:t>Д. А. Медведев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Д. А. Медведев.</a:t>
            </a:r>
          </a:p>
          <a:p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sz="4400" dirty="0" smtClean="0">
                <a:solidFill>
                  <a:srgbClr val="00B0F0"/>
                </a:solidFill>
              </a:rPr>
              <a:t>президент Российской Федерации с 2008 года.</a:t>
            </a:r>
          </a:p>
          <a:p>
            <a:endParaRPr lang="ru-RU" dirty="0"/>
          </a:p>
        </p:txBody>
      </p:sp>
      <p:pic>
        <p:nvPicPr>
          <p:cNvPr id="1026" name="Picture 2" descr="G:\медведев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000108"/>
            <a:ext cx="4000528" cy="5143536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773132"/>
          </a:xfrm>
        </p:spPr>
        <p:txBody>
          <a:bodyPr>
            <a:normAutofit fontScale="90000"/>
          </a:bodyPr>
          <a:lstStyle/>
          <a:p>
            <a:r>
              <a:rPr lang="ru-RU" sz="7300" dirty="0" smtClean="0">
                <a:solidFill>
                  <a:schemeClr val="bg2">
                    <a:lumMod val="50000"/>
                  </a:schemeClr>
                </a:solidFill>
              </a:rPr>
              <a:t>Б. Н. Ельцин.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ru-RU" sz="3600" b="1" dirty="0" smtClean="0"/>
              <a:t>первый президент Российской Федерации </a:t>
            </a:r>
          </a:p>
          <a:p>
            <a:r>
              <a:rPr lang="ru-RU" sz="3600" b="1" dirty="0" smtClean="0"/>
              <a:t>(1991-1999)</a:t>
            </a:r>
            <a:endParaRPr lang="ru-RU" b="1" dirty="0" smtClean="0"/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учитель\Рабочий стол\Elsini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1428736"/>
            <a:ext cx="4071966" cy="4786346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4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50" autoRev="1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250" autoRev="1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Карта России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Соседи</a:t>
            </a:r>
            <a:endParaRPr lang="ru-RU" dirty="0"/>
          </a:p>
        </p:txBody>
      </p:sp>
      <p:pic>
        <p:nvPicPr>
          <p:cNvPr id="7" name="Picture 3" descr="C:\Documents and Settings\учитель\Рабочий стол\mapKrui.bmp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 bwMode="auto">
          <a:xfrm>
            <a:off x="428596" y="1571612"/>
            <a:ext cx="3929089" cy="3786214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Documents and Settings\учитель\Рабочий стол\mapK_eui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500174"/>
            <a:ext cx="4071966" cy="38576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1116</TotalTime>
  <Words>1134</Words>
  <Application>Microsoft Office PowerPoint</Application>
  <PresentationFormat>Экран (4:3)</PresentationFormat>
  <Paragraphs>191</Paragraphs>
  <Slides>51</Slides>
  <Notes>9</Notes>
  <HiddenSlides>7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51</vt:i4>
      </vt:variant>
    </vt:vector>
  </HeadingPairs>
  <TitlesOfParts>
    <vt:vector size="52" baseType="lpstr">
      <vt:lpstr>Открытая</vt:lpstr>
      <vt:lpstr>Мы живем в Российском государстве. Права граждан. Обязанности граждан. </vt:lpstr>
      <vt:lpstr>Киевская Русь              Русь </vt:lpstr>
      <vt:lpstr>Российская империя</vt:lpstr>
      <vt:lpstr>СССР </vt:lpstr>
      <vt:lpstr>Символы государства</vt:lpstr>
      <vt:lpstr>Слайд 6</vt:lpstr>
      <vt:lpstr>Д. А. Медведев </vt:lpstr>
      <vt:lpstr>Б. Н. Ельцин. </vt:lpstr>
      <vt:lpstr>Карта России</vt:lpstr>
      <vt:lpstr>Физминутка</vt:lpstr>
      <vt:lpstr>Словарь</vt:lpstr>
      <vt:lpstr>Конституция Основной закон государства. </vt:lpstr>
      <vt:lpstr>Словарь</vt:lpstr>
      <vt:lpstr>Слайд 14</vt:lpstr>
      <vt:lpstr>Слайд 15</vt:lpstr>
      <vt:lpstr>Слайд 16</vt:lpstr>
      <vt:lpstr> Декларация прав ребенка. </vt:lpstr>
      <vt:lpstr>Человек, его права и свободы являются высшей ценностью.</vt:lpstr>
      <vt:lpstr>Игра «Разрешается-запрещается»</vt:lpstr>
      <vt:lpstr>ДЕТИ ИМЕЮТ ПРАВО НА СВОЁ МНЕНИЕ И НА СОБРАНИЯ ДЛЯ ВЫРАЖЕНИЯ СВОИХ ВЗГЛЯДОВ</vt:lpstr>
      <vt:lpstr>ДЕТИ ИМЕЮТ ПРАВО НА БЕЗОПАСНЫЕ УСЛОВИЯ ЖИЗНИ,  ПРАВО НЕ ПОДВЕРГАТЬСЯ ЖЕСТОКОМУ ОБРАЩЕНИЮ.</vt:lpstr>
      <vt:lpstr>Дети имеют право на воспитание в семейном окружении или быть на попечении тех, кто обеспечит им наилучший уход.</vt:lpstr>
      <vt:lpstr>Дети имеют право на медицинский уход, творческое выражение, отдых.</vt:lpstr>
      <vt:lpstr>Дети не должны использоваться в качестве дешёвой рабочей силы. </vt:lpstr>
      <vt:lpstr>Дети имеют право говорить на родном языке, исповедовать свою религию, соблюдать обряды своей культуры.</vt:lpstr>
      <vt:lpstr>Дети имеют право на достаточное питание и достаточное количество чистой воды.</vt:lpstr>
      <vt:lpstr>ОБЯЗАННОСТИ ШКОЛЬНИКОВ</vt:lpstr>
      <vt:lpstr>УСТАВ ШКОЛЫ</vt:lpstr>
      <vt:lpstr>Родители обязаны заботиться о своих детях.</vt:lpstr>
      <vt:lpstr>Бережное отношение к природе  с детства.</vt:lpstr>
      <vt:lpstr>Дети имеют право на образование.</vt:lpstr>
      <vt:lpstr>Дети обязаны помогать родителям.</vt:lpstr>
      <vt:lpstr>Слайд 33</vt:lpstr>
      <vt:lpstr>Защищать Родину</vt:lpstr>
      <vt:lpstr>Викторина</vt:lpstr>
      <vt:lpstr>Каждый человек имеет право на свободный труд</vt:lpstr>
      <vt:lpstr>К ДТП могут привести невнимательность водителя или пешехода, нарушение правил дорожного движения. </vt:lpstr>
      <vt:lpstr> </vt:lpstr>
      <vt:lpstr>Текст и рисунки</vt:lpstr>
      <vt:lpstr>Дорожный знак, обозначающий пешеходный переход. </vt:lpstr>
      <vt:lpstr> Толерантность- означает уважение, принятие и правильное понимание богатого разнообразия культур нашего мира, наших форм самовыражения и способов проявления человеческой индивидуальности. Ей способствуют знания, открытость, общение и свобода мысли, совести и убеждений.</vt:lpstr>
      <vt:lpstr>Слайд 42</vt:lpstr>
      <vt:lpstr>Правила дорожного движения</vt:lpstr>
      <vt:lpstr>Правила обращения с газовыми приборами </vt:lpstr>
      <vt:lpstr>Слайд 45</vt:lpstr>
      <vt:lpstr>Правила поведения человека при его захвате в качестве заложника </vt:lpstr>
      <vt:lpstr>Викторина</vt:lpstr>
      <vt:lpstr>Сопоставьте </vt:lpstr>
      <vt:lpstr>Сопоставьте прибор и измеряемую величину</vt:lpstr>
      <vt:lpstr>Подведем итоги</vt:lpstr>
      <vt:lpstr>Слайд 51</vt:lpstr>
    </vt:vector>
  </TitlesOfParts>
  <Company>СОШ№17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Наши права и обязанности</dc:title>
  <dc:creator>ФА</dc:creator>
  <cp:lastModifiedBy>Елена</cp:lastModifiedBy>
  <cp:revision>100</cp:revision>
  <dcterms:created xsi:type="dcterms:W3CDTF">2009-04-06T14:26:31Z</dcterms:created>
  <dcterms:modified xsi:type="dcterms:W3CDTF">2013-10-14T16:31:01Z</dcterms:modified>
</cp:coreProperties>
</file>