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29"/>
  </p:notesMasterIdLst>
  <p:sldIdLst>
    <p:sldId id="256" r:id="rId2"/>
    <p:sldId id="291" r:id="rId3"/>
    <p:sldId id="265" r:id="rId4"/>
    <p:sldId id="325" r:id="rId5"/>
    <p:sldId id="326" r:id="rId6"/>
    <p:sldId id="275" r:id="rId7"/>
    <p:sldId id="299" r:id="rId8"/>
    <p:sldId id="289" r:id="rId9"/>
    <p:sldId id="316" r:id="rId10"/>
    <p:sldId id="294" r:id="rId11"/>
    <p:sldId id="308" r:id="rId12"/>
    <p:sldId id="327" r:id="rId13"/>
    <p:sldId id="329" r:id="rId14"/>
    <p:sldId id="314" r:id="rId15"/>
    <p:sldId id="303" r:id="rId16"/>
    <p:sldId id="302" r:id="rId17"/>
    <p:sldId id="315" r:id="rId18"/>
    <p:sldId id="310" r:id="rId19"/>
    <p:sldId id="290" r:id="rId20"/>
    <p:sldId id="281" r:id="rId21"/>
    <p:sldId id="317" r:id="rId22"/>
    <p:sldId id="287" r:id="rId23"/>
    <p:sldId id="296" r:id="rId24"/>
    <p:sldId id="298" r:id="rId25"/>
    <p:sldId id="297" r:id="rId26"/>
    <p:sldId id="307" r:id="rId27"/>
    <p:sldId id="322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82" autoAdjust="0"/>
    <p:restoredTop sz="94574" autoAdjust="0"/>
  </p:normalViewPr>
  <p:slideViewPr>
    <p:cSldViewPr>
      <p:cViewPr>
        <p:scale>
          <a:sx n="64" d="100"/>
          <a:sy n="64" d="100"/>
        </p:scale>
        <p:origin x="-1338" y="-9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79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51D0F3-D60B-496C-A66E-F77F3E13F363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E967AB-A33A-4DA5-99ED-AA26DC38DA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00782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E967AB-A33A-4DA5-99ED-AA26DC38DA5F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E844D032-9110-4F19-88C2-E9EE5C2A5A98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18FCD924-F463-47B4-AB4E-079F3D550E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4D032-9110-4F19-88C2-E9EE5C2A5A98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CD924-F463-47B4-AB4E-079F3D550E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4D032-9110-4F19-88C2-E9EE5C2A5A98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CD924-F463-47B4-AB4E-079F3D550E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4D032-9110-4F19-88C2-E9EE5C2A5A98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CD924-F463-47B4-AB4E-079F3D550E7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4D032-9110-4F19-88C2-E9EE5C2A5A98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CD924-F463-47B4-AB4E-079F3D550E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4D032-9110-4F19-88C2-E9EE5C2A5A98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CD924-F463-47B4-AB4E-079F3D550E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844D032-9110-4F19-88C2-E9EE5C2A5A98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8FCD924-F463-47B4-AB4E-079F3D550E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E844D032-9110-4F19-88C2-E9EE5C2A5A98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18FCD924-F463-47B4-AB4E-079F3D550E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4D032-9110-4F19-88C2-E9EE5C2A5A98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CD924-F463-47B4-AB4E-079F3D550E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4D032-9110-4F19-88C2-E9EE5C2A5A98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CD924-F463-47B4-AB4E-079F3D550E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4D032-9110-4F19-88C2-E9EE5C2A5A98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CD924-F463-47B4-AB4E-079F3D550E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E844D032-9110-4F19-88C2-E9EE5C2A5A98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18FCD924-F463-47B4-AB4E-079F3D550E7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1"/>
            <a:ext cx="7772400" cy="264320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Проект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Содержание иноязычного образования –фактор духовно-нравственного воспитания гражданина и патриота России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47864" y="3933056"/>
            <a:ext cx="5688632" cy="292494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Консультант проекта: 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Канаева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В. М.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Разработала: Полищук Н.М.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</a:t>
            </a:r>
          </a:p>
          <a:p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750465" y="-2607510"/>
            <a:ext cx="1428757" cy="8358248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Требования к личностным результатам освоения основной образовательной программы начального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общего образования</a:t>
            </a:r>
            <a:r>
              <a:rPr lang="ru-RU" sz="2800" i="1" dirty="0" smtClean="0"/>
              <a:t/>
            </a:r>
            <a:br>
              <a:rPr lang="ru-RU" sz="2800" i="1" dirty="0" smtClean="0"/>
            </a:br>
            <a:endParaRPr lang="ru-RU" sz="2800" dirty="0"/>
          </a:p>
        </p:txBody>
      </p:sp>
      <p:pic>
        <p:nvPicPr>
          <p:cNvPr id="43010" name="Picture 2" descr="Картинка 12 из 170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643182"/>
            <a:ext cx="3882577" cy="3357570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00562" y="2643182"/>
            <a:ext cx="4178681" cy="3857652"/>
          </a:xfrm>
        </p:spPr>
        <p:txBody>
          <a:bodyPr>
            <a:normAutofit lnSpcReduction="10000"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Личностные результаты освоения основной образовательной программы начального общего образования должны отражать: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формирование основ российской гражданской идентичности, чувства гордости за свою Родину, российский народ и историю России, осознание своей этнической и национальной принадлежности; формирование ценностей  многонационального российского общества; становление гуманистических и демократических ценностных ориентаций </a:t>
            </a:r>
          </a:p>
          <a:p>
            <a:r>
              <a:rPr lang="ru-RU" dirty="0" smtClean="0"/>
              <a:t>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964777" y="-2893263"/>
            <a:ext cx="1143010" cy="8643999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Национальная образовательная инициатива 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"Наша новая школа</a:t>
            </a:r>
            <a:r>
              <a:rPr lang="ru-RU" sz="2800" dirty="0" smtClean="0"/>
              <a:t>"</a:t>
            </a:r>
            <a:endParaRPr lang="ru-RU" sz="2800" dirty="0"/>
          </a:p>
        </p:txBody>
      </p:sp>
      <p:pic>
        <p:nvPicPr>
          <p:cNvPr id="55302" name="Picture 6" descr="http://www.xn--72-xlclcmc5acae7irb.xn--80atdkbji0d.xn--p1ai/uploads/f1/s/34/954/image/718/376/medium_9423843e964a8aeff6a119de1194f447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2875" b="2875"/>
          <a:stretch>
            <a:fillRect/>
          </a:stretch>
        </p:blipFill>
        <p:spPr bwMode="auto">
          <a:xfrm>
            <a:off x="214282" y="2500306"/>
            <a:ext cx="4857783" cy="3571900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286380" y="2214554"/>
            <a:ext cx="3571900" cy="4500594"/>
          </a:xfrm>
        </p:spPr>
        <p:txBody>
          <a:bodyPr>
            <a:normAutofit lnSpcReduction="10000"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Главные задачи современной школы - раскрытие способностей каждого ученика, воспитание порядочного и патриотичного человека, личности, готовой к жизни в высокотехнологичном, конкурентном мире. Школьное обучение должно быть построено так, чтобы выпускники могли самостоятельно ставить и достигать серьёзных целей, умело реагировать на разные жизненные ситуации. 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642942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От иноязычного образования к личностным результатам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0" y="1285860"/>
          <a:ext cx="8229600" cy="5577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1785950"/>
                <a:gridCol w="232885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Базовые национальные ценности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Программы по иностранным языкам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Тематика</a:t>
                      </a:r>
                    </a:p>
                    <a:p>
                      <a:pPr algn="ctr"/>
                      <a:r>
                        <a:rPr lang="ru-RU" dirty="0" smtClean="0"/>
                        <a:t>УМК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Личностные компетенции как аспект </a:t>
                      </a:r>
                      <a:r>
                        <a:rPr lang="ru-RU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образователь-ного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результата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94402">
                <a:tc>
                  <a:txBody>
                    <a:bodyPr/>
                    <a:lstStyle/>
                    <a:p>
                      <a:r>
                        <a:rPr lang="ru-RU" dirty="0" smtClean="0"/>
                        <a:t>Патриотизм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Традиции и обычаи России.</a:t>
                      </a:r>
                    </a:p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Выдающиеся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люди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Родная страна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Любовь к России, к своему народу, к своей малой родине 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875358">
                <a:tc>
                  <a:txBody>
                    <a:bodyPr/>
                    <a:lstStyle/>
                    <a:p>
                      <a:r>
                        <a:rPr lang="ru-RU" dirty="0" smtClean="0"/>
                        <a:t>Семья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Моя семья и я.</a:t>
                      </a:r>
                    </a:p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Семейные традиции.</a:t>
                      </a:r>
                    </a:p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Мой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дом</a:t>
                      </a:r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Межличност-ные </a:t>
                      </a:r>
                      <a:r>
                        <a:rPr lang="ru-RU" dirty="0" err="1" smtClean="0"/>
                        <a:t>взаимоот</a:t>
                      </a:r>
                      <a:r>
                        <a:rPr lang="ru-RU" dirty="0" smtClean="0"/>
                        <a:t>-ношения в семье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Уважение к родителям, забота о старших и младших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Искусство и литература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Литературные персонажи, фольклор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Кем я горжусь</a:t>
                      </a:r>
                      <a:r>
                        <a:rPr lang="ru-RU" baseline="0" dirty="0" smtClean="0"/>
                        <a:t> в</a:t>
                      </a:r>
                      <a:r>
                        <a:rPr lang="ru-RU" dirty="0" smtClean="0"/>
                        <a:t> своей стране.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Красота, гармония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Природа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Любимое время года</a:t>
                      </a:r>
                    </a:p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Проблемы экологии.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Природа и проблемы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baseline="0" dirty="0" err="1" smtClean="0"/>
                        <a:t>эко-логии</a:t>
                      </a:r>
                      <a:r>
                        <a:rPr lang="ru-RU" baseline="0" dirty="0" smtClean="0"/>
                        <a:t>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Любовь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к родной </a:t>
                      </a:r>
                      <a:r>
                        <a:rPr lang="ru-RU" sz="16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при-роде,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экологическое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сознание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886785" y="-2815270"/>
            <a:ext cx="586803" cy="7646058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Программа духовно-нравственного воспитания</a:t>
            </a:r>
            <a:endParaRPr lang="ru-RU" sz="2800" dirty="0"/>
          </a:p>
        </p:txBody>
      </p:sp>
      <p:pic>
        <p:nvPicPr>
          <p:cNvPr id="49154" name="Picture 2" descr="Картинка 177 из 12939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6433" b="6433"/>
          <a:stretch>
            <a:fillRect/>
          </a:stretch>
        </p:blipFill>
        <p:spPr bwMode="auto">
          <a:xfrm>
            <a:off x="357158" y="2000240"/>
            <a:ext cx="4168775" cy="3571900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786314" y="1857364"/>
            <a:ext cx="3892929" cy="3933433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Реализуется в УМК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«Школа России»</a:t>
            </a:r>
          </a:p>
          <a:p>
            <a:pPr>
              <a:buFont typeface="Arial" pitchFamily="34" charset="0"/>
              <a:buChar char="•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«Школа2100»</a:t>
            </a:r>
          </a:p>
          <a:p>
            <a:pPr>
              <a:buFont typeface="Arial" pitchFamily="34" charset="0"/>
              <a:buChar char="•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«Перспективная начальная школа» </a:t>
            </a:r>
          </a:p>
          <a:p>
            <a:pPr>
              <a:buFont typeface="Arial" pitchFamily="34" charset="0"/>
              <a:buChar char="•"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«Планета знаний»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4263272" y="-2729313"/>
            <a:ext cx="586803" cy="7827528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«Школа России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/>
          </a:p>
        </p:txBody>
      </p:sp>
      <p:pic>
        <p:nvPicPr>
          <p:cNvPr id="60418" name="Picture 2" descr="Картинка 8 из 24256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4727" b="4727"/>
          <a:stretch>
            <a:fillRect/>
          </a:stretch>
        </p:blipFill>
        <p:spPr bwMode="auto">
          <a:xfrm>
            <a:off x="214282" y="2214554"/>
            <a:ext cx="3143272" cy="3071834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571868" y="1571612"/>
            <a:ext cx="5357850" cy="5072098"/>
          </a:xfrm>
        </p:spPr>
        <p:txBody>
          <a:bodyPr/>
          <a:lstStyle/>
          <a:p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Главная идея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программы: “Школа России” создается в России и для России. Школа России должна стать школой духовно-нравственного развития. Именно такая школа будет достойна России.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Цели обучения: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1) создание условий для развития личности младшего школьника, реализации его способностей, поддержка индивидуальности;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2) освоение младшим школьником системы знаний,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общеучебных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и предметных умений и навыков;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3) формирование у ребенка интереса к учению и умения учиться;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4) формирование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здоровьесберегающих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навыков, обучение основам безопасной жизнедеятельности.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Принципы: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приоритет воспитания в образовательном процессе;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личностно-ориентированный и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деятельностный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характер обучения;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сочетание инновационных подходов с традициями отечественного образования.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857620" y="-2643230"/>
            <a:ext cx="571504" cy="7572428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«Школа2100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/>
          </a:p>
        </p:txBody>
      </p:sp>
      <p:pic>
        <p:nvPicPr>
          <p:cNvPr id="17" name="Picture 8" descr="http://www.omsk.edu.ru/_news/_arcnews2008-2011/0388.gif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571744"/>
            <a:ext cx="2714644" cy="2786082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71802" y="1571612"/>
            <a:ext cx="5857916" cy="5000660"/>
          </a:xfrm>
        </p:spPr>
        <p:txBody>
          <a:bodyPr>
            <a:normAutofit/>
          </a:bodyPr>
          <a:lstStyle/>
          <a:p>
            <a:r>
              <a:rPr lang="ru-RU" dirty="0" smtClean="0"/>
              <a:t> 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 Главная цель ОС «Школа 2100» 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научить ребенка самостоятельно учиться, организовывать свою деятельность, добывать необходимые знания, анализировать их, систематизировать и применять на практике, ставить перед собой цели и добиваться их, адекватно оценивать свою деятельность.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Обучение в рамках образовательной системы представляет собой целостный и преемственный процесс, опирающийся на единую методическую и психологическую базу и максимально учитывающий возрастные особенности учащихся. Это комплексная система, обеспечивающая 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вариативное развивающее образование в современной массовой школе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имеющая содержательное методическое и психологическое обеспечение, технологически проработанная.  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Английский с удовольствием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 «Enjoy English» 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Авторы: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Биболетова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М.З., Денисенко О.А., 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Трубанева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Н.Н.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987277" y="-2987201"/>
            <a:ext cx="528694" cy="7931809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Перспективная начальная школа</a:t>
            </a:r>
            <a:endParaRPr lang="ru-RU" sz="2800" dirty="0"/>
          </a:p>
        </p:txBody>
      </p:sp>
      <p:pic>
        <p:nvPicPr>
          <p:cNvPr id="52226" name="Picture 2" descr="http://school31.edusite.ru/images/uch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12500" r="12500"/>
          <a:stretch>
            <a:fillRect/>
          </a:stretch>
        </p:blipFill>
        <p:spPr bwMode="auto">
          <a:xfrm>
            <a:off x="214282" y="1857364"/>
            <a:ext cx="3071834" cy="2928958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571868" y="1357298"/>
            <a:ext cx="5357850" cy="5143536"/>
          </a:xfrm>
        </p:spPr>
        <p:txBody>
          <a:bodyPr/>
          <a:lstStyle/>
          <a:p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Основная идея программы «Перспективная начальная школа»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— оптимальное развитие каждого ребенка на основе педагогической поддержки его индивидуальности (возраста, способностей, интересов, склонностей, развития) в условиях специально организованной учебной деятельности, где ученик выступает то в роли обучаемого, то в роли обучающего, то в роли организатора учебной ситуации.   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Основные принципы концепции "Перспективная начальная школа":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Принцип непрерывного общего развития каждого ребенка. 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Принцип целостности картины мира. 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Принцип учета индивидуальных возможностей и способностей школьников. 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Принципы прочности и наглядности. 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Принцип охраны и укрепления психического и физического здоровья детей.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993942" y="-2993865"/>
            <a:ext cx="586803" cy="8003248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«Планета знаний»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7" name="Picture 2" descr="Картинка 2 из 666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15476" r="15476"/>
          <a:stretch>
            <a:fillRect/>
          </a:stretch>
        </p:blipFill>
        <p:spPr bwMode="auto">
          <a:xfrm>
            <a:off x="214282" y="2143116"/>
            <a:ext cx="4071966" cy="2857520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00562" y="1500174"/>
            <a:ext cx="4286280" cy="5000660"/>
          </a:xfrm>
        </p:spPr>
        <p:txBody>
          <a:bodyPr/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Содержание, структура и организация учебного материала, дидактический, методический аппарат учебников в УМК «Планета знаний» направлены на достижение личностных,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метапредметных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и предметных результатов развития ученика на основе усвоения универсальных учебных действий (УУД) и обеспечивают важнейшее требование новых образовательных стандартов — сформировать положительную мотивацию к получению знаний.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УМК « Английский язык» Горячева Н.Ю.,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Ларькина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С.В.,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Насоновская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Е.В. входит в состав УМК для начальной школы «Планета знаний».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4143375" y="-2857543"/>
            <a:ext cx="928690" cy="8501124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Возможности иноязычного образования  в становлении гражданина России</a:t>
            </a:r>
            <a:endParaRPr lang="ru-RU" sz="2800" dirty="0"/>
          </a:p>
        </p:txBody>
      </p:sp>
      <p:pic>
        <p:nvPicPr>
          <p:cNvPr id="58370" name="Picture 2" descr="http://iyazyki.ru/wp-content/uploads/2011/12/bukvy_v_rukah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3503" r="3503"/>
          <a:stretch>
            <a:fillRect/>
          </a:stretch>
        </p:blipFill>
        <p:spPr bwMode="auto">
          <a:xfrm>
            <a:off x="403225" y="2071678"/>
            <a:ext cx="4525965" cy="3714776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143504" y="2060848"/>
            <a:ext cx="3714776" cy="4154234"/>
          </a:xfrm>
        </p:spPr>
        <p:txBody>
          <a:bodyPr>
            <a:normAutofit fontScale="92500" lnSpcReduction="20000"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b="1" i="1" dirty="0" smtClean="0">
                <a:latin typeface="Times New Roman" pitchFamily="18" charset="0"/>
                <a:cs typeface="Times New Roman" pitchFamily="18" charset="0"/>
              </a:rPr>
              <a:t>Иностранный язык</a:t>
            </a:r>
          </a:p>
          <a:p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 позволяет:</a:t>
            </a:r>
          </a:p>
          <a:p>
            <a:pPr>
              <a:buFont typeface="Arial" pitchFamily="34" charset="0"/>
              <a:buChar char="•"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осуществлять коммуникацию между людьми, разных стран, народов, культур</a:t>
            </a:r>
          </a:p>
          <a:p>
            <a:pPr>
              <a:buFont typeface="Arial" pitchFamily="34" charset="0"/>
              <a:buChar char="•"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 формировать ключевые, личностные, предметные компетенции как средство развития духовно-нравственного потенциала личности в контексте ,,вечных ценностей</a:t>
            </a: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”</a:t>
            </a:r>
            <a:endParaRPr lang="ru-RU" sz="19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формировать навыки критического мышления</a:t>
            </a:r>
          </a:p>
          <a:p>
            <a:pPr>
              <a:buFont typeface="Arial" pitchFamily="34" charset="0"/>
              <a:buChar char="•"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  соотнести свои взгляды с нормами общественной морали</a:t>
            </a:r>
          </a:p>
          <a:p>
            <a:pPr>
              <a:buFont typeface="Arial" pitchFamily="34" charset="0"/>
              <a:buChar char="•"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 воспитывать открытость миру, толерантность к другим культурам</a:t>
            </a:r>
            <a:endParaRPr lang="ru-RU" sz="1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42853"/>
            <a:ext cx="8568952" cy="500066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Модель урока иностранного языка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714356"/>
            <a:ext cx="8750206" cy="5810988"/>
          </a:xfrm>
          <a:solidFill>
            <a:srgbClr val="FFC000"/>
          </a:solidFill>
        </p:spPr>
        <p:txBody>
          <a:bodyPr>
            <a:normAutofit/>
          </a:bodyPr>
          <a:lstStyle/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868" y="3500438"/>
            <a:ext cx="2088232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Содержание урока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47664" y="2708920"/>
            <a:ext cx="136815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Учебная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задача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131840" y="2708920"/>
            <a:ext cx="144016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Познавательная</a:t>
            </a:r>
            <a:r>
              <a:rPr lang="ru-RU" dirty="0" smtClean="0"/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задача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88024" y="2708920"/>
            <a:ext cx="129614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Развивающая задача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300192" y="2708920"/>
            <a:ext cx="144016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Воспитательная задача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835696" y="4653136"/>
            <a:ext cx="165618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Лингвистический  компонент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714744" y="4357694"/>
            <a:ext cx="172819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Психологический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компонент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868144" y="4653136"/>
            <a:ext cx="165618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Методологический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компонент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571868" y="5286388"/>
            <a:ext cx="2016224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Результаты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714744" y="1928802"/>
            <a:ext cx="1872208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Цель</a:t>
            </a:r>
            <a:endParaRPr lang="ru-RU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714744" y="1000108"/>
            <a:ext cx="1944216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Тема</a:t>
            </a:r>
          </a:p>
          <a:p>
            <a:pPr algn="ctr"/>
            <a:r>
              <a:rPr lang="ru-RU" dirty="0" smtClean="0"/>
              <a:t>(проблема)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7929586" y="764704"/>
            <a:ext cx="941190" cy="56166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Концепция коммуникационного иноязычного образования и развития индивидуальности в диалоге культур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57158" y="857232"/>
            <a:ext cx="928694" cy="56166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Концепция духовно-нравственного развития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785918" y="5929330"/>
            <a:ext cx="1500198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Личностный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786182" y="6072206"/>
            <a:ext cx="1571636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Метапредметный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000760" y="5929330"/>
            <a:ext cx="1571636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Предметный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3" name="Прямая со стрелкой 22"/>
          <p:cNvCxnSpPr/>
          <p:nvPr/>
        </p:nvCxnSpPr>
        <p:spPr>
          <a:xfrm>
            <a:off x="1214414" y="857232"/>
            <a:ext cx="678661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14" idx="1"/>
          </p:cNvCxnSpPr>
          <p:nvPr/>
        </p:nvCxnSpPr>
        <p:spPr>
          <a:xfrm rot="10800000">
            <a:off x="1214414" y="1285860"/>
            <a:ext cx="250033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14" idx="3"/>
          </p:cNvCxnSpPr>
          <p:nvPr/>
        </p:nvCxnSpPr>
        <p:spPr>
          <a:xfrm>
            <a:off x="5658960" y="1285860"/>
            <a:ext cx="2342064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stCxn id="13" idx="1"/>
          </p:cNvCxnSpPr>
          <p:nvPr/>
        </p:nvCxnSpPr>
        <p:spPr>
          <a:xfrm rot="10800000" flipV="1">
            <a:off x="1214414" y="2180830"/>
            <a:ext cx="2500330" cy="3372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>
            <a:stCxn id="13" idx="3"/>
          </p:cNvCxnSpPr>
          <p:nvPr/>
        </p:nvCxnSpPr>
        <p:spPr>
          <a:xfrm>
            <a:off x="5586952" y="2180830"/>
            <a:ext cx="2414072" cy="3372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 rot="5400000">
            <a:off x="4536281" y="1750207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 стрелкой 71"/>
          <p:cNvCxnSpPr>
            <a:stCxn id="13" idx="2"/>
            <a:endCxn id="5" idx="0"/>
          </p:cNvCxnSpPr>
          <p:nvPr/>
        </p:nvCxnSpPr>
        <p:spPr>
          <a:xfrm rot="5400000">
            <a:off x="3303263" y="1361335"/>
            <a:ext cx="276062" cy="24191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 стрелкой 73"/>
          <p:cNvCxnSpPr>
            <a:stCxn id="13" idx="2"/>
            <a:endCxn id="8" idx="0"/>
          </p:cNvCxnSpPr>
          <p:nvPr/>
        </p:nvCxnSpPr>
        <p:spPr>
          <a:xfrm rot="16200000" flipH="1">
            <a:off x="5697529" y="1386177"/>
            <a:ext cx="276062" cy="23694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Прямая со стрелкой 75"/>
          <p:cNvCxnSpPr>
            <a:stCxn id="13" idx="2"/>
            <a:endCxn id="6" idx="0"/>
          </p:cNvCxnSpPr>
          <p:nvPr/>
        </p:nvCxnSpPr>
        <p:spPr>
          <a:xfrm rot="5400000">
            <a:off x="4113353" y="2171425"/>
            <a:ext cx="276062" cy="7989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Прямая со стрелкой 77"/>
          <p:cNvCxnSpPr>
            <a:stCxn id="13" idx="2"/>
            <a:endCxn id="7" idx="0"/>
          </p:cNvCxnSpPr>
          <p:nvPr/>
        </p:nvCxnSpPr>
        <p:spPr>
          <a:xfrm rot="16200000" flipH="1">
            <a:off x="4905441" y="2178265"/>
            <a:ext cx="276062" cy="7852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 стрелкой 79"/>
          <p:cNvCxnSpPr>
            <a:stCxn id="4" idx="3"/>
            <a:endCxn id="4" idx="3"/>
          </p:cNvCxnSpPr>
          <p:nvPr/>
        </p:nvCxnSpPr>
        <p:spPr>
          <a:xfrm>
            <a:off x="5660100" y="3824474"/>
            <a:ext cx="158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Прямая со стрелкой 83"/>
          <p:cNvCxnSpPr/>
          <p:nvPr/>
        </p:nvCxnSpPr>
        <p:spPr>
          <a:xfrm>
            <a:off x="5643570" y="3643314"/>
            <a:ext cx="228601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Прямая со стрелкой 87"/>
          <p:cNvCxnSpPr/>
          <p:nvPr/>
        </p:nvCxnSpPr>
        <p:spPr>
          <a:xfrm rot="10800000">
            <a:off x="5643570" y="3929066"/>
            <a:ext cx="228601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Прямая со стрелкой 89"/>
          <p:cNvCxnSpPr>
            <a:endCxn id="16" idx="3"/>
          </p:cNvCxnSpPr>
          <p:nvPr/>
        </p:nvCxnSpPr>
        <p:spPr>
          <a:xfrm rot="10800000">
            <a:off x="1285852" y="3665544"/>
            <a:ext cx="2286016" cy="492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Прямая со стрелкой 92"/>
          <p:cNvCxnSpPr/>
          <p:nvPr/>
        </p:nvCxnSpPr>
        <p:spPr>
          <a:xfrm>
            <a:off x="1142976" y="3929066"/>
            <a:ext cx="242889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Прямая со стрелкой 94"/>
          <p:cNvCxnSpPr/>
          <p:nvPr/>
        </p:nvCxnSpPr>
        <p:spPr>
          <a:xfrm>
            <a:off x="2643174" y="3286124"/>
            <a:ext cx="1357322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Прямая со стрелкой 96"/>
          <p:cNvCxnSpPr/>
          <p:nvPr/>
        </p:nvCxnSpPr>
        <p:spPr>
          <a:xfrm rot="10800000">
            <a:off x="1571604" y="3286124"/>
            <a:ext cx="2000264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Прямая со стрелкой 100"/>
          <p:cNvCxnSpPr/>
          <p:nvPr/>
        </p:nvCxnSpPr>
        <p:spPr>
          <a:xfrm flipV="1">
            <a:off x="5643570" y="3286124"/>
            <a:ext cx="2071702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Прямая со стрелкой 102"/>
          <p:cNvCxnSpPr/>
          <p:nvPr/>
        </p:nvCxnSpPr>
        <p:spPr>
          <a:xfrm rot="10800000" flipV="1">
            <a:off x="5357818" y="3286124"/>
            <a:ext cx="1428760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Прямая со стрелкой 104"/>
          <p:cNvCxnSpPr/>
          <p:nvPr/>
        </p:nvCxnSpPr>
        <p:spPr>
          <a:xfrm rot="5400000" flipH="1" flipV="1">
            <a:off x="4036215" y="3393281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Прямая со стрелкой 106"/>
          <p:cNvCxnSpPr/>
          <p:nvPr/>
        </p:nvCxnSpPr>
        <p:spPr>
          <a:xfrm rot="5400000">
            <a:off x="4251323" y="3393281"/>
            <a:ext cx="213520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Прямая со стрелкой 109"/>
          <p:cNvCxnSpPr/>
          <p:nvPr/>
        </p:nvCxnSpPr>
        <p:spPr>
          <a:xfrm rot="5400000">
            <a:off x="4822033" y="3393281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Прямая со стрелкой 111"/>
          <p:cNvCxnSpPr/>
          <p:nvPr/>
        </p:nvCxnSpPr>
        <p:spPr>
          <a:xfrm rot="5400000" flipH="1" flipV="1">
            <a:off x="5107785" y="3393281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Прямая со стрелкой 120"/>
          <p:cNvCxnSpPr/>
          <p:nvPr/>
        </p:nvCxnSpPr>
        <p:spPr>
          <a:xfrm rot="5400000">
            <a:off x="4321967" y="4250537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Прямая со стрелкой 122"/>
          <p:cNvCxnSpPr/>
          <p:nvPr/>
        </p:nvCxnSpPr>
        <p:spPr>
          <a:xfrm rot="5400000" flipH="1" flipV="1">
            <a:off x="4679157" y="4250537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Прямая со стрелкой 135"/>
          <p:cNvCxnSpPr/>
          <p:nvPr/>
        </p:nvCxnSpPr>
        <p:spPr>
          <a:xfrm rot="10800000" flipV="1">
            <a:off x="3000364" y="4143380"/>
            <a:ext cx="928694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Прямая со стрелкой 137"/>
          <p:cNvCxnSpPr>
            <a:stCxn id="9" idx="0"/>
          </p:cNvCxnSpPr>
          <p:nvPr/>
        </p:nvCxnSpPr>
        <p:spPr>
          <a:xfrm rot="5400000" flipH="1" flipV="1">
            <a:off x="2862950" y="3944218"/>
            <a:ext cx="509756" cy="908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Прямая со стрелкой 139"/>
          <p:cNvCxnSpPr/>
          <p:nvPr/>
        </p:nvCxnSpPr>
        <p:spPr>
          <a:xfrm>
            <a:off x="5286380" y="4143380"/>
            <a:ext cx="1071570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Прямая со стрелкой 142"/>
          <p:cNvCxnSpPr>
            <a:stCxn id="11" idx="0"/>
          </p:cNvCxnSpPr>
          <p:nvPr/>
        </p:nvCxnSpPr>
        <p:spPr>
          <a:xfrm rot="16200000" flipV="1">
            <a:off x="5915025" y="3871925"/>
            <a:ext cx="509756" cy="10526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Прямая со стрелкой 144"/>
          <p:cNvCxnSpPr>
            <a:stCxn id="10" idx="2"/>
            <a:endCxn id="12" idx="0"/>
          </p:cNvCxnSpPr>
          <p:nvPr/>
        </p:nvCxnSpPr>
        <p:spPr>
          <a:xfrm rot="16200000" flipH="1">
            <a:off x="4403095" y="5109503"/>
            <a:ext cx="352630" cy="11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Прямая со стрелкой 147"/>
          <p:cNvCxnSpPr>
            <a:stCxn id="9" idx="2"/>
            <a:endCxn id="12" idx="1"/>
          </p:cNvCxnSpPr>
          <p:nvPr/>
        </p:nvCxnSpPr>
        <p:spPr>
          <a:xfrm rot="16200000" flipH="1">
            <a:off x="2963220" y="4929768"/>
            <a:ext cx="309216" cy="908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Прямая со стрелкой 149"/>
          <p:cNvCxnSpPr>
            <a:stCxn id="11" idx="2"/>
            <a:endCxn id="12" idx="3"/>
          </p:cNvCxnSpPr>
          <p:nvPr/>
        </p:nvCxnSpPr>
        <p:spPr>
          <a:xfrm rot="5400000">
            <a:off x="5987556" y="4829736"/>
            <a:ext cx="309216" cy="11081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Прямая со стрелкой 151"/>
          <p:cNvCxnSpPr/>
          <p:nvPr/>
        </p:nvCxnSpPr>
        <p:spPr>
          <a:xfrm>
            <a:off x="1285852" y="5643578"/>
            <a:ext cx="228601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Прямая со стрелкой 154"/>
          <p:cNvCxnSpPr/>
          <p:nvPr/>
        </p:nvCxnSpPr>
        <p:spPr>
          <a:xfrm rot="10800000">
            <a:off x="5572132" y="5643578"/>
            <a:ext cx="235745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Прямая со стрелкой 156"/>
          <p:cNvCxnSpPr>
            <a:stCxn id="12" idx="2"/>
            <a:endCxn id="20" idx="0"/>
          </p:cNvCxnSpPr>
          <p:nvPr/>
        </p:nvCxnSpPr>
        <p:spPr>
          <a:xfrm rot="5400000">
            <a:off x="4435109" y="5927335"/>
            <a:ext cx="281762" cy="79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Прямая со стрелкой 160"/>
          <p:cNvCxnSpPr>
            <a:endCxn id="19" idx="3"/>
          </p:cNvCxnSpPr>
          <p:nvPr/>
        </p:nvCxnSpPr>
        <p:spPr>
          <a:xfrm rot="10800000" flipV="1">
            <a:off x="3286116" y="5786453"/>
            <a:ext cx="714380" cy="32147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Прямая со стрелкой 162"/>
          <p:cNvCxnSpPr>
            <a:endCxn id="21" idx="1"/>
          </p:cNvCxnSpPr>
          <p:nvPr/>
        </p:nvCxnSpPr>
        <p:spPr>
          <a:xfrm>
            <a:off x="5214942" y="5786454"/>
            <a:ext cx="785818" cy="32147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928670"/>
            <a:ext cx="8229600" cy="2071702"/>
          </a:xfrm>
        </p:spPr>
        <p:txBody>
          <a:bodyPr>
            <a:no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«Незыблемая основа нравственного убеждения закладывается в детстве и раннем    отрочестве, когда добро и зло, честь и бесчестье, справедливость и несправедливость доступны пониманию ребенка лишь при условии яркой наглядности, очевидности морального смысла того, что он видит, делает, наблюдает.»                                                                                                                    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В.А.Сухомлинский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928934"/>
            <a:ext cx="8229600" cy="3645602"/>
          </a:xfrm>
        </p:spPr>
        <p:txBody>
          <a:bodyPr/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«Кто успевает в науках, но отстаёт в добрых нравах, тот больше отстаёт, чем успевает.»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Я.А. Коменский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 Из всех наук, которые должен знать человек, главнейшая есть наука о том, как жить, делая как можно меньше зла и как можно больше добра. »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Л.Н. Толстой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3688" y="620688"/>
            <a:ext cx="5832648" cy="7366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Содержание иноязычного образования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00298" y="1500174"/>
            <a:ext cx="4320480" cy="56067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Процессуальные аспекты образования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483768" y="2714620"/>
            <a:ext cx="2232248" cy="78581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Развитие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4788024" y="2780928"/>
            <a:ext cx="2141430" cy="71951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Воспитание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7020272" y="2636912"/>
            <a:ext cx="1728192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Учение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rot="10800000" flipV="1">
            <a:off x="3707904" y="2071678"/>
            <a:ext cx="1221286" cy="6372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1331640" y="2060848"/>
            <a:ext cx="3772508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endCxn id="7" idx="0"/>
          </p:cNvCxnSpPr>
          <p:nvPr/>
        </p:nvCxnSpPr>
        <p:spPr>
          <a:xfrm>
            <a:off x="4929190" y="2071678"/>
            <a:ext cx="929549" cy="7092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stCxn id="4" idx="2"/>
            <a:endCxn id="8" idx="0"/>
          </p:cNvCxnSpPr>
          <p:nvPr/>
        </p:nvCxnSpPr>
        <p:spPr>
          <a:xfrm rot="16200000" flipH="1">
            <a:off x="5984421" y="736965"/>
            <a:ext cx="576064" cy="322383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Овал 29"/>
          <p:cNvSpPr/>
          <p:nvPr/>
        </p:nvSpPr>
        <p:spPr>
          <a:xfrm>
            <a:off x="323528" y="2636912"/>
            <a:ext cx="2031032" cy="792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Познание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2285984" y="3714752"/>
            <a:ext cx="4176464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Аспекты содержания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" name="Овал 57"/>
          <p:cNvSpPr/>
          <p:nvPr/>
        </p:nvSpPr>
        <p:spPr>
          <a:xfrm flipH="1">
            <a:off x="323528" y="5229200"/>
            <a:ext cx="2319646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Культуроведческий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" name="Овал 58"/>
          <p:cNvSpPr/>
          <p:nvPr/>
        </p:nvSpPr>
        <p:spPr>
          <a:xfrm>
            <a:off x="2714612" y="5072074"/>
            <a:ext cx="1928826" cy="7715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Психологи</a:t>
            </a:r>
          </a:p>
          <a:p>
            <a:pPr algn="ctr"/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ческий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" name="Овал 59"/>
          <p:cNvSpPr/>
          <p:nvPr/>
        </p:nvSpPr>
        <p:spPr>
          <a:xfrm>
            <a:off x="4786314" y="5143512"/>
            <a:ext cx="1857388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Педагоги</a:t>
            </a:r>
          </a:p>
          <a:p>
            <a:pPr algn="ctr"/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ческий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Овал 60"/>
          <p:cNvSpPr/>
          <p:nvPr/>
        </p:nvSpPr>
        <p:spPr>
          <a:xfrm>
            <a:off x="6858016" y="5357826"/>
            <a:ext cx="1983164" cy="733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Социаль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ный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1" name="Прямая со стрелкой 20"/>
          <p:cNvCxnSpPr/>
          <p:nvPr/>
        </p:nvCxnSpPr>
        <p:spPr>
          <a:xfrm flipH="1">
            <a:off x="1259632" y="4077072"/>
            <a:ext cx="3096344" cy="10801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H="1">
            <a:off x="3707904" y="4077072"/>
            <a:ext cx="648072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4355976" y="4005064"/>
            <a:ext cx="1080120" cy="11521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>
            <a:off x="4500562" y="4071942"/>
            <a:ext cx="3312368" cy="12241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691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30034" y="620688"/>
            <a:ext cx="6942366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Компоненты содержания иноязычного образовани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я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10800000" flipH="1" flipV="1">
            <a:off x="285720" y="1412777"/>
            <a:ext cx="1751872" cy="37474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Факты культуры,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том числе язык –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неотъемле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мый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компонент этой культуры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её диалоге с родным.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411760" y="1412777"/>
            <a:ext cx="1728192" cy="37474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Способности осуществлять речевую деятельность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427984" y="1412776"/>
            <a:ext cx="2376264" cy="37474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Патриотизм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Нравственность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Гражданственность.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Этическая культура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020272" y="1412776"/>
            <a:ext cx="1922512" cy="38194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Умения говорить, читать, слушать, писать как средство общения.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85852" y="5643578"/>
            <a:ext cx="665433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Интегративное умение индивидуальности , как духовного человека , вести диалог культур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 стрелкой 5"/>
          <p:cNvCxnSpPr>
            <a:stCxn id="7" idx="2"/>
            <a:endCxn id="4" idx="0"/>
          </p:cNvCxnSpPr>
          <p:nvPr/>
        </p:nvCxnSpPr>
        <p:spPr>
          <a:xfrm rot="16200000" flipH="1">
            <a:off x="2645639" y="3676197"/>
            <a:ext cx="483397" cy="34513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8" idx="2"/>
          </p:cNvCxnSpPr>
          <p:nvPr/>
        </p:nvCxnSpPr>
        <p:spPr>
          <a:xfrm rot="16200000" flipH="1">
            <a:off x="3606842" y="4829195"/>
            <a:ext cx="490157" cy="11521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10800000" flipV="1">
            <a:off x="4500563" y="5153420"/>
            <a:ext cx="1063361" cy="49015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10" idx="2"/>
          </p:cNvCxnSpPr>
          <p:nvPr/>
        </p:nvCxnSpPr>
        <p:spPr>
          <a:xfrm rot="5400000">
            <a:off x="6142507" y="3804557"/>
            <a:ext cx="411390" cy="32666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3419872" y="2285992"/>
            <a:ext cx="2580888" cy="1928826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Деятельность учителя ИЯ 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5580112" y="428604"/>
            <a:ext cx="3135292" cy="1857388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Проектировочная</a:t>
            </a: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2786050" y="214290"/>
            <a:ext cx="2143140" cy="1857388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Оценочная</a:t>
            </a: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6084168" y="2571744"/>
            <a:ext cx="2845550" cy="1577336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Адаптационная</a:t>
            </a:r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4357686" y="4429132"/>
            <a:ext cx="3166642" cy="1857388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Организационная</a:t>
            </a:r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899592" y="4214818"/>
            <a:ext cx="2958028" cy="1857388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Мотивационная</a:t>
            </a:r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0" y="2071678"/>
            <a:ext cx="3347864" cy="1573346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Коммуникационная</a:t>
            </a:r>
            <a:endParaRPr lang="ru-RU" dirty="0"/>
          </a:p>
        </p:txBody>
      </p:sp>
      <p:cxnSp>
        <p:nvCxnSpPr>
          <p:cNvPr id="20" name="Прямая со стрелкой 19"/>
          <p:cNvCxnSpPr/>
          <p:nvPr/>
        </p:nvCxnSpPr>
        <p:spPr>
          <a:xfrm rot="16200000" flipV="1">
            <a:off x="4214810" y="2143116"/>
            <a:ext cx="214314" cy="7143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V="1">
            <a:off x="5786446" y="2143116"/>
            <a:ext cx="428628" cy="28575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6143636" y="3357562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rot="16200000" flipH="1">
            <a:off x="5214942" y="4286256"/>
            <a:ext cx="214314" cy="7143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5400000">
            <a:off x="3500430" y="4000504"/>
            <a:ext cx="428628" cy="28575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rot="10800000">
            <a:off x="3286116" y="3143248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983859" y="-2912345"/>
            <a:ext cx="1214448" cy="8610726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Метод  диалога культур--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одно из важнейших средств воспитания гражданственности на уроках иностранного языка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15362" name="Picture 2" descr="http://piratemedia.ru/media/k2/items/cache/0120feb98838d333fb173acb9f52435c_XL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>
            <a:clrChange>
              <a:clrFrom>
                <a:srgbClr val="EEEBD8"/>
              </a:clrFrom>
              <a:clrTo>
                <a:srgbClr val="EEEBD8">
                  <a:alpha val="0"/>
                </a:srgbClr>
              </a:clrTo>
            </a:clrChange>
            <a:lum contrast="20000"/>
          </a:blip>
          <a:srcRect t="2685" b="2685"/>
          <a:stretch>
            <a:fillRect/>
          </a:stretch>
        </p:blipFill>
        <p:spPr bwMode="auto">
          <a:xfrm>
            <a:off x="285720" y="2714620"/>
            <a:ext cx="3786214" cy="2857520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214810" y="2143116"/>
            <a:ext cx="4714908" cy="4500594"/>
          </a:xfrm>
        </p:spPr>
        <p:txBody>
          <a:bodyPr>
            <a:normAutofit lnSpcReduction="10000"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Реализация данного метода способствует формированию у учащихся представлений о культуре как сознательно избираемой жизненной философии, требующей от его участников уважения к другим культурам, языковой, этнической и расовой терпимости, готовности к изучению культурного наследия мира, к духовному обогащению достижениями других культур, более глубокое осознание своей родной культуры через контекст культуры англоязычных стран;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воспитанию чувства патриотизма, чувства гордости за свою культуру, свою страну; воспитанию потребности и способности к сотрудничеству и взаимопомощи.</a:t>
            </a:r>
          </a:p>
          <a:p>
            <a:pPr algn="r"/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4000498" y="-2786104"/>
            <a:ext cx="928692" cy="8358248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Технологии, способствующие нравственному воспитанию учащихся:</a:t>
            </a:r>
            <a:endParaRPr lang="ru-RU" sz="2800" dirty="0"/>
          </a:p>
        </p:txBody>
      </p:sp>
      <p:pic>
        <p:nvPicPr>
          <p:cNvPr id="47106" name="Picture 2" descr="Картинка 55 из 170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12500" r="12500"/>
          <a:stretch>
            <a:fillRect/>
          </a:stretch>
        </p:blipFill>
        <p:spPr bwMode="auto">
          <a:xfrm>
            <a:off x="357158" y="2500306"/>
            <a:ext cx="3143272" cy="3286148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57620" y="2500306"/>
            <a:ext cx="4929222" cy="4000528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обучение в сотрудничестве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метод проектов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ИКТ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помогают реализовать личностный подход в обучении, обеспечивают индивидуализацию и дифференциацию обучения с учётом способностей детей, их уровня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обученности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склонностей</a:t>
            </a:r>
          </a:p>
          <a:p>
            <a:pPr>
              <a:buFont typeface="Arial" pitchFamily="34" charset="0"/>
              <a:buChar char="•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4107656" y="-2750387"/>
            <a:ext cx="1071567" cy="8429687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Приемы и формы работы, способствующие нравственному воспитанию учащихся</a:t>
            </a:r>
            <a:endParaRPr lang="ru-RU" sz="2800" dirty="0"/>
          </a:p>
        </p:txBody>
      </p:sp>
      <p:pic>
        <p:nvPicPr>
          <p:cNvPr id="44038" name="Picture 6" descr="Картинка 24 из 170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12500" r="12500"/>
          <a:stretch>
            <a:fillRect/>
          </a:stretch>
        </p:blipFill>
        <p:spPr bwMode="auto">
          <a:xfrm>
            <a:off x="428596" y="2285992"/>
            <a:ext cx="4096891" cy="3500446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57752" y="2428868"/>
            <a:ext cx="4000528" cy="3929090"/>
          </a:xfrm>
        </p:spPr>
        <p:txBody>
          <a:bodyPr>
            <a:normAutofit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Парная и групповая работа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Ролевая игра как форма коллективного взаимодействия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Тематические уроки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Чтение аутентичных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классических текстов</a:t>
            </a:r>
          </a:p>
          <a:p>
            <a:r>
              <a:rPr lang="ru-RU" dirty="0" smtClean="0"/>
              <a:t> </a:t>
            </a:r>
          </a:p>
          <a:p>
            <a:pPr algn="r"/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4214811" y="-3000417"/>
            <a:ext cx="642941" cy="8358248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Темы для обсуждения</a:t>
            </a:r>
            <a:endParaRPr lang="ru-RU" sz="3200" dirty="0"/>
          </a:p>
        </p:txBody>
      </p:sp>
      <p:pic>
        <p:nvPicPr>
          <p:cNvPr id="12" name="Picture 2" descr="Картинка 1460 из 60723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6360" b="6360"/>
          <a:stretch>
            <a:fillRect/>
          </a:stretch>
        </p:blipFill>
        <p:spPr bwMode="auto">
          <a:xfrm>
            <a:off x="357158" y="1928802"/>
            <a:ext cx="3571900" cy="3786214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214810" y="1857364"/>
            <a:ext cx="4464433" cy="4643470"/>
          </a:xfrm>
        </p:spPr>
        <p:txBody>
          <a:bodyPr>
            <a:normAutofit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Толерантность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Проблемы современной семьи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Благотворительность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Будущее цивилизации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Экологические проблемы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Образование и культура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Традиции и обычаи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Национальные виды спорта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Выдающиеся люди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Моя малая родина(включение в материал уроков регионального компонента)</a:t>
            </a:r>
          </a:p>
          <a:p>
            <a:r>
              <a:rPr lang="ru-RU" sz="2400" dirty="0" smtClean="0"/>
              <a:t>  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102024" y="476672"/>
            <a:ext cx="4654401" cy="576064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Внеурочная </a:t>
            </a:r>
            <a:r>
              <a:rPr lang="ru-RU" smtClean="0"/>
              <a:t>деятельность </a:t>
            </a:r>
            <a:endParaRPr lang="ru-RU" dirty="0"/>
          </a:p>
        </p:txBody>
      </p:sp>
      <p:sp>
        <p:nvSpPr>
          <p:cNvPr id="3" name="Овал 2"/>
          <p:cNvSpPr/>
          <p:nvPr/>
        </p:nvSpPr>
        <p:spPr>
          <a:xfrm>
            <a:off x="140867" y="610085"/>
            <a:ext cx="2046045" cy="13749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Поисково-исследовательская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2372766" y="1191427"/>
            <a:ext cx="2160240" cy="12961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/>
              <a:t>Информационно-познавательная</a:t>
            </a:r>
            <a:r>
              <a:rPr lang="ru-RU" b="1" dirty="0"/>
              <a:t>: </a:t>
            </a: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4565295" y="1157682"/>
            <a:ext cx="2028043" cy="123232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Экскурсионная</a:t>
            </a:r>
            <a:r>
              <a:rPr lang="ru-RU" b="1" dirty="0"/>
              <a:t>:</a:t>
            </a:r>
            <a:r>
              <a:rPr lang="ru-RU" dirty="0"/>
              <a:t>  </a:t>
            </a:r>
          </a:p>
        </p:txBody>
      </p:sp>
      <p:sp>
        <p:nvSpPr>
          <p:cNvPr id="6" name="Овал 5"/>
          <p:cNvSpPr/>
          <p:nvPr/>
        </p:nvSpPr>
        <p:spPr>
          <a:xfrm>
            <a:off x="6814641" y="1006282"/>
            <a:ext cx="2064047" cy="11985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Реставра</a:t>
            </a:r>
            <a:endParaRPr lang="ru-RU" dirty="0" smtClean="0"/>
          </a:p>
          <a:p>
            <a:pPr algn="ctr"/>
            <a:r>
              <a:rPr lang="ru-RU" dirty="0" err="1" smtClean="0"/>
              <a:t>ционно</a:t>
            </a:r>
            <a:r>
              <a:rPr lang="ru-RU" dirty="0" smtClean="0"/>
              <a:t>-оформительская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25757" y="2204864"/>
            <a:ext cx="1876267" cy="44644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1.участие </a:t>
            </a:r>
            <a:r>
              <a:rPr lang="ru-RU" dirty="0"/>
              <a:t>в конкурсах, проектах;</a:t>
            </a:r>
          </a:p>
          <a:p>
            <a:r>
              <a:rPr lang="ru-RU" dirty="0"/>
              <a:t> 2. - поиск новых экспонатов и исторических фактов; </a:t>
            </a:r>
          </a:p>
          <a:p>
            <a:r>
              <a:rPr lang="ru-RU" dirty="0"/>
              <a:t>3. - переписка с интересными людьми; </a:t>
            </a:r>
          </a:p>
          <a:p>
            <a:r>
              <a:rPr lang="ru-RU" dirty="0"/>
              <a:t>4. - работа с библиотечно-архивными фондами.</a:t>
            </a:r>
          </a:p>
          <a:p>
            <a:r>
              <a:rPr lang="ru-RU" dirty="0"/>
              <a:t> 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581641" y="2708920"/>
            <a:ext cx="1850504" cy="39604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/>
              <a:t>1. </a:t>
            </a:r>
            <a:r>
              <a:rPr lang="ru-RU" sz="1600" dirty="0"/>
              <a:t>встречи со знаменитыми и интересными людьми  </a:t>
            </a:r>
            <a:r>
              <a:rPr lang="ru-RU" sz="1600" dirty="0" smtClean="0"/>
              <a:t>города; </a:t>
            </a:r>
            <a:endParaRPr lang="ru-RU" sz="1600" dirty="0"/>
          </a:p>
          <a:p>
            <a:r>
              <a:rPr lang="ru-RU" sz="1600" dirty="0"/>
              <a:t>2. - публикации в СМИ заметок о музее и об истории  </a:t>
            </a:r>
            <a:r>
              <a:rPr lang="ru-RU" sz="1600" dirty="0" smtClean="0"/>
              <a:t>школы; </a:t>
            </a:r>
            <a:endParaRPr lang="ru-RU" sz="1600" dirty="0"/>
          </a:p>
          <a:p>
            <a:r>
              <a:rPr lang="ru-RU" sz="1600" dirty="0"/>
              <a:t>3. - использование музейной информации в учебно-воспитательном процессе школы.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774232" y="2839244"/>
            <a:ext cx="2040409" cy="39604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/>
              <a:t>1-подготовка экскурсоводов </a:t>
            </a:r>
            <a:r>
              <a:rPr lang="ru-RU" dirty="0" smtClean="0"/>
              <a:t>из состава </a:t>
            </a:r>
            <a:r>
              <a:rPr lang="ru-RU" dirty="0"/>
              <a:t>учащихся школы: 2010-2011 </a:t>
            </a:r>
            <a:r>
              <a:rPr lang="ru-RU" dirty="0" err="1"/>
              <a:t>уч.год</a:t>
            </a:r>
            <a:r>
              <a:rPr lang="ru-RU" dirty="0"/>
              <a:t> </a:t>
            </a:r>
            <a:r>
              <a:rPr lang="ru-RU" dirty="0" smtClean="0"/>
              <a:t> –</a:t>
            </a:r>
          </a:p>
          <a:p>
            <a:r>
              <a:rPr lang="ru-RU" dirty="0" smtClean="0"/>
              <a:t> </a:t>
            </a:r>
            <a:r>
              <a:rPr lang="ru-RU" dirty="0"/>
              <a:t>8 класс </a:t>
            </a:r>
          </a:p>
          <a:p>
            <a:r>
              <a:rPr lang="ru-RU" dirty="0"/>
              <a:t>2- проведение экскурсий в музее; 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948264" y="2839244"/>
            <a:ext cx="1945526" cy="39604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/>
              <a:t>1. - оформление стендов и витрин; </a:t>
            </a:r>
          </a:p>
          <a:p>
            <a:r>
              <a:rPr lang="ru-RU" dirty="0"/>
              <a:t>2. - уход за экспонатами и их реставрация; </a:t>
            </a:r>
          </a:p>
          <a:p>
            <a:r>
              <a:rPr lang="ru-RU" dirty="0"/>
              <a:t>3. - ведение документации музея; </a:t>
            </a:r>
          </a:p>
          <a:p>
            <a:r>
              <a:rPr lang="ru-RU" dirty="0"/>
              <a:t>4. - открытие новых экспозиций.</a:t>
            </a:r>
          </a:p>
        </p:txBody>
      </p:sp>
      <p:cxnSp>
        <p:nvCxnSpPr>
          <p:cNvPr id="16" name="Прямая со стрелкой 15"/>
          <p:cNvCxnSpPr>
            <a:endCxn id="3" idx="7"/>
          </p:cNvCxnSpPr>
          <p:nvPr/>
        </p:nvCxnSpPr>
        <p:spPr>
          <a:xfrm flipH="1">
            <a:off x="1887276" y="764704"/>
            <a:ext cx="214748" cy="4673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3506893" y="1052736"/>
            <a:ext cx="0" cy="1049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endCxn id="5" idx="0"/>
          </p:cNvCxnSpPr>
          <p:nvPr/>
        </p:nvCxnSpPr>
        <p:spPr>
          <a:xfrm>
            <a:off x="5292080" y="1006282"/>
            <a:ext cx="287237" cy="151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2" idx="6"/>
          </p:cNvCxnSpPr>
          <p:nvPr/>
        </p:nvCxnSpPr>
        <p:spPr>
          <a:xfrm>
            <a:off x="6756425" y="764704"/>
            <a:ext cx="839911" cy="24157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>
            <a:stCxn id="3" idx="4"/>
            <a:endCxn id="11" idx="0"/>
          </p:cNvCxnSpPr>
          <p:nvPr/>
        </p:nvCxnSpPr>
        <p:spPr>
          <a:xfrm>
            <a:off x="1163890" y="1984986"/>
            <a:ext cx="1" cy="21987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>
            <a:stCxn id="4" idx="4"/>
            <a:endCxn id="12" idx="0"/>
          </p:cNvCxnSpPr>
          <p:nvPr/>
        </p:nvCxnSpPr>
        <p:spPr>
          <a:xfrm>
            <a:off x="3452886" y="2487571"/>
            <a:ext cx="54007" cy="22134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>
            <a:stCxn id="5" idx="4"/>
          </p:cNvCxnSpPr>
          <p:nvPr/>
        </p:nvCxnSpPr>
        <p:spPr>
          <a:xfrm>
            <a:off x="5579317" y="2390009"/>
            <a:ext cx="143310" cy="44923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>
            <a:stCxn id="6" idx="4"/>
          </p:cNvCxnSpPr>
          <p:nvPr/>
        </p:nvCxnSpPr>
        <p:spPr>
          <a:xfrm>
            <a:off x="7846665" y="2204864"/>
            <a:ext cx="74362" cy="5497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7910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Актуальность проблемы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Духовно-нравственное развитие школьника является важнейшим аспектом социализации личности в условиях стремительного развития общества, фактором постепенного и осознанного включения в различные сферы социальной деятельности и общественной жизни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Теоретико-методологические основы содержания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Научные теории: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педагогические концепции содержания образования В. П. Беспалько, В. В. Краевский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психологические теории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социально-деятельностной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сущности А. Н. Леонтьев,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Л. В.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Выготский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С. Л. Рубинштейн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концепция коммуникативного иноязычного образования развития индивидуальности в диалоге культур Е. И. Пассов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1234396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Подходы: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49424"/>
            <a:ext cx="8435280" cy="4325112"/>
          </a:xfrm>
        </p:spPr>
        <p:txBody>
          <a:bodyPr/>
          <a:lstStyle/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Системно-деятельностный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личностный,культурологический,аксиологический,рефлексивный,компетентностный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Принципы: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толерантности, саморазвития, междисциплинарной интеграции, полифонии культур,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социокультурной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адаптации личности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Противоречия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sz="2400" dirty="0" smtClean="0"/>
              <a:t>между </a:t>
            </a:r>
          </a:p>
          <a:p>
            <a:r>
              <a:rPr lang="ru-RU" sz="2400" dirty="0" smtClean="0"/>
              <a:t>осознанной необходимостью духовно-нравственного развития школьника и существующим перекосом в сторону прагматических целей в системе образования.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стремлением к достижению  нового образовательного результата и приверженностью к традиционным образовательным технологиям.</a:t>
            </a:r>
          </a:p>
          <a:p>
            <a:r>
              <a:rPr lang="ru-RU" sz="2400" dirty="0" smtClean="0"/>
              <a:t>провозглашением ученика субъектом образовательного процесса и отсутствием у него личностного смысла.</a:t>
            </a:r>
          </a:p>
          <a:p>
            <a:r>
              <a:rPr lang="ru-RU" sz="2400" dirty="0" smtClean="0"/>
              <a:t>потребностью в принципиально новой парадигме образования и отсутствием целостной системы ее усовершенствования.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715837" y="-2644323"/>
            <a:ext cx="928695" cy="7931806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Нормативная база разработки проекта</a:t>
            </a:r>
            <a:endParaRPr lang="ru-RU" sz="2800" dirty="0"/>
          </a:p>
        </p:txBody>
      </p:sp>
      <p:pic>
        <p:nvPicPr>
          <p:cNvPr id="50178" name="Picture 2" descr="Картинка 138 из 170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20402" r="20402"/>
          <a:stretch>
            <a:fillRect/>
          </a:stretch>
        </p:blipFill>
        <p:spPr bwMode="auto">
          <a:xfrm>
            <a:off x="214282" y="2285992"/>
            <a:ext cx="3571899" cy="3143272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95936" y="1844824"/>
            <a:ext cx="4824536" cy="4248472"/>
          </a:xfrm>
        </p:spPr>
        <p:txBody>
          <a:bodyPr/>
          <a:lstStyle/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Национальная образовательная инициатива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Наша новая школа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”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Концепция духовно-нравственного развития и воспитания личности гражданина России </a:t>
            </a:r>
          </a:p>
          <a:p>
            <a:pPr>
              <a:buFont typeface="Arial" pitchFamily="34" charset="0"/>
              <a:buChar char="•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Федеральный государственный образовательный стандарт (ФГОС)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82182"/>
            <a:ext cx="9144000" cy="637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5734090" y="-1162116"/>
            <a:ext cx="928694" cy="4681637"/>
          </a:xfrm>
        </p:spPr>
        <p:txBody>
          <a:bodyPr>
            <a:no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Концепция определяет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 и задачи духовно-нравственного развития и воспитания </a:t>
            </a:r>
            <a:endParaRPr lang="ru-RU" dirty="0"/>
          </a:p>
        </p:txBody>
      </p:sp>
      <p:pic>
        <p:nvPicPr>
          <p:cNvPr id="9" name="Picture 2" descr="Картинка 2 из 1323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3331" b="3331"/>
          <a:stretch>
            <a:fillRect/>
          </a:stretch>
        </p:blipFill>
        <p:spPr bwMode="auto">
          <a:xfrm>
            <a:off x="214282" y="857232"/>
            <a:ext cx="2928928" cy="5214974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8992" y="1928802"/>
            <a:ext cx="5500726" cy="4643470"/>
          </a:xfrm>
        </p:spPr>
        <p:txBody>
          <a:bodyPr>
            <a:normAutofit lnSpcReduction="10000"/>
          </a:bodyPr>
          <a:lstStyle/>
          <a:p>
            <a:r>
              <a:rPr lang="ru-RU" sz="2000" dirty="0" smtClean="0"/>
              <a:t>    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Важнейшей целью современного отечественного образования и одной из приоритетных задач общества и государства является воспитание, социально-педагогическая поддержка становления и развития высоконравственного, ответственного, творческого, инициативного, компетентного гражданина России.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Духовно-нравственное развитие и воспитание обучающихся является первостепенной задачей современной образовательной системы и представляет собой важный компонент социального заказа для образования.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1514</TotalTime>
  <Words>1120</Words>
  <Application>Microsoft Office PowerPoint</Application>
  <PresentationFormat>Экран (4:3)</PresentationFormat>
  <Paragraphs>208</Paragraphs>
  <Slides>27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Городская</vt:lpstr>
      <vt:lpstr>Проект Содержание иноязычного образования –фактор духовно-нравственного воспитания гражданина и патриота России</vt:lpstr>
      <vt:lpstr>  «Незыблемая основа нравственного убеждения закладывается в детстве и раннем    отрочестве, когда добро и зло, честь и бесчестье, справедливость и несправедливость доступны пониманию ребенка лишь при условии яркой наглядности, очевидности морального смысла того, что он видит, делает, наблюдает.»                                                                                                                                                                                                                                 В.А.Сухомлинский  </vt:lpstr>
      <vt:lpstr>Актуальность проблемы</vt:lpstr>
      <vt:lpstr>Теоретико-методологические основы содержания </vt:lpstr>
      <vt:lpstr>  Подходы: </vt:lpstr>
      <vt:lpstr>Противоречия </vt:lpstr>
      <vt:lpstr>Нормативная база разработки проекта</vt:lpstr>
      <vt:lpstr>Презентация PowerPoint</vt:lpstr>
      <vt:lpstr>Концепция определяет  цель и задачи духовно-нравственного развития и воспитания </vt:lpstr>
      <vt:lpstr>Требования к личностным результатам освоения основной образовательной программы начального  общего образования </vt:lpstr>
      <vt:lpstr>Национальная образовательная инициатива  "Наша новая школа"</vt:lpstr>
      <vt:lpstr> От иноязычного образования к личностным результатам</vt:lpstr>
      <vt:lpstr>Программа духовно-нравственного воспитания</vt:lpstr>
      <vt:lpstr>«Школа России» </vt:lpstr>
      <vt:lpstr>«Школа2100» </vt:lpstr>
      <vt:lpstr>Перспективная начальная школа</vt:lpstr>
      <vt:lpstr>«Планета знаний» </vt:lpstr>
      <vt:lpstr>Возможности иноязычного образования  в становлении гражданина России</vt:lpstr>
      <vt:lpstr>Модель урока иностранного языка</vt:lpstr>
      <vt:lpstr>Презентация PowerPoint</vt:lpstr>
      <vt:lpstr>Презентация PowerPoint</vt:lpstr>
      <vt:lpstr>Презентация PowerPoint</vt:lpstr>
      <vt:lpstr>Метод  диалога культур--  одно из важнейших средств воспитания гражданственности на уроках иностранного языка </vt:lpstr>
      <vt:lpstr>Технологии, способствующие нравственному воспитанию учащихся:</vt:lpstr>
      <vt:lpstr>Приемы и формы работы, способствующие нравственному воспитанию учащихся</vt:lpstr>
      <vt:lpstr>Темы для обсуждения</vt:lpstr>
      <vt:lpstr>Презентация PowerPoint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Духовно-нравственное воспитание гражданина России посредством иноязычного образования</dc:title>
  <dc:creator>Zver</dc:creator>
  <cp:lastModifiedBy>1</cp:lastModifiedBy>
  <cp:revision>206</cp:revision>
  <dcterms:created xsi:type="dcterms:W3CDTF">2011-12-18T18:07:27Z</dcterms:created>
  <dcterms:modified xsi:type="dcterms:W3CDTF">2013-04-22T09:12:00Z</dcterms:modified>
</cp:coreProperties>
</file>