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81" r:id="rId4"/>
    <p:sldId id="272" r:id="rId5"/>
    <p:sldId id="274" r:id="rId6"/>
    <p:sldId id="278" r:id="rId7"/>
    <p:sldId id="279" r:id="rId8"/>
    <p:sldId id="280" r:id="rId9"/>
    <p:sldId id="282" r:id="rId10"/>
    <p:sldId id="283" r:id="rId11"/>
    <p:sldId id="285" r:id="rId12"/>
    <p:sldId id="287" r:id="rId13"/>
    <p:sldId id="289" r:id="rId14"/>
    <p:sldId id="288" r:id="rId15"/>
    <p:sldId id="290" r:id="rId16"/>
    <p:sldId id="264" r:id="rId17"/>
    <p:sldId id="262" r:id="rId18"/>
    <p:sldId id="267" r:id="rId19"/>
    <p:sldId id="284" r:id="rId20"/>
    <p:sldId id="265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68" d="100"/>
          <a:sy n="68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5CD3E4-7EA7-47CB-91C9-0C15C8CD0418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18AD4A-0CD2-4318-847B-28DD63D24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88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D2FA-C8BA-4F15-8361-4ADCCBBAC75E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D803-C130-4499-855A-3F20276AF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2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C2428-AE57-443C-A5E8-CDD540A966F8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818E2-D7AF-4D3A-A8CD-654B90EF3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40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3C26-2196-4C94-B9D3-020DA850B8FE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07026-C9EC-4C02-89AD-737EEB8F3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B6287C-B3AE-459F-9595-A5EA125976E0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B1FEB7-230A-45BA-914B-7D6C1E3CA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16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3C7E8-E9C3-453C-AAE9-708E09DBD6BB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A30D-1BD6-40C3-870C-2A1157060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4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30CED-EA32-4484-96CB-B4E4D405D76C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D4293-2785-4F55-9B69-E14CB6420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8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6BCA-BAAE-49AD-A141-575975D0B9CB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AAA18-B748-4199-9480-A5FE5C231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10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7C1F6F-55D3-4312-AB13-FA882FB5E037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FA5CC6-ACDC-490C-87E0-E71F063CF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11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1BF7D-7E20-4881-8009-D41EA5DEE827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77B2F-ACEC-41FB-A8FD-1AA3E971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EB2B53-C30E-440F-87DD-E4B19A6E9DD7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F5C7EC-EC4C-4D20-8D00-694E067CA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43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4EA80E5-9FAA-4C2D-AC9B-295C17B326C6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058170C-9D48-4765-915F-5B4EA12EC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2" r:id="rId2"/>
    <p:sldLayoutId id="2147483720" r:id="rId3"/>
    <p:sldLayoutId id="2147483713" r:id="rId4"/>
    <p:sldLayoutId id="2147483714" r:id="rId5"/>
    <p:sldLayoutId id="2147483715" r:id="rId6"/>
    <p:sldLayoutId id="2147483721" r:id="rId7"/>
    <p:sldLayoutId id="2147483716" r:id="rId8"/>
    <p:sldLayoutId id="2147483722" r:id="rId9"/>
    <p:sldLayoutId id="2147483717" r:id="rId10"/>
    <p:sldLayoutId id="214748371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58113" cy="11620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latin typeface="Arial Black" pitchFamily="34" charset="0"/>
              </a:rPr>
              <a:t>      Проект   «Из истории часов»</a:t>
            </a:r>
            <a:br>
              <a:rPr lang="ru-RU" sz="3200" dirty="0" smtClean="0">
                <a:latin typeface="Arial Black" pitchFamily="34" charset="0"/>
              </a:rPr>
            </a:br>
            <a:endParaRPr lang="ru-RU" sz="3200" dirty="0">
              <a:latin typeface="Arial Black" pitchFamily="34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1000125" y="5000625"/>
            <a:ext cx="7358063" cy="857250"/>
          </a:xfrm>
        </p:spPr>
        <p:txBody>
          <a:bodyPr>
            <a:normAutofit/>
          </a:bodyPr>
          <a:lstStyle/>
          <a:p>
            <a:pPr marL="17463" marR="0">
              <a:lnSpc>
                <a:spcPct val="80000"/>
              </a:lnSpc>
              <a:spcBef>
                <a:spcPct val="0"/>
              </a:spcBef>
            </a:pPr>
            <a:endParaRPr lang="ru-RU" sz="900" smtClean="0">
              <a:latin typeface="Arial Black" pitchFamily="34" charset="0"/>
            </a:endParaRPr>
          </a:p>
          <a:p>
            <a:pPr marL="17463" marR="0">
              <a:lnSpc>
                <a:spcPct val="80000"/>
              </a:lnSpc>
              <a:spcBef>
                <a:spcPct val="0"/>
              </a:spcBef>
            </a:pPr>
            <a:r>
              <a:rPr lang="ru-RU" sz="900" smtClean="0">
                <a:latin typeface="Arial Black" pitchFamily="34" charset="0"/>
              </a:rPr>
              <a:t>             </a:t>
            </a:r>
          </a:p>
          <a:p>
            <a:pPr marL="17463" marR="0">
              <a:lnSpc>
                <a:spcPct val="80000"/>
              </a:lnSpc>
              <a:spcBef>
                <a:spcPct val="0"/>
              </a:spcBef>
            </a:pPr>
            <a:r>
              <a:rPr lang="ru-RU" sz="900" smtClean="0">
                <a:latin typeface="Arial Black" pitchFamily="34" charset="0"/>
              </a:rPr>
              <a:t>                           </a:t>
            </a:r>
            <a:r>
              <a:rPr lang="ru-RU" sz="1800" smtClean="0">
                <a:latin typeface="Arial Black" pitchFamily="34" charset="0"/>
              </a:rPr>
              <a:t>Выполнила ученица 2 «а» класса           </a:t>
            </a:r>
          </a:p>
          <a:p>
            <a:pPr marL="17463" marR="0">
              <a:lnSpc>
                <a:spcPct val="80000"/>
              </a:lnSpc>
              <a:spcBef>
                <a:spcPct val="0"/>
              </a:spcBef>
            </a:pPr>
            <a:r>
              <a:rPr lang="ru-RU" sz="1800" smtClean="0">
                <a:latin typeface="Arial Black" pitchFamily="34" charset="0"/>
              </a:rPr>
              <a:t>                            Важнова Ульяна. </a:t>
            </a:r>
          </a:p>
        </p:txBody>
      </p:sp>
      <p:pic>
        <p:nvPicPr>
          <p:cNvPr id="6148" name="Содержимое 6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32"/>
          <a:stretch>
            <a:fillRect/>
          </a:stretch>
        </p:blipFill>
        <p:spPr>
          <a:xfrm>
            <a:off x="2786063" y="1214438"/>
            <a:ext cx="3714750" cy="3929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428625"/>
            <a:ext cx="5929313" cy="5857875"/>
          </a:xfrm>
        </p:spPr>
        <p:txBody>
          <a:bodyPr>
            <a:normAutofit fontScale="8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Водяные часы.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Вавилоне такие часы были в ходу много лет тому назад. Воду наливали в высокий узкий сосуд с отверстием около дна. Особые люди, приставленные к часам, на восходе солнца наливали сосуд водой.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Когда вся вода выливалась, они громкими криками извещали об этом жителей города и снова наполняли сосуд. Так они поступали шесть раз в день.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Водяные часы были очень неудобны: с ними было много возни. Но зато они могли показывать время и в плохую погоду, и даже ночью.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Недавно еще в Китае можно было видеть старинные водяные часы.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4 медных сосуда были расположены один под другим лесенкой и соединены желобками. По ним вода переливалась из одного в другой. Деревянная линейка, прикрепленная к самому нижнему сосуду, поднималась по мере наполнения его водой, указывала час. Когда в нижнем сосуде вода доходила до краев, ее переливали в верхний. Специальные люди следили за тем, чтобы вовремя налить новую воду в верхнюю чашу. Кстати, вот откуда пошли пословицы типа "Время быстротечно как вода".</a:t>
            </a:r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1"/>
          <a:stretch>
            <a:fillRect/>
          </a:stretch>
        </p:blipFill>
        <p:spPr bwMode="auto">
          <a:xfrm>
            <a:off x="6286500" y="889000"/>
            <a:ext cx="17145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7938" y="3571875"/>
            <a:ext cx="1785937" cy="2286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514350" y="530225"/>
            <a:ext cx="4057650" cy="4389438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Масляные часы.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древние времена рудокопы наливали в глиняный горшок масло. Работали, пока тлел фитилек, освещая подземные стены. А как выгорало масло до донышка, заканчивали работу. Потому что рассчитано масло было ровно на 10 часов горения. Время в них считывали по сгоревшему фитилю и соответствующим меткам.</a:t>
            </a: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2188" y="1500188"/>
            <a:ext cx="2043112" cy="307181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530225"/>
            <a:ext cx="5857875" cy="5184775"/>
          </a:xfrm>
        </p:spPr>
        <p:txBody>
          <a:bodyPr>
            <a:normAutofit fontScale="92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Огненные часы.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Европе и Китае были так называемые «огневые» часы — в виде свечей с нанесенными на них делениями. Первые огненные часы придумал первый император Китая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Фо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Хи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примерно 30000 лет тому назад, чтобы с их помощью измерять дневное и ночное время.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Из древесной муки, смешанной с благовониями, лепили, как из теста, длинные спирали и палочки. На них делали отметки, указывающие время.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Главной частью иных огневых часов, так называемых фитильных, был фитиль в виде длинной металлической палочки, покрытой слоем дегтя с деревянными опилками.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Скорость сгорания фитиля зависела от многих обстоятельств, и для определения ее требовался большой опыт. Такие часы никогда не относились к приборам, которые по точности можно было бы сравнить с солнечными или водяными часами.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375" y="1214438"/>
            <a:ext cx="1327150" cy="28575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3238" y="5991225"/>
            <a:ext cx="8183562" cy="46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500063" y="571500"/>
            <a:ext cx="5500687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latin typeface="Verdana" pitchFamily="34" charset="0"/>
              </a:rPr>
              <a:t>Живой будильник.</a:t>
            </a:r>
            <a:r>
              <a:rPr lang="ru-RU">
                <a:latin typeface="Verdana" pitchFamily="34" charset="0"/>
              </a:rPr>
              <a:t/>
            </a:r>
            <a:br>
              <a:rPr lang="ru-RU">
                <a:latin typeface="Verdana" pitchFamily="34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Услышав  ночью  сквозь  сон протяжные  крики петухов  люди, утомленные дневной работой, 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засыпали снова с  мыслью, что  ночь  еще  впереди. 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Ведь так кричат петухи 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только  глубокой ночью  - протяжно и изредка.  Это, как говорили  в древности,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был только "первый крик петуха".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Но вот петухи начинают кричать все чаще, 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все быстрее. Это "второй крик" петуха. Значит скоро рассвет.</a:t>
            </a:r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643063"/>
            <a:ext cx="2500313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0" y="530225"/>
            <a:ext cx="5129213" cy="4389438"/>
          </a:xfrm>
        </p:spPr>
        <p:txBody>
          <a:bodyPr>
            <a:normAutofit fontScale="62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Летние биологические часы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Эти часы есть в любом живом существе на Земле и созданы они Природой для того, чтобы живые организмы могли защитить себя от голода, холода и других бед. Ученые давно ломают голову над тем, как работают биологические часы. На них воздействует вращение Земли по отношению к Солнцу, Луне и звездам. На них не влияют излучения Космоса, магнитные и энергетические поля Земли. Биологические часы помогают птицам безошибочно и вовремя совершать дальние перелеты, находить дорогу домой, растениям проращивать семена, расти и цвести. Изучив время раскрытия и закрытия различных цветков, время пения птиц, можно научиться правильно определять время.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2188" y="1357313"/>
            <a:ext cx="2505075" cy="28098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786313"/>
            <a:ext cx="8183562" cy="1050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живое на Земле имеет внутренние часы. Они работают под влиянием вращения Земли вокруг Солнца, от которого зависит освещение, температура, влажность, смена дня и ночи.</a:t>
            </a: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530225"/>
            <a:ext cx="4500562" cy="4389438"/>
          </a:xfrm>
        </p:spPr>
        <p:txBody>
          <a:bodyPr>
            <a:normAutofit fontScale="70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Роза – цветки открыты с 5 утра до 7 часов вечера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Одуванчик - с 5 до 8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Белая кувшинка- с 7 до 5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Лен- с 6 до 4 часов дня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Ноготки- с 9 до 3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Картофель- с 6 до 2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Петух - 1-ый раз поет в полночь, 2-ой раз - около 2 часов ночи, 3-ий раз – в 5 утра.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Соловей - поет всю ночь от вечерней до утренней зари.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Кукушка - начинает петь после 3-х часов ночи.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Воробей - просыпается в 6 часов утра.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Скворец - подает голос с 4-х часов утра.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Иволга - поет с 3-х часов ночи.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357188"/>
            <a:ext cx="1928813" cy="1500187"/>
          </a:xfrm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214688"/>
            <a:ext cx="135731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285875"/>
            <a:ext cx="16430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357438"/>
            <a:ext cx="192881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357188"/>
            <a:ext cx="8129588" cy="4389437"/>
          </a:xfrm>
        </p:spPr>
        <p:txBody>
          <a:bodyPr/>
          <a:lstStyle/>
          <a:p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После неудач с солнечными и водяными часами люди стали голову ломать, как бы придумать часы получше, чтобы они одинаково точно показывали время и днем, и ночью, и зимой, и летом, и в любую погоду. И придумали.</a:t>
            </a:r>
          </a:p>
          <a:p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У этих часов нет ни стрелок, ни кружка с цифрами, ни зубчатых колесиков внутри. Сделаны они из стекла. Два стеклянных пузырька соединены вместе. Внутри песок. Когда часы работают, песок из верхнего пузырька сыплется в нижний. Высыпался песок – значит прошло 3, 5, 10 минут. Часы переворачивают и счет времени продолжается. </a:t>
            </a:r>
          </a:p>
          <a:p>
            <a:r>
              <a:rPr lang="ru-RU" sz="1900" smtClean="0">
                <a:latin typeface="Times New Roman" pitchFamily="18" charset="0"/>
                <a:cs typeface="Times New Roman" pitchFamily="18" charset="0"/>
              </a:rPr>
              <a:t>Говорили, что самый лучший песок получается из мраморных опилок, если их прокипятить девять раз с вином, снимая каждый раз пену, и после этого высушить на солнце.</a:t>
            </a:r>
          </a:p>
          <a:p>
            <a:endParaRPr lang="ru-RU" smtClean="0"/>
          </a:p>
        </p:txBody>
      </p:sp>
      <p:sp>
        <p:nvSpPr>
          <p:cNvPr id="21508" name="Содержимое 3"/>
          <p:cNvSpPr>
            <a:spLocks noGrp="1"/>
          </p:cNvSpPr>
          <p:nvPr>
            <p:ph sz="half" idx="2"/>
          </p:nvPr>
        </p:nvSpPr>
        <p:spPr>
          <a:xfrm>
            <a:off x="5572125" y="5000625"/>
            <a:ext cx="3286125" cy="6429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15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357688"/>
            <a:ext cx="135731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571500" y="500063"/>
            <a:ext cx="7715250" cy="766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Песочные часы широко использовались на кораблях — так называемые «корабельные склянки», которые служили морякам для установления времени смены вахт и отдыха.</a:t>
            </a: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Это набор корабельных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склянок 18 века.</a:t>
            </a:r>
          </a:p>
          <a:p>
            <a:endParaRPr lang="ru-RU" sz="2000">
              <a:latin typeface="Verdana" pitchFamily="34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Песочные часы живы до сих пор.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 настоящее время песочные часы используются лишь при проведении некоторых врачебных процедур, в фотографии, а также в качестве сувениров.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 настоящее время люди используют многие виды часов. </a:t>
            </a: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</p:txBody>
      </p: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714500"/>
            <a:ext cx="2235200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4857750"/>
            <a:ext cx="8183563" cy="428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Часы.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88" y="5357813"/>
            <a:ext cx="8183562" cy="1000125"/>
          </a:xfrm>
        </p:spPr>
        <p:txBody>
          <a:bodyPr>
            <a:normAutofit/>
          </a:bodyPr>
          <a:lstStyle/>
          <a:p>
            <a:pPr marL="342900" marR="0" indent="-34290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700" smtClean="0">
                <a:solidFill>
                  <a:schemeClr val="tx1"/>
                </a:solidFill>
              </a:rPr>
              <a:t>1. Солнечные.                                                    4. Песочные.</a:t>
            </a:r>
          </a:p>
          <a:p>
            <a:pPr marL="342900" marR="0" indent="-34290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700" smtClean="0">
                <a:solidFill>
                  <a:schemeClr val="tx1"/>
                </a:solidFill>
              </a:rPr>
              <a:t>2. Электронные.                                                 5.Маятниковые.</a:t>
            </a:r>
          </a:p>
          <a:p>
            <a:pPr marL="342900" marR="0" indent="-34290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700" smtClean="0">
                <a:solidFill>
                  <a:schemeClr val="tx1"/>
                </a:solidFill>
              </a:rPr>
              <a:t>3. Квантовые.                                                     6. Электрические.</a:t>
            </a:r>
          </a:p>
          <a:p>
            <a:pPr marL="342900" marR="0" indent="-34290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700" smtClean="0">
                <a:solidFill>
                  <a:schemeClr val="tx1"/>
                </a:solidFill>
              </a:rPr>
              <a:t>                                         7. Кварцевые.</a:t>
            </a:r>
          </a:p>
          <a:p>
            <a:pPr marL="342900" marR="0" indent="-34290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1700" smtClean="0">
              <a:solidFill>
                <a:srgbClr val="B95C00"/>
              </a:solidFill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357188"/>
            <a:ext cx="1258887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571750"/>
            <a:ext cx="17049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500063"/>
            <a:ext cx="2286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571750"/>
            <a:ext cx="19764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357188"/>
            <a:ext cx="17145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643313"/>
            <a:ext cx="2233612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71500"/>
            <a:ext cx="23780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TextBox 17"/>
          <p:cNvSpPr txBox="1">
            <a:spLocks noChangeArrowheads="1"/>
          </p:cNvSpPr>
          <p:nvPr/>
        </p:nvSpPr>
        <p:spPr bwMode="auto">
          <a:xfrm>
            <a:off x="2714625" y="20002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1</a:t>
            </a:r>
          </a:p>
        </p:txBody>
      </p:sp>
      <p:sp>
        <p:nvSpPr>
          <p:cNvPr id="23564" name="TextBox 18"/>
          <p:cNvSpPr txBox="1">
            <a:spLocks noChangeArrowheads="1"/>
          </p:cNvSpPr>
          <p:nvPr/>
        </p:nvSpPr>
        <p:spPr bwMode="auto">
          <a:xfrm>
            <a:off x="5214938" y="2071688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2</a:t>
            </a:r>
          </a:p>
        </p:txBody>
      </p:sp>
      <p:sp>
        <p:nvSpPr>
          <p:cNvPr id="23565" name="TextBox 19"/>
          <p:cNvSpPr txBox="1">
            <a:spLocks noChangeArrowheads="1"/>
          </p:cNvSpPr>
          <p:nvPr/>
        </p:nvSpPr>
        <p:spPr bwMode="auto">
          <a:xfrm>
            <a:off x="6929438" y="4286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3</a:t>
            </a:r>
          </a:p>
        </p:txBody>
      </p:sp>
      <p:sp>
        <p:nvSpPr>
          <p:cNvPr id="23566" name="TextBox 20"/>
          <p:cNvSpPr txBox="1">
            <a:spLocks noChangeArrowheads="1"/>
          </p:cNvSpPr>
          <p:nvPr/>
        </p:nvSpPr>
        <p:spPr bwMode="auto">
          <a:xfrm>
            <a:off x="8501063" y="300037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4</a:t>
            </a:r>
          </a:p>
        </p:txBody>
      </p:sp>
      <p:sp>
        <p:nvSpPr>
          <p:cNvPr id="23567" name="TextBox 21"/>
          <p:cNvSpPr txBox="1">
            <a:spLocks noChangeArrowheads="1"/>
          </p:cNvSpPr>
          <p:nvPr/>
        </p:nvSpPr>
        <p:spPr bwMode="auto">
          <a:xfrm>
            <a:off x="2428875" y="4143375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5</a:t>
            </a:r>
          </a:p>
        </p:txBody>
      </p:sp>
      <p:sp>
        <p:nvSpPr>
          <p:cNvPr id="23568" name="TextBox 22"/>
          <p:cNvSpPr txBox="1">
            <a:spLocks noChangeArrowheads="1"/>
          </p:cNvSpPr>
          <p:nvPr/>
        </p:nvSpPr>
        <p:spPr bwMode="auto">
          <a:xfrm>
            <a:off x="4786313" y="4071938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6</a:t>
            </a:r>
          </a:p>
        </p:txBody>
      </p:sp>
      <p:sp>
        <p:nvSpPr>
          <p:cNvPr id="23569" name="TextBox 23"/>
          <p:cNvSpPr txBox="1">
            <a:spLocks noChangeArrowheads="1"/>
          </p:cNvSpPr>
          <p:nvPr/>
        </p:nvSpPr>
        <p:spPr bwMode="auto">
          <a:xfrm>
            <a:off x="8001000" y="4357688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>
                <a:latin typeface="Arial Black" pitchFamily="34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929188"/>
            <a:ext cx="8183562" cy="6762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13" y="5624513"/>
            <a:ext cx="8183562" cy="420687"/>
          </a:xfrm>
        </p:spPr>
        <p:txBody>
          <a:bodyPr>
            <a:normAutofit/>
          </a:bodyPr>
          <a:lstStyle/>
          <a:p>
            <a:pPr marR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B95C00"/>
              </a:solidFill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000125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Прямоугольник 4"/>
          <p:cNvSpPr>
            <a:spLocks noChangeArrowheads="1"/>
          </p:cNvSpPr>
          <p:nvPr/>
        </p:nvSpPr>
        <p:spPr bwMode="auto">
          <a:xfrm>
            <a:off x="642938" y="928688"/>
            <a:ext cx="4572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Самые старые башенные часы в </a:t>
            </a:r>
            <a:r>
              <a:rPr lang="ru-RU" sz="2000" u="sng"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- это кремлевские куранты на Спасской башне Кремля. Они были установлены в 1404 году. Часы приводятся в действие тремя гирями весом по 224 килограмма. Вес маятника 32 килограмма. Механизм курантов заводится электромотором два раза в сутки.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2"/>
          <p:cNvSpPr>
            <a:spLocks noGrp="1"/>
          </p:cNvSpPr>
          <p:nvPr>
            <p:ph type="body" idx="2"/>
          </p:nvPr>
        </p:nvSpPr>
        <p:spPr>
          <a:xfrm>
            <a:off x="5538788" y="1447800"/>
            <a:ext cx="2971800" cy="420687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endParaRPr lang="ru-RU" smtClean="0"/>
          </a:p>
        </p:txBody>
      </p:sp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571500" y="1143000"/>
            <a:ext cx="4929188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Arial Black" pitchFamily="34" charset="0"/>
            </a:endParaRPr>
          </a:p>
          <a:p>
            <a:r>
              <a:rPr lang="ru-RU" sz="2400">
                <a:latin typeface="Arial Black" pitchFamily="34" charset="0"/>
              </a:rPr>
              <a:t>Весь день усами шевелят</a:t>
            </a:r>
            <a:br>
              <a:rPr lang="ru-RU" sz="2400">
                <a:latin typeface="Arial Black" pitchFamily="34" charset="0"/>
              </a:rPr>
            </a:br>
            <a:r>
              <a:rPr lang="ru-RU" sz="2400">
                <a:latin typeface="Arial Black" pitchFamily="34" charset="0"/>
              </a:rPr>
              <a:t>И время узнавать велят.</a:t>
            </a:r>
          </a:p>
          <a:p>
            <a:endParaRPr lang="ru-RU">
              <a:latin typeface="Arial Black" pitchFamily="34" charset="0"/>
            </a:endParaRPr>
          </a:p>
          <a:p>
            <a:endParaRPr lang="ru-RU">
              <a:latin typeface="Verdana" pitchFamily="34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Каждый новый день мы просыпаемся от звука будильника и бежим в школу.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 А было ли так всегда, всегда ли знали люди, какое время суток наступило?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Мерить время можно миллионом разных способов. Чтобы прочесть этот слайд, вам нужно некоторое время. Значит, вы могли бы мерить время числом прочитанных страниц. </a:t>
            </a:r>
          </a:p>
          <a:p>
            <a:endParaRPr lang="ru-RU">
              <a:latin typeface="Verdana" pitchFamily="34" charset="0"/>
            </a:endParaRPr>
          </a:p>
          <a:p>
            <a:endParaRPr lang="ru-RU" sz="2000">
              <a:latin typeface="Arial Black" pitchFamily="34" charset="0"/>
            </a:endParaRP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3563" y="2071688"/>
            <a:ext cx="2571750" cy="3143250"/>
          </a:xfrm>
        </p:spPr>
      </p:pic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642938" y="4214813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Verdana" pitchFamily="34" charset="0"/>
            </a:endParaRPr>
          </a:p>
          <a:p>
            <a:endParaRPr lang="ru-RU">
              <a:latin typeface="Verdana" pitchFamily="34" charset="0"/>
            </a:endParaRPr>
          </a:p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 rot="10800000" flipV="1">
            <a:off x="819150" y="304800"/>
            <a:ext cx="7681913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ru-RU"/>
          </a:p>
          <a:p>
            <a:pPr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При помощи какого прибора измеряется время? </a:t>
            </a:r>
          </a:p>
          <a:p>
            <a:pPr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Всегда ли были часы? </a:t>
            </a:r>
          </a:p>
          <a:p>
            <a:pPr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Как люди измеряли время до появления часов? </a:t>
            </a:r>
          </a:p>
          <a:p>
            <a:pPr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Как называются главные часы нашей Родины? </a:t>
            </a:r>
          </a:p>
          <a:p>
            <a:pPr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Какую пользу человеку приносят часы? 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Прямоугольник 10"/>
          <p:cNvSpPr>
            <a:spLocks noChangeArrowheads="1"/>
          </p:cNvSpPr>
          <p:nvPr/>
        </p:nvSpPr>
        <p:spPr bwMode="auto">
          <a:xfrm>
            <a:off x="857250" y="2143125"/>
            <a:ext cx="621506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Можно ли остановить время или его увидеть?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Что означает поговорка “Работает, как часы”?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Прямоугольник 12"/>
          <p:cNvSpPr>
            <a:spLocks noChangeArrowheads="1"/>
          </p:cNvSpPr>
          <p:nvPr/>
        </p:nvSpPr>
        <p:spPr bwMode="auto">
          <a:xfrm>
            <a:off x="857250" y="2857500"/>
            <a:ext cx="60007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>
                <a:latin typeface="Verdana" pitchFamily="34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Что можно сделать за одну минуту, полчаса,   час?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В известной поговорке делу отводится время а, отдыху - ...</a:t>
            </a:r>
          </a:p>
        </p:txBody>
      </p:sp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642938"/>
            <a:ext cx="16478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6627" name="Прямоугольник 10"/>
          <p:cNvSpPr>
            <a:spLocks noChangeArrowheads="1"/>
          </p:cNvSpPr>
          <p:nvPr/>
        </p:nvSpPr>
        <p:spPr bwMode="auto">
          <a:xfrm>
            <a:off x="500063" y="357188"/>
            <a:ext cx="8001000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ЛЮБОПЫТНО, что ...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... еще во втором веке до нашей эры греческий астроном Гиппарх сумел вычислить продолжительность земного года с большой точностью, всего на 6 минут больше, чем принято сегодня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...были известны солнечные часы с линзой и пушкой. Увеличительное стекло фокусировало солнечные лучи на запале пушки и поджигало его в определенный момент - к примеру, в полдень. Пушка стреляла, возвещая всем время... 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.. в средние века повсюду пользовались песочными часами, а в немецком городе Нюрнберге местные модники носили их, прикрепив ремешками к колену...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Verdana" pitchFamily="34" charset="0"/>
            </a:endParaRPr>
          </a:p>
          <a:p>
            <a:endParaRPr lang="ru-RU">
              <a:latin typeface="Verdana" pitchFamily="34" charset="0"/>
            </a:endParaRPr>
          </a:p>
        </p:txBody>
      </p:sp>
      <p:pic>
        <p:nvPicPr>
          <p:cNvPr id="2662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5072063"/>
            <a:ext cx="571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500063"/>
            <a:ext cx="571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8195" name="Содержимое 5"/>
          <p:cNvSpPr>
            <a:spLocks noGrp="1"/>
          </p:cNvSpPr>
          <p:nvPr>
            <p:ph sz="half" idx="1"/>
          </p:nvPr>
        </p:nvSpPr>
        <p:spPr>
          <a:xfrm>
            <a:off x="514350" y="530225"/>
            <a:ext cx="4271963" cy="4389438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древности существовало много способов измерения времени. Это и огненные хронометры, в которых применялись горючие материалы, и солнечные, и водяные часы. 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Но эти часы не всегда были удобны человеку в применении.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143000"/>
            <a:ext cx="12763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6375" y="3786188"/>
            <a:ext cx="2530475" cy="1766887"/>
          </a:xfrm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857250"/>
            <a:ext cx="223361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9" name="Текст 4"/>
          <p:cNvSpPr>
            <a:spLocks noGrp="1"/>
          </p:cNvSpPr>
          <p:nvPr>
            <p:ph type="body" idx="2"/>
          </p:nvPr>
        </p:nvSpPr>
        <p:spPr>
          <a:xfrm>
            <a:off x="5538788" y="1447800"/>
            <a:ext cx="2971800" cy="420687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Содержимое 3"/>
          <p:cNvSpPr>
            <a:spLocks noGrp="1"/>
          </p:cNvSpPr>
          <p:nvPr>
            <p:ph sz="half" idx="1"/>
          </p:nvPr>
        </p:nvSpPr>
        <p:spPr>
          <a:xfrm>
            <a:off x="357188" y="285750"/>
            <a:ext cx="5429250" cy="60007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Давным давно жил монах Бенедиктинского ордена брат Августин. Этот монах был у себя в монастыре звонарем. Каждую ночь, через три часа после полуночи, он должен был ударами колокола будить братьев к заутрене. А как ночью узнаешь время, когда часов нет? Ведь дело было около тысячи лет тому назад, когда не было ни карманных, ни столовых, ни башенных часов.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Брат Августин мерил время просто. С вечера начинал он читать свои псалмы и как доходил до слов: «Начальнику хора Идифумова. Псалом Асафов», так и бежал на колокольню.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71500"/>
            <a:ext cx="261461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Текст 2"/>
          <p:cNvSpPr>
            <a:spLocks noGrp="1"/>
          </p:cNvSpPr>
          <p:nvPr>
            <p:ph type="body" idx="2"/>
          </p:nvPr>
        </p:nvSpPr>
        <p:spPr>
          <a:xfrm>
            <a:off x="5538788" y="1447800"/>
            <a:ext cx="2971800" cy="420687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Содержимое 3"/>
          <p:cNvSpPr>
            <a:spLocks noGrp="1"/>
          </p:cNvSpPr>
          <p:nvPr>
            <p:ph sz="half" idx="1"/>
          </p:nvPr>
        </p:nvSpPr>
        <p:spPr>
          <a:xfrm>
            <a:off x="214313" y="930275"/>
            <a:ext cx="5173662" cy="4724400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Правда, случился с ним один раз грех — заснул он над книгой. А когда проснулся, солнце уже было на небе. Досталось же ему от отца настоятеля!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Ясно, что книга — часы неточные. Вы например, читаете быстро — страниц двадцать в час, а ваш брат и двух за это время не одолеет. У вас будет одно время, а у него другое. А нужно, чтобы у всех время было одинаковое.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Вот почему из миллиона способов измерять время только некоторые точны.</a:t>
            </a:r>
          </a:p>
          <a:p>
            <a:endParaRPr lang="ru-RU" sz="1800" smtClean="0"/>
          </a:p>
          <a:p>
            <a:endParaRPr lang="ru-RU" smtClean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357438"/>
            <a:ext cx="30861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67" name="Текст 5"/>
          <p:cNvSpPr>
            <a:spLocks noGrp="1"/>
          </p:cNvSpPr>
          <p:nvPr>
            <p:ph type="body" idx="2"/>
          </p:nvPr>
        </p:nvSpPr>
        <p:spPr>
          <a:xfrm>
            <a:off x="5538788" y="1447800"/>
            <a:ext cx="2971800" cy="420687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Содержимое 4"/>
          <p:cNvSpPr>
            <a:spLocks noGrp="1"/>
          </p:cNvSpPr>
          <p:nvPr>
            <p:ph sz="half" idx="1"/>
          </p:nvPr>
        </p:nvSpPr>
        <p:spPr>
          <a:xfrm>
            <a:off x="214313" y="428625"/>
            <a:ext cx="5715000" cy="5715000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Часы на небе.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Во все времена люди считали солнце самыми верными часами.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Задолго до того как день был разделен на двенадцать часов, люди узнавали время по солнцу. Мы и сейчас еще, вместо того чтобы сказать «в таком-то часу», говорим: на рассвете, в полдень (то есть когда солнце выше всего на небе), на закате, в сумерки, после захода солнца.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Когда-то, когда городов и предприятий еще не было, люди не чувствовали нужды в точном измерении времени. С их появлением небесные часы стали казаться людям неточными.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Разве можно сколько-нибудь правильно определить на глаз путь, который солнце успело пройти после восхода?</a:t>
            </a:r>
          </a:p>
          <a:p>
            <a:endParaRPr lang="ru-RU" smtClean="0"/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25"/>
            <a:ext cx="2571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1" name="Текст 2"/>
          <p:cNvSpPr>
            <a:spLocks noGrp="1"/>
          </p:cNvSpPr>
          <p:nvPr>
            <p:ph type="body" idx="2"/>
          </p:nvPr>
        </p:nvSpPr>
        <p:spPr>
          <a:xfrm>
            <a:off x="5538788" y="1447800"/>
            <a:ext cx="2971800" cy="420687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Содержимое 3"/>
          <p:cNvSpPr>
            <a:spLocks noGrp="1"/>
          </p:cNvSpPr>
          <p:nvPr>
            <p:ph sz="half" idx="1"/>
          </p:nvPr>
        </p:nvSpPr>
        <p:spPr>
          <a:xfrm>
            <a:off x="0" y="428625"/>
            <a:ext cx="6072188" cy="5929313"/>
          </a:xfrm>
        </p:spPr>
        <p:txBody>
          <a:bodyPr/>
          <a:lstStyle/>
          <a:p>
            <a:r>
              <a:rPr lang="ru-RU" sz="2000" smtClean="0"/>
              <a:t> </a:t>
            </a:r>
            <a:r>
              <a:rPr lang="ru-RU" sz="2000" b="1" smtClean="0"/>
              <a:t>Как люди мерили время шагами?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Что значит это выражение: «тень в десять шагов»?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солнечный день  столб, стоящий в центре города, отбрасывал тень.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Чтобы узнать, сколько времени, прохожие мерили тень шагами.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Утром она была длиннее, в полдень становилась совсем коротенькой, а к вечеру опять удлинялась.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Столб, которым пользовались как часами, назывался гномоном. Гномон - были первыми солнечными  часами, измерявшими время по длине отбрасываемой тени.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Конечно, гномон был очень неудобными часами. Мало того что он показывал время только в солнечный день и очень неточно,-- его нельзя было брать с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собой в дорогу. А ведь часы в дороге необходимы.</a:t>
            </a: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00063"/>
            <a:ext cx="16430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5" name="Текст 2"/>
          <p:cNvSpPr>
            <a:spLocks noGrp="1"/>
          </p:cNvSpPr>
          <p:nvPr>
            <p:ph type="body" idx="2"/>
          </p:nvPr>
        </p:nvSpPr>
        <p:spPr>
          <a:xfrm>
            <a:off x="5538788" y="1447800"/>
            <a:ext cx="2971800" cy="420687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Содержимое 3"/>
          <p:cNvSpPr>
            <a:spLocks noGrp="1"/>
          </p:cNvSpPr>
          <p:nvPr>
            <p:ph sz="half" idx="1"/>
          </p:nvPr>
        </p:nvSpPr>
        <p:spPr>
          <a:xfrm>
            <a:off x="0" y="357188"/>
            <a:ext cx="6000750" cy="5929312"/>
          </a:xfrm>
        </p:spPr>
        <p:txBody>
          <a:bodyPr/>
          <a:lstStyle/>
          <a:p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Индийские нищенствующие монахи — факиры — решили задачу просто и остроумно: они превратили в часы обыкновенную дорожную палку-восьмигранный посох.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 Наверху в каждой грани высверлено отверстие, в которое вставляется маленькая палочка.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Чтобы узнать, который час, факир поднимает свой посох, держа его за шнурок. Тень, падающая от палочки на грань отвесно висящего посоха, показывает время.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Длину тени здесь не приходится каждый раз мерить, потому что на грани вырезаны черточки, обозначающие часы. Но зачем нужно столько граней?.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Каждая грань размечена для одного какого-нибудь времени года и не годится для другого.</a:t>
            </a: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857250"/>
            <a:ext cx="244792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sz="half" idx="1"/>
          </p:nvPr>
        </p:nvSpPr>
        <p:spPr>
          <a:xfrm>
            <a:off x="0" y="357188"/>
            <a:ext cx="5857875" cy="6286500"/>
          </a:xfrm>
        </p:spPr>
        <p:txBody>
          <a:bodyPr/>
          <a:lstStyle/>
          <a:p>
            <a:pPr algn="ctr"/>
            <a:r>
              <a:rPr lang="ru-RU" sz="1800" b="1" smtClean="0"/>
              <a:t>Часы с циферблатом, но без стрелок.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некоторых городах России, можно найти часы- верстовые столбы, которые показывали сколько верст путнику осталось проехать и сколько времени он уже провел в пути.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 старой дороге, ведущей из Ленинграда в Москву, до сих пор стоят кое-где каменные верстовые столбы, поставленные еще при Екатерине II. Там на столбе с одной стороны надпись: «От Санкт-Петербурга 22 версты.» А с другой - плита с железной треугольной пластинкой посередине и  римскими цифрами вокруг.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Римские цифры обозначают часы. А стрелки заменяет тень от пластинки. По мере того как солнце проходит свой путь по небу, тень от пластинки движется, как стрелка часов, и показывает время. 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Часы, шли только в ясную погоду, а ночью и в плохую погоду стояли- время узнать было нельзя.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2188" y="1357313"/>
            <a:ext cx="2741612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491</TotalTime>
  <Words>1254</Words>
  <Application>Microsoft Office PowerPoint</Application>
  <PresentationFormat>Экран (4:3)</PresentationFormat>
  <Paragraphs>112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Verdana</vt:lpstr>
      <vt:lpstr>Arial</vt:lpstr>
      <vt:lpstr>Wingdings 2</vt:lpstr>
      <vt:lpstr>Calibri</vt:lpstr>
      <vt:lpstr>Arial Black</vt:lpstr>
      <vt:lpstr>Times New Roman</vt:lpstr>
      <vt:lpstr>Аспект</vt:lpstr>
      <vt:lpstr>      Проект   «Из истории часов»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живое на Земле имеет внутренние часы. Они работают под влиянием вращения Земли вокруг Солнца, от которого зависит освещение, температура, влажность, смена дня и ночи.</vt:lpstr>
      <vt:lpstr>Презентация PowerPoint</vt:lpstr>
      <vt:lpstr>Презентация PowerPoint</vt:lpstr>
      <vt:lpstr>Часы.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«Песочные часы»</dc:title>
  <dc:creator>Пользователь</dc:creator>
  <cp:lastModifiedBy>Люба</cp:lastModifiedBy>
  <cp:revision>51</cp:revision>
  <dcterms:created xsi:type="dcterms:W3CDTF">2010-10-27T15:49:39Z</dcterms:created>
  <dcterms:modified xsi:type="dcterms:W3CDTF">2013-10-14T09:36:20Z</dcterms:modified>
</cp:coreProperties>
</file>