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71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3F76D9A-B03D-4164-ACE6-6B579966019B}" type="datetimeFigureOut">
              <a:rPr lang="ru-RU" smtClean="0"/>
              <a:pPr/>
              <a:t>21.03.2010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FD445C6-51F1-40CC-8137-FCB85F18A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869060"/>
          </a:xfrm>
        </p:spPr>
        <p:txBody>
          <a:bodyPr>
            <a:normAutofit/>
          </a:bodyPr>
          <a:lstStyle/>
          <a:p>
            <a:pPr algn="ctr"/>
            <a:r>
              <a:rPr lang="ru-RU" sz="5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CDA3D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endParaRPr lang="ru-RU" sz="7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023251">
            <a:off x="1785918" y="2143116"/>
            <a:ext cx="6715172" cy="92333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50800" dir="5400000" sx="28000" sy="28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1247376"/>
            <a:ext cx="700092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kern="1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Вычитание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3" descr="Изображение 14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906590" cy="1428736"/>
          </a:xfrm>
        </p:spPr>
      </p:pic>
      <p:pic>
        <p:nvPicPr>
          <p:cNvPr id="7" name="Рисунок 5" descr="Изображение 152.jpg"/>
          <p:cNvPicPr>
            <a:picLocks noChangeAspect="1"/>
          </p:cNvPicPr>
          <p:nvPr/>
        </p:nvPicPr>
        <p:blipFill>
          <a:blip r:embed="rId3"/>
          <a:srcRect l="8000"/>
          <a:stretch>
            <a:fillRect/>
          </a:stretch>
        </p:blipFill>
        <p:spPr bwMode="auto">
          <a:xfrm>
            <a:off x="571472" y="1428736"/>
            <a:ext cx="1643063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4" descr="Изображение 147.jpg"/>
          <p:cNvPicPr>
            <a:picLocks noChangeAspect="1"/>
          </p:cNvPicPr>
          <p:nvPr/>
        </p:nvPicPr>
        <p:blipFill>
          <a:blip r:embed="rId4"/>
          <a:srcRect l="3999" r="3999"/>
          <a:stretch>
            <a:fillRect/>
          </a:stretch>
        </p:blipFill>
        <p:spPr bwMode="auto">
          <a:xfrm>
            <a:off x="0" y="2714620"/>
            <a:ext cx="1730668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6" descr="Изображение 155.jpg"/>
          <p:cNvPicPr>
            <a:picLocks noChangeAspect="1"/>
          </p:cNvPicPr>
          <p:nvPr/>
        </p:nvPicPr>
        <p:blipFill>
          <a:blip r:embed="rId5"/>
          <a:srcRect l="7895"/>
          <a:stretch>
            <a:fillRect/>
          </a:stretch>
        </p:blipFill>
        <p:spPr bwMode="auto">
          <a:xfrm>
            <a:off x="785786" y="4071942"/>
            <a:ext cx="175460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7" descr="Изображение 154.jpg"/>
          <p:cNvPicPr>
            <a:picLocks noChangeAspect="1"/>
          </p:cNvPicPr>
          <p:nvPr/>
        </p:nvPicPr>
        <p:blipFill>
          <a:blip r:embed="rId6"/>
          <a:srcRect r="22079"/>
          <a:stretch>
            <a:fillRect/>
          </a:stretch>
        </p:blipFill>
        <p:spPr bwMode="auto">
          <a:xfrm>
            <a:off x="0" y="5382651"/>
            <a:ext cx="1785950" cy="1475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215042" y="1500174"/>
            <a:ext cx="2928958" cy="5232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88-ЭГОИЗМ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15042" y="500042"/>
            <a:ext cx="2928958" cy="5232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-</a:t>
            </a:r>
            <a:r>
              <a:rPr lang="ru-RU" sz="2800" b="1" dirty="0">
                <a:solidFill>
                  <a:srgbClr val="002060"/>
                </a:solidFill>
              </a:rPr>
              <a:t>7-ПОКОРНОСТЬ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57852" y="2571744"/>
            <a:ext cx="3286148" cy="8002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90-ДОСТОИНСТВО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286512" y="5715016"/>
            <a:ext cx="2857488" cy="8002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-11-ДОБРОТА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286480" y="4071942"/>
            <a:ext cx="2857520" cy="11079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-106-ВЫРАЖЕНИЕ ЛЮБВИ</a:t>
            </a:r>
          </a:p>
          <a:p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2357422" y="357166"/>
            <a:ext cx="3143272" cy="100013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solidFill>
                  <a:srgbClr val="800080"/>
                </a:solidFill>
                <a:latin typeface="Georgia" pitchFamily="18" charset="0"/>
              </a:rPr>
              <a:t>ДОБРОТА</a:t>
            </a:r>
          </a:p>
        </p:txBody>
      </p:sp>
      <p:sp>
        <p:nvSpPr>
          <p:cNvPr id="18" name="Овал 17"/>
          <p:cNvSpPr/>
          <p:nvPr/>
        </p:nvSpPr>
        <p:spPr>
          <a:xfrm>
            <a:off x="2571736" y="1571612"/>
            <a:ext cx="3357586" cy="100013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solidFill>
                  <a:srgbClr val="800080"/>
                </a:solidFill>
                <a:latin typeface="Georgia" pitchFamily="18" charset="0"/>
              </a:rPr>
              <a:t>ДОСТОИНСТВО</a:t>
            </a:r>
          </a:p>
        </p:txBody>
      </p:sp>
      <p:sp>
        <p:nvSpPr>
          <p:cNvPr id="19" name="Овал 18"/>
          <p:cNvSpPr/>
          <p:nvPr/>
        </p:nvSpPr>
        <p:spPr>
          <a:xfrm>
            <a:off x="2357422" y="2857496"/>
            <a:ext cx="3429024" cy="100013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solidFill>
                  <a:srgbClr val="800080"/>
                </a:solidFill>
                <a:latin typeface="Georgia" pitchFamily="18" charset="0"/>
              </a:rPr>
              <a:t>ЭГОИЗМ</a:t>
            </a:r>
          </a:p>
        </p:txBody>
      </p:sp>
      <p:sp>
        <p:nvSpPr>
          <p:cNvPr id="20" name="Овал 19"/>
          <p:cNvSpPr/>
          <p:nvPr/>
        </p:nvSpPr>
        <p:spPr>
          <a:xfrm>
            <a:off x="2643174" y="4286256"/>
            <a:ext cx="3571900" cy="100013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solidFill>
                  <a:srgbClr val="800080"/>
                </a:solidFill>
                <a:latin typeface="Georgia" pitchFamily="18" charset="0"/>
              </a:rPr>
              <a:t>ВЫРАЖЕНИЕ ЛЮБВИ</a:t>
            </a:r>
          </a:p>
        </p:txBody>
      </p:sp>
      <p:sp>
        <p:nvSpPr>
          <p:cNvPr id="21" name="Овал 20"/>
          <p:cNvSpPr/>
          <p:nvPr/>
        </p:nvSpPr>
        <p:spPr>
          <a:xfrm>
            <a:off x="2857488" y="5715016"/>
            <a:ext cx="3143272" cy="85725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solidFill>
                  <a:srgbClr val="800080"/>
                </a:solidFill>
                <a:latin typeface="Georgia" pitchFamily="18" charset="0"/>
              </a:rPr>
              <a:t>ПОКОРНОСТЬ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400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ТЕСТ</a:t>
            </a:r>
            <a:endParaRPr lang="ru-RU" dirty="0"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857224" y="642918"/>
            <a:ext cx="4000528" cy="592935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1 вариант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596646" indent="-514350" algn="just">
              <a:buNone/>
            </a:pPr>
            <a:r>
              <a:rPr lang="ru-RU" sz="2000" b="1" dirty="0" smtClean="0"/>
              <a:t>1.   </a:t>
            </a:r>
            <a:r>
              <a:rPr lang="en-US" sz="2400" b="1" u="sng" dirty="0" smtClean="0"/>
              <a:t>(</a:t>
            </a:r>
            <a:r>
              <a:rPr lang="ru-RU" sz="2400" b="1" u="sng" dirty="0" smtClean="0"/>
              <a:t>-12</a:t>
            </a:r>
            <a:r>
              <a:rPr lang="en-US" sz="2400" b="1" u="sng" dirty="0" smtClean="0"/>
              <a:t>)</a:t>
            </a:r>
            <a:r>
              <a:rPr lang="ru-RU" sz="2400" b="1" u="sng" dirty="0" smtClean="0"/>
              <a:t> – 46 </a:t>
            </a:r>
            <a:r>
              <a:rPr lang="ru-RU" sz="2400" b="1" dirty="0" smtClean="0"/>
              <a:t>= 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А)58;     Б)34;   В)-34;   Г)-58.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2.     </a:t>
            </a:r>
            <a:r>
              <a:rPr lang="ru-RU" sz="2400" b="1" u="sng" dirty="0" smtClean="0"/>
              <a:t>59 - (-18)  </a:t>
            </a:r>
            <a:r>
              <a:rPr lang="ru-RU" sz="2400" b="1" dirty="0" smtClean="0"/>
              <a:t>=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А)41;   Б)77;      В)-77;  Г)-41.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3.     </a:t>
            </a:r>
            <a:r>
              <a:rPr lang="ru-RU" sz="2400" b="1" u="sng" dirty="0" smtClean="0"/>
              <a:t>7 – 96 =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А) -103;   Б)89;   В) -89;   Г)103.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4.   </a:t>
            </a:r>
            <a:r>
              <a:rPr lang="en-US" sz="2400" b="1" u="sng" dirty="0" smtClean="0"/>
              <a:t>(</a:t>
            </a:r>
            <a:r>
              <a:rPr lang="ru-RU" sz="2400" b="1" u="sng" dirty="0" smtClean="0"/>
              <a:t>- 5,34</a:t>
            </a:r>
            <a:r>
              <a:rPr lang="en-US" sz="2400" b="1" u="sng" dirty="0" smtClean="0"/>
              <a:t>)</a:t>
            </a:r>
            <a:r>
              <a:rPr lang="ru-RU" sz="2400" b="1" u="sng" dirty="0" smtClean="0"/>
              <a:t> – ( - 12,5 </a:t>
            </a:r>
            <a:r>
              <a:rPr lang="ru-RU" sz="2400" b="1" dirty="0" smtClean="0"/>
              <a:t>)= 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А)7,16;    Б)7,84;     В)-7,16;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Г)-7,84.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5.   </a:t>
            </a:r>
            <a:r>
              <a:rPr lang="ru-RU" sz="2400" b="1" u="sng" dirty="0" smtClean="0"/>
              <a:t>0 – ( -2,54) </a:t>
            </a:r>
            <a:r>
              <a:rPr lang="ru-RU" sz="2400" b="1" dirty="0" smtClean="0"/>
              <a:t>= </a:t>
            </a:r>
          </a:p>
          <a:p>
            <a:pPr marL="596646" indent="-514350" algn="just">
              <a:buNone/>
            </a:pPr>
            <a:r>
              <a:rPr lang="ru-RU" sz="2400" b="1" dirty="0" smtClean="0"/>
              <a:t>А)2,54;  Б)-2,54;В)0;   Г)0,46</a:t>
            </a:r>
          </a:p>
          <a:p>
            <a:pPr marL="596646" indent="-514350" algn="just">
              <a:buNone/>
            </a:pPr>
            <a:endParaRPr lang="ru-RU" sz="2400" b="1" dirty="0" smtClean="0"/>
          </a:p>
          <a:p>
            <a:pPr marL="596646" indent="-514350" algn="just">
              <a:buNone/>
            </a:pPr>
            <a:endParaRPr lang="ru-RU" sz="24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857232"/>
            <a:ext cx="4147374" cy="571504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600" b="1" dirty="0" smtClean="0"/>
              <a:t>2 вариант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1.    </a:t>
            </a:r>
            <a:r>
              <a:rPr lang="ru-RU" sz="3600" b="1" u="sng" dirty="0" smtClean="0"/>
              <a:t>36 - (-9) </a:t>
            </a:r>
            <a:r>
              <a:rPr lang="ru-RU" sz="3600" b="1" dirty="0" smtClean="0"/>
              <a:t>= 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А)45;  Б)27;    В)-45;   Г)-27.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2</a:t>
            </a:r>
            <a:r>
              <a:rPr lang="ru-RU" sz="3600" b="1" u="sng" dirty="0" smtClean="0"/>
              <a:t>.     </a:t>
            </a:r>
            <a:r>
              <a:rPr lang="en-US" sz="3600" b="1" u="sng" dirty="0" smtClean="0"/>
              <a:t>(</a:t>
            </a:r>
            <a:r>
              <a:rPr lang="ru-RU" sz="3600" b="1" u="sng" dirty="0" smtClean="0"/>
              <a:t>-76</a:t>
            </a:r>
            <a:r>
              <a:rPr lang="en-US" sz="3600" b="1" u="sng" dirty="0" smtClean="0"/>
              <a:t>)</a:t>
            </a:r>
            <a:r>
              <a:rPr lang="ru-RU" sz="3600" b="1" u="sng" dirty="0" smtClean="0"/>
              <a:t> - (-16) </a:t>
            </a:r>
            <a:r>
              <a:rPr lang="ru-RU" sz="3600" b="1" dirty="0" smtClean="0"/>
              <a:t>=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А)60;  Б)92;   В)-90;  Г)-60.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3.      </a:t>
            </a:r>
            <a:r>
              <a:rPr lang="ru-RU" sz="3600" b="1" u="sng" dirty="0" smtClean="0"/>
              <a:t>9,4 - 25,7 </a:t>
            </a:r>
            <a:r>
              <a:rPr lang="ru-RU" sz="3600" b="1" dirty="0" smtClean="0"/>
              <a:t>= 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А) -16,3;    Б)35,1;   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В)-35,1;Г)16,3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4</a:t>
            </a:r>
            <a:r>
              <a:rPr lang="ru-RU" sz="3600" b="1" u="sng" dirty="0" smtClean="0"/>
              <a:t>.   0 -  (-9,84)= 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А) 0;  Б)-9,84;   В)9,84;   Г)19,68.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5</a:t>
            </a:r>
            <a:r>
              <a:rPr lang="ru-RU" sz="3600" b="1" u="sng" dirty="0" smtClean="0"/>
              <a:t>.     </a:t>
            </a:r>
            <a:r>
              <a:rPr lang="en-US" sz="3600" b="1" u="sng" dirty="0" smtClean="0"/>
              <a:t>(</a:t>
            </a:r>
            <a:r>
              <a:rPr lang="ru-RU" sz="3600" b="1" u="sng" dirty="0" smtClean="0"/>
              <a:t>-8,42</a:t>
            </a:r>
            <a:r>
              <a:rPr lang="en-US" sz="3600" b="1" u="sng" dirty="0" smtClean="0"/>
              <a:t>)</a:t>
            </a:r>
            <a:r>
              <a:rPr lang="ru-RU" sz="3600" b="1" u="sng" dirty="0" smtClean="0"/>
              <a:t> – (-15,6) </a:t>
            </a:r>
            <a:r>
              <a:rPr lang="ru-RU" sz="3600" b="1" dirty="0" smtClean="0"/>
              <a:t>= 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А)24,02;   Б)23,48;   </a:t>
            </a:r>
          </a:p>
          <a:p>
            <a:pPr marL="596646" indent="-514350" algn="just">
              <a:buNone/>
            </a:pPr>
            <a:r>
              <a:rPr lang="ru-RU" sz="3600" b="1" dirty="0" smtClean="0"/>
              <a:t>В)-24,02;  Г)7,18</a:t>
            </a:r>
          </a:p>
          <a:p>
            <a:pPr marL="596646" indent="-514350" algn="just">
              <a:buNone/>
            </a:pPr>
            <a:endParaRPr lang="ru-RU" sz="3800" b="1" dirty="0"/>
          </a:p>
        </p:txBody>
      </p:sp>
      <p:pic>
        <p:nvPicPr>
          <p:cNvPr id="7" name="Рисунок 6" descr="AG00196_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658106"/>
            <a:ext cx="1573243" cy="198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1 вариант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C00000"/>
                </a:solidFill>
              </a:rPr>
              <a:t>ГБВАА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2 вариант</a:t>
            </a:r>
          </a:p>
          <a:p>
            <a:pPr>
              <a:buNone/>
            </a:pPr>
            <a:r>
              <a:rPr lang="ru-RU" sz="5400" dirty="0" smtClean="0">
                <a:solidFill>
                  <a:srgbClr val="C00000"/>
                </a:solidFill>
              </a:rPr>
              <a:t>АГАВГ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5" name="Picture 4" descr="CRCTR0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32" y="0"/>
            <a:ext cx="2571768" cy="261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RCTR0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177" y="2500306"/>
            <a:ext cx="2298997" cy="400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ьная выноска 7"/>
          <p:cNvSpPr/>
          <p:nvPr/>
        </p:nvSpPr>
        <p:spPr>
          <a:xfrm>
            <a:off x="3000364" y="357166"/>
            <a:ext cx="4071966" cy="928694"/>
          </a:xfrm>
          <a:prstGeom prst="wedgeEllipseCallout">
            <a:avLst>
              <a:gd name="adj1" fmla="val 50618"/>
              <a:gd name="adj2" fmla="val 5951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68" y="571480"/>
            <a:ext cx="292895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ПРОВЕРЬ СЕБЯ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  <p:bldP spid="9" grpId="0" animBg="1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285728"/>
            <a:ext cx="8550596" cy="62865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Как нет на свете без </a:t>
            </a:r>
            <a:r>
              <a:rPr lang="ru-RU" dirty="0" smtClean="0">
                <a:solidFill>
                  <a:srgbClr val="C00000"/>
                </a:solidFill>
              </a:rPr>
              <a:t>ножек столов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Как нет на свете без рожек козлов,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Котов без усов и без панцирей раков,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Так нет в арифметике чисел и действий </a:t>
            </a:r>
            <a:r>
              <a:rPr lang="ru-RU" dirty="0" smtClean="0">
                <a:solidFill>
                  <a:srgbClr val="C00000"/>
                </a:solidFill>
              </a:rPr>
              <a:t>без </a:t>
            </a:r>
            <a:r>
              <a:rPr lang="ru-RU" dirty="0" smtClean="0">
                <a:solidFill>
                  <a:srgbClr val="C00000"/>
                </a:solidFill>
              </a:rPr>
              <a:t>знаков! 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500958" y="1066800"/>
            <a:ext cx="1478234" cy="43337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857365"/>
            <a:ext cx="6400800" cy="4786346"/>
          </a:xfrm>
        </p:spPr>
        <p:txBody>
          <a:bodyPr>
            <a:normAutofit/>
          </a:bodyPr>
          <a:lstStyle/>
          <a:p>
            <a:pPr fontAlgn="base"/>
            <a: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*  8   *   (*  4) </a:t>
            </a:r>
            <a: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=      </a:t>
            </a:r>
            <a:r>
              <a:rPr lang="ru-RU" sz="540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-4</a:t>
            </a:r>
            <a:br>
              <a:rPr lang="ru-RU" sz="540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5400" b="0" dirty="0" smtClean="0">
                <a:solidFill>
                  <a:schemeClr val="accent3"/>
                </a:solidFill>
              </a:rPr>
              <a:t/>
            </a:r>
            <a:br>
              <a:rPr lang="ru-RU" sz="5400" b="0" dirty="0" smtClean="0">
                <a:solidFill>
                  <a:schemeClr val="accent3"/>
                </a:solidFill>
              </a:rPr>
            </a:br>
            <a: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*  8   *   (*  4) </a:t>
            </a:r>
            <a: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=     </a:t>
            </a:r>
            <a:r>
              <a:rPr lang="ru-RU" sz="540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-12</a:t>
            </a:r>
            <a:br>
              <a:rPr lang="ru-RU" sz="540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*  8   *   (*  4) </a:t>
            </a:r>
            <a: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=       </a:t>
            </a:r>
            <a:r>
              <a:rPr lang="ru-RU" sz="540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br>
              <a:rPr lang="ru-RU" sz="540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5400" b="0" dirty="0" smtClean="0">
                <a:solidFill>
                  <a:schemeClr val="accent3"/>
                </a:solidFill>
              </a:rPr>
              <a:t/>
            </a:r>
            <a:br>
              <a:rPr lang="ru-RU" sz="5400" b="0" dirty="0" smtClean="0">
                <a:solidFill>
                  <a:schemeClr val="accent3"/>
                </a:solidFill>
              </a:rPr>
            </a:br>
            <a: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*  8   *   (*  4) </a:t>
            </a:r>
            <a:r>
              <a:rPr lang="ru-RU" sz="5400" b="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=       </a:t>
            </a:r>
            <a:r>
              <a:rPr lang="ru-RU" sz="5400" dirty="0" smtClean="0">
                <a:solidFill>
                  <a:schemeClr val="accent3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12</a:t>
            </a:r>
            <a:r>
              <a:rPr lang="ru-RU" sz="5400" b="0" dirty="0" smtClean="0">
                <a:solidFill>
                  <a:schemeClr val="accent3"/>
                </a:solidFill>
              </a:rPr>
              <a:t/>
            </a:r>
            <a:br>
              <a:rPr lang="ru-RU" sz="5400" b="0" dirty="0" smtClean="0">
                <a:solidFill>
                  <a:schemeClr val="accent3"/>
                </a:solidFill>
              </a:rPr>
            </a:br>
            <a:endParaRPr lang="ru-RU" sz="5400" dirty="0">
              <a:solidFill>
                <a:schemeClr val="accent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357166"/>
            <a:ext cx="6400800" cy="12858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Поставьте вместо * знак, чтобы получилось верное равенство: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071678"/>
            <a:ext cx="6400800" cy="4000528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>
                <a:solidFill>
                  <a:schemeClr val="accent3"/>
                </a:solidFill>
              </a:rPr>
              <a:t>Составить пять тестовых вопросов по теме «Вычитание».</a:t>
            </a:r>
            <a:endParaRPr lang="ru-RU" sz="5400" dirty="0">
              <a:solidFill>
                <a:schemeClr val="accent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214290"/>
            <a:ext cx="6400800" cy="150019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ДОМАШНЕЕ ЗАДАНИЕ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97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2786050" y="357166"/>
            <a:ext cx="4786346" cy="3571900"/>
          </a:xfrm>
          <a:prstGeom prst="smileyFace">
            <a:avLst>
              <a:gd name="adj" fmla="val 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541888">
            <a:off x="1779696" y="4437952"/>
            <a:ext cx="72290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СПАСИБО ЗА УРОК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083638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                </a:t>
            </a:r>
            <a:r>
              <a:rPr lang="ru-RU" sz="5300" dirty="0" smtClean="0">
                <a:solidFill>
                  <a:srgbClr val="C00000"/>
                </a:solidFill>
              </a:rPr>
              <a:t>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цели. </a:t>
            </a:r>
            <a:r>
              <a:rPr lang="ru-RU" sz="5300" dirty="0" smtClean="0"/>
              <a:t>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              (</a:t>
            </a:r>
            <a:r>
              <a:rPr lang="ru-RU" dirty="0" smtClean="0"/>
              <a:t>А. </a:t>
            </a:r>
            <a:r>
              <a:rPr lang="ru-RU" dirty="0" err="1" smtClean="0"/>
              <a:t>Маркушевич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57422" y="1571612"/>
            <a:ext cx="6621770" cy="4643470"/>
          </a:xfrm>
        </p:spPr>
        <p:txBody>
          <a:bodyPr>
            <a:normAutofit fontScale="90000"/>
          </a:bodyPr>
          <a:lstStyle/>
          <a:p>
            <a:pPr marL="609600" indent="-609600" algn="just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1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закрепление действия вычитания  отрицательных чисел;</a:t>
            </a:r>
            <a:br>
              <a:rPr lang="ru-RU" sz="31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1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отработка вычислительных навыков;</a:t>
            </a:r>
            <a:br>
              <a:rPr lang="ru-RU" sz="31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1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развитие творческого воображения, внимания, памяти;</a:t>
            </a:r>
            <a:br>
              <a:rPr lang="ru-RU" sz="31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1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развитие интереса к изучению математики.</a:t>
            </a:r>
            <a:br>
              <a:rPr lang="ru-RU" sz="31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/>
            </a:r>
            <a:br>
              <a:rPr lang="ru-RU" i="1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78392" y="285728"/>
            <a:ext cx="6400800" cy="100013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/>
                </a:solidFill>
                <a:latin typeface="Monotype Corsiva" pitchFamily="66" charset="0"/>
              </a:rPr>
              <a:t>Цели урока</a:t>
            </a:r>
            <a:endParaRPr lang="ru-RU" sz="5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79735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</a:rPr>
              <a:t>Проверяем !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соответствующие части утверждений </a:t>
            </a:r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2143116"/>
            <a:ext cx="4593174" cy="4044324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660066"/>
                </a:solidFill>
              </a:rPr>
              <a:t>Чтобы сложить два отрицательных числа, надо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ru-RU" sz="2400" dirty="0" smtClean="0">
              <a:solidFill>
                <a:srgbClr val="660066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ru-RU" sz="2400" dirty="0" smtClean="0">
              <a:solidFill>
                <a:srgbClr val="660066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660066"/>
                </a:solidFill>
              </a:rPr>
              <a:t>Чтобы </a:t>
            </a:r>
            <a:r>
              <a:rPr lang="ru-RU" sz="2400" dirty="0" smtClean="0">
                <a:solidFill>
                  <a:srgbClr val="660066"/>
                </a:solidFill>
              </a:rPr>
              <a:t>сложить два числа с разными знаками, надо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ru-RU" sz="2400" dirty="0" smtClean="0">
              <a:solidFill>
                <a:srgbClr val="660066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ru-RU" sz="2400" dirty="0" smtClean="0">
              <a:solidFill>
                <a:srgbClr val="660066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660066"/>
                </a:solidFill>
              </a:rPr>
              <a:t>Чтобы </a:t>
            </a:r>
            <a:r>
              <a:rPr lang="ru-RU" sz="2400" dirty="0" smtClean="0">
                <a:solidFill>
                  <a:srgbClr val="660066"/>
                </a:solidFill>
              </a:rPr>
              <a:t>из данного числа вычесть другое, надо       </a:t>
            </a:r>
          </a:p>
          <a:p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76088" y="1857364"/>
            <a:ext cx="3657600" cy="4500594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q"/>
            </a:pPr>
            <a:endParaRPr lang="ru-RU" sz="4400" dirty="0" smtClean="0">
              <a:solidFill>
                <a:srgbClr val="0000FF"/>
              </a:solidFill>
            </a:endParaRPr>
          </a:p>
          <a:p>
            <a:pPr algn="just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q"/>
            </a:pPr>
            <a:r>
              <a:rPr lang="ru-RU" sz="5000" dirty="0" smtClean="0">
                <a:solidFill>
                  <a:srgbClr val="0000FF"/>
                </a:solidFill>
              </a:rPr>
              <a:t>из большего модуля слагаемых вычесть меньший</a:t>
            </a:r>
          </a:p>
          <a:p>
            <a:pPr algn="just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q"/>
            </a:pPr>
            <a:r>
              <a:rPr lang="ru-RU" sz="5000" dirty="0" smtClean="0">
                <a:solidFill>
                  <a:srgbClr val="0000FF"/>
                </a:solidFill>
              </a:rPr>
              <a:t>поставить перед полученным числом знак </a:t>
            </a:r>
            <a:r>
              <a:rPr lang="ru-RU" sz="5000" dirty="0" smtClean="0">
                <a:solidFill>
                  <a:srgbClr val="0000FF"/>
                </a:solidFill>
              </a:rPr>
              <a:t>«-»</a:t>
            </a:r>
            <a:endParaRPr lang="ru-RU" sz="5000" dirty="0" smtClean="0">
              <a:solidFill>
                <a:srgbClr val="0000FF"/>
              </a:solidFill>
            </a:endParaRPr>
          </a:p>
          <a:p>
            <a:pPr algn="just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q"/>
            </a:pPr>
            <a:r>
              <a:rPr lang="ru-RU" sz="5000" dirty="0" smtClean="0">
                <a:solidFill>
                  <a:srgbClr val="0000FF"/>
                </a:solidFill>
              </a:rPr>
              <a:t>сложить модули отрицательных </a:t>
            </a:r>
            <a:r>
              <a:rPr lang="ru-RU" sz="5000" dirty="0" smtClean="0">
                <a:solidFill>
                  <a:srgbClr val="0000FF"/>
                </a:solidFill>
              </a:rPr>
              <a:t>чисел</a:t>
            </a:r>
          </a:p>
          <a:p>
            <a:pPr algn="just">
              <a:lnSpc>
                <a:spcPct val="90000"/>
              </a:lnSpc>
              <a:buClr>
                <a:srgbClr val="FF0066"/>
              </a:buClr>
              <a:buNone/>
            </a:pPr>
            <a:endParaRPr lang="ru-RU" sz="5000" dirty="0" smtClean="0">
              <a:solidFill>
                <a:srgbClr val="0000FF"/>
              </a:solidFill>
            </a:endParaRPr>
          </a:p>
          <a:p>
            <a:pPr algn="just">
              <a:lnSpc>
                <a:spcPct val="90000"/>
              </a:lnSpc>
              <a:buClr>
                <a:srgbClr val="FF0066"/>
              </a:buClr>
              <a:buNone/>
            </a:pPr>
            <a:endParaRPr lang="ru-RU" sz="5000" dirty="0" smtClean="0">
              <a:solidFill>
                <a:srgbClr val="0000FF"/>
              </a:solidFill>
            </a:endParaRPr>
          </a:p>
          <a:p>
            <a:pPr algn="just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q"/>
            </a:pPr>
            <a:r>
              <a:rPr lang="ru-RU" sz="5000" dirty="0" smtClean="0">
                <a:solidFill>
                  <a:srgbClr val="0000FF"/>
                </a:solidFill>
              </a:rPr>
              <a:t>к уменьшаемому прибавить число, противоположное вычитаемому</a:t>
            </a:r>
          </a:p>
          <a:p>
            <a:pPr algn="just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q"/>
            </a:pPr>
            <a:r>
              <a:rPr lang="ru-RU" sz="5000" dirty="0" smtClean="0">
                <a:solidFill>
                  <a:srgbClr val="0000FF"/>
                </a:solidFill>
              </a:rPr>
              <a:t>поставить перед полученным числом знак того слагаемого, модуль которого больше</a:t>
            </a:r>
          </a:p>
          <a:p>
            <a:endParaRPr lang="ru-RU" sz="5000" dirty="0"/>
          </a:p>
        </p:txBody>
      </p:sp>
      <p:pic>
        <p:nvPicPr>
          <p:cNvPr id="7" name="Рисунок 6" descr="12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-214338"/>
            <a:ext cx="20002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89 -0.01852 0.00382 0.00555 -0.00816 -0.01065 C -0.00955 -0.0125 -0.00989 -0.01528 -0.01128 -0.01713 C -0.01632 -0.02385 -0.02309 -0.02639 -0.02743 -0.03426 C -0.03108 -0.04098 -0.03212 -0.04885 -0.03559 -0.05579 C -0.03698 -0.06366 -0.03906 -0.07223 -0.04201 -0.0794 C -0.04392 -0.08403 -0.04844 -0.09237 -0.04844 -0.09237 C -0.05087 -0.10232 -0.05295 -0.11227 -0.05486 -0.12246 C -0.05382 -0.15533 -0.0533 -0.17709 -0.04514 -0.20625 C -0.04462 -0.21135 -0.04548 -0.21713 -0.04358 -0.22153 C -0.04236 -0.22431 -0.03906 -0.22385 -0.03715 -0.2257 C -0.02483 -0.23727 -0.04323 -0.23056 -0.01771 -0.23426 C -0.0125 -0.23912 -0.01476 -0.23866 -0.01128 -0.23866 " pathEditMode="relative" ptsTypes="ffffffffffffA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86 -0.03658 0.00382 -0.01343 0 -0.10325 C -0.00034 -0.10996 -0.00486 -0.12269 -0.00486 -0.12269 C -0.00347 -0.12778 -0.00295 -0.1338 0 -0.13774 " pathEditMode="relative" ptsTypes="fffA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34 0.0007 0.00885 0 0.01302 0.00208 C 0.0151 0.00301 0.0158 0.00718 0.01788 0.00857 C 0.02083 0.01065 0.02743 0.01273 0.02743 0.01273 C 0.03559 0.02014 0.03107 0.01482 0.03871 0.03009 C 0.03975 0.03218 0.04201 0.03657 0.04201 0.03657 C 0.04705 0.05695 0.03854 0.0257 0.04843 0.04931 C 0.05139 0.05648 0.05347 0.06921 0.05486 0.07732 C 0.05434 0.09607 0.06406 0.12153 0.0533 0.13333 C 0.00121 0.19028 0.00173 0.11088 0.00173 0.1375 " pathEditMode="relative" ptsTypes="fffffffffA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3 0.0007 -0.0066 0.00116 -0.00972 0.00208 C -0.01302 0.00324 -0.01927 0.00625 -0.01927 0.00625 C -0.02448 0.01111 -0.02691 0.01667 -0.03229 0.0213 C -0.0342 0.0294 -0.03837 0.03264 -0.04028 0.04074 C -0.04271 0.07014 -0.04236 0.06204 -0.04358 0.09884 C -0.04462 0.1294 -0.04115 0.14445 -0.05 0.16759 C -0.05278 0.18658 -0.05365 0.18704 -0.05156 0.21065 C -0.05122 0.21435 -0.05174 0.21852 -0.05 0.2213 C -0.04757 0.22523 -0.04236 0.22408 -0.03872 0.2257 C -0.03194 0.23171 -0.02378 0.23287 -0.01615 0.23658 C -0.00729 0.23241 -0.01128 0.23658 -0.01128 0.21713 " pathEditMode="relative" ptsTypes="fffffffffffA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14884"/>
            <a:ext cx="8229600" cy="158845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Ответ: 1)9; 2)-34; 3)-3; 4)7; 5)26; 6)1</a:t>
            </a:r>
            <a:r>
              <a:rPr lang="ru-RU" sz="4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8329642" cy="64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бы это значило?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36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8641080" y="328278"/>
            <a:ext cx="45719" cy="64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57200" y="1357298"/>
            <a:ext cx="4023360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-6-</a:t>
            </a: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r>
              <a:rPr 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=-15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</a:t>
            </a:r>
            <a:r>
              <a:rPr 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-16-18=</a:t>
            </a: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3) </a:t>
            </a: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r>
              <a:rPr 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-5 =-8</a:t>
            </a:r>
          </a:p>
          <a:p>
            <a:pPr>
              <a:buNone/>
            </a:pPr>
            <a:endParaRPr lang="ru-RU" sz="48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63440" y="1357298"/>
            <a:ext cx="4023360" cy="3143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4) </a:t>
            </a:r>
            <a:r>
              <a:rPr 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-16+23=</a:t>
            </a: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ru-RU" sz="4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5) </a:t>
            </a:r>
            <a:r>
              <a:rPr 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-37+</a:t>
            </a: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r>
              <a:rPr 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=-11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6) </a:t>
            </a:r>
            <a:r>
              <a:rPr 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-15-(-16)=</a:t>
            </a: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>
              <a:buNone/>
            </a:pPr>
            <a:endParaRPr lang="ru-RU" sz="4800" dirty="0"/>
          </a:p>
        </p:txBody>
      </p:sp>
      <p:pic>
        <p:nvPicPr>
          <p:cNvPr id="10" name="Рисунок 9" descr="AG00317_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-254630"/>
            <a:ext cx="1214446" cy="175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Математический диктант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1вариант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1)-2,5+5</a:t>
            </a:r>
            <a:r>
              <a:rPr lang="ru-RU" sz="3200" dirty="0" smtClean="0">
                <a:solidFill>
                  <a:srgbClr val="C00000"/>
                </a:solidFill>
              </a:rPr>
              <a:t>=</a:t>
            </a:r>
            <a:endParaRPr lang="ru-RU" sz="3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2)-36-(-36</a:t>
            </a:r>
            <a:r>
              <a:rPr lang="ru-RU" sz="3200" dirty="0" smtClean="0">
                <a:solidFill>
                  <a:srgbClr val="C00000"/>
                </a:solidFill>
              </a:rPr>
              <a:t>)=</a:t>
            </a:r>
            <a:endParaRPr lang="ru-RU" sz="3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3)-7+(-3</a:t>
            </a:r>
            <a:r>
              <a:rPr lang="ru-RU" sz="3200" dirty="0" smtClean="0">
                <a:solidFill>
                  <a:srgbClr val="C00000"/>
                </a:solidFill>
              </a:rPr>
              <a:t>)=</a:t>
            </a:r>
            <a:endParaRPr lang="ru-RU" sz="3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4)16-18</a:t>
            </a:r>
            <a:r>
              <a:rPr lang="ru-RU" sz="3200" dirty="0" smtClean="0">
                <a:solidFill>
                  <a:srgbClr val="C00000"/>
                </a:solidFill>
              </a:rPr>
              <a:t>=</a:t>
            </a:r>
            <a:endParaRPr lang="ru-RU" sz="3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5)4-9</a:t>
            </a:r>
            <a:r>
              <a:rPr lang="ru-RU" sz="3200" dirty="0" smtClean="0">
                <a:solidFill>
                  <a:srgbClr val="C00000"/>
                </a:solidFill>
              </a:rPr>
              <a:t>=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2вариант</a:t>
            </a:r>
          </a:p>
          <a:p>
            <a:pPr algn="just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1)-29+29</a:t>
            </a:r>
            <a:r>
              <a:rPr lang="ru-RU" sz="3200" dirty="0" smtClean="0">
                <a:solidFill>
                  <a:srgbClr val="C00000"/>
                </a:solidFill>
              </a:rPr>
              <a:t>=</a:t>
            </a:r>
            <a:endParaRPr lang="ru-RU" sz="32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2)-0,5+3</a:t>
            </a:r>
            <a:r>
              <a:rPr lang="ru-RU" sz="3200" dirty="0" smtClean="0">
                <a:solidFill>
                  <a:srgbClr val="C00000"/>
                </a:solidFill>
              </a:rPr>
              <a:t>=</a:t>
            </a:r>
            <a:endParaRPr lang="ru-RU" sz="32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3)-6-5</a:t>
            </a:r>
            <a:r>
              <a:rPr lang="ru-RU" sz="3200" dirty="0" smtClean="0">
                <a:solidFill>
                  <a:srgbClr val="C00000"/>
                </a:solidFill>
              </a:rPr>
              <a:t>=</a:t>
            </a:r>
            <a:endParaRPr lang="ru-RU" sz="32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4)21-31</a:t>
            </a:r>
            <a:r>
              <a:rPr lang="ru-RU" sz="3200" dirty="0" smtClean="0">
                <a:solidFill>
                  <a:srgbClr val="C00000"/>
                </a:solidFill>
              </a:rPr>
              <a:t>=</a:t>
            </a:r>
            <a:endParaRPr lang="ru-RU" sz="32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5)-3-8</a:t>
            </a:r>
            <a:r>
              <a:rPr lang="ru-RU" sz="3200" dirty="0" smtClean="0">
                <a:solidFill>
                  <a:srgbClr val="C00000"/>
                </a:solidFill>
              </a:rPr>
              <a:t>=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ОТВЕТЫ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1 вариант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1)2,5</a:t>
            </a:r>
            <a:endParaRPr lang="ru-RU" sz="4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2)0</a:t>
            </a:r>
            <a:endParaRPr lang="ru-RU" sz="4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3</a:t>
            </a:r>
            <a:r>
              <a:rPr lang="ru-RU" sz="4000" dirty="0" smtClean="0">
                <a:solidFill>
                  <a:srgbClr val="C00000"/>
                </a:solidFill>
              </a:rPr>
              <a:t>)-</a:t>
            </a:r>
            <a:r>
              <a:rPr lang="ru-RU" sz="4000" dirty="0" smtClean="0">
                <a:solidFill>
                  <a:srgbClr val="C00000"/>
                </a:solidFill>
              </a:rPr>
              <a:t>10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4)-</a:t>
            </a:r>
            <a:r>
              <a:rPr lang="ru-RU" sz="4000" dirty="0" smtClean="0">
                <a:solidFill>
                  <a:srgbClr val="C00000"/>
                </a:solidFill>
              </a:rPr>
              <a:t>2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5)-</a:t>
            </a:r>
            <a:r>
              <a:rPr lang="ru-RU" sz="4000" dirty="0" smtClean="0">
                <a:solidFill>
                  <a:srgbClr val="C00000"/>
                </a:solidFill>
              </a:rPr>
              <a:t>5</a:t>
            </a:r>
          </a:p>
          <a:p>
            <a:pPr>
              <a:buNone/>
            </a:pP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2 вариант</a:t>
            </a:r>
          </a:p>
          <a:p>
            <a:pPr algn="just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1</a:t>
            </a:r>
            <a:r>
              <a:rPr lang="ru-RU" sz="4000" dirty="0" smtClean="0">
                <a:solidFill>
                  <a:srgbClr val="C00000"/>
                </a:solidFill>
              </a:rPr>
              <a:t>) 0</a:t>
            </a:r>
            <a:endParaRPr lang="ru-RU" sz="40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2)2,5</a:t>
            </a:r>
            <a:endParaRPr lang="ru-RU" sz="40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3</a:t>
            </a:r>
            <a:r>
              <a:rPr lang="ru-RU" sz="4000" dirty="0" smtClean="0">
                <a:solidFill>
                  <a:srgbClr val="C00000"/>
                </a:solidFill>
              </a:rPr>
              <a:t>)-</a:t>
            </a:r>
            <a:r>
              <a:rPr lang="ru-RU" sz="4000" dirty="0" smtClean="0">
                <a:solidFill>
                  <a:srgbClr val="C00000"/>
                </a:solidFill>
              </a:rPr>
              <a:t>11</a:t>
            </a:r>
          </a:p>
          <a:p>
            <a:pPr algn="just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4)-</a:t>
            </a:r>
            <a:r>
              <a:rPr lang="ru-RU" sz="4000" dirty="0" smtClean="0">
                <a:solidFill>
                  <a:srgbClr val="C00000"/>
                </a:solidFill>
              </a:rPr>
              <a:t>10</a:t>
            </a:r>
          </a:p>
          <a:p>
            <a:pPr algn="just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5</a:t>
            </a:r>
            <a:r>
              <a:rPr lang="ru-RU" sz="4000" dirty="0" smtClean="0">
                <a:solidFill>
                  <a:srgbClr val="C00000"/>
                </a:solidFill>
              </a:rPr>
              <a:t>)-</a:t>
            </a:r>
            <a:r>
              <a:rPr lang="ru-RU" sz="4000" dirty="0" smtClean="0">
                <a:solidFill>
                  <a:srgbClr val="C00000"/>
                </a:solidFill>
              </a:rPr>
              <a:t>11</a:t>
            </a:r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Решение задач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52450" indent="-552450" algn="just">
              <a:lnSpc>
                <a:spcPct val="13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Учитель предложил Вите </a:t>
            </a:r>
            <a:r>
              <a:rPr lang="ru-RU" b="1" dirty="0" err="1" smtClean="0">
                <a:solidFill>
                  <a:srgbClr val="C00000"/>
                </a:solidFill>
              </a:rPr>
              <a:t>Верхоглядкину</a:t>
            </a:r>
            <a:r>
              <a:rPr lang="ru-RU" b="1" dirty="0" smtClean="0">
                <a:solidFill>
                  <a:srgbClr val="C00000"/>
                </a:solidFill>
              </a:rPr>
              <a:t> решить дома следующее задание: «Найти сумма всех целых чисел от - 499 до 501». Витя как обычно сел за работу, однако дело шло медленно. </a:t>
            </a:r>
          </a:p>
          <a:p>
            <a:pPr marL="552450" indent="-552450" algn="just">
              <a:lnSpc>
                <a:spcPct val="13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 вы, ребята, как бы решили такое зад</a:t>
            </a:r>
            <a:r>
              <a:rPr lang="ru-RU" sz="2800" b="1" dirty="0" smtClean="0">
                <a:solidFill>
                  <a:srgbClr val="C00000"/>
                </a:solidFill>
              </a:rPr>
              <a:t>ание?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«ЯЗЫК ЦВЕТОВ»</a:t>
            </a:r>
            <a:b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C00000"/>
                </a:solidFill>
              </a:rPr>
              <a:t>Х+10=3;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C00000"/>
                </a:solidFill>
              </a:rPr>
              <a:t>Х+(-3)=85;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C00000"/>
                </a:solidFill>
              </a:rPr>
              <a:t>-10+Х=80;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C00000"/>
                </a:solidFill>
              </a:rPr>
              <a:t>2+Х=-104;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C00000"/>
                </a:solidFill>
              </a:rPr>
              <a:t>-13+Х=-24.</a:t>
            </a:r>
          </a:p>
          <a:p>
            <a:pPr>
              <a:buFont typeface="Wingdings" pitchFamily="2" charset="2"/>
              <a:buChar char="ü"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443</TotalTime>
  <Words>536</Words>
  <Application>Microsoft Office PowerPoint</Application>
  <PresentationFormat>Экран (4:3)</PresentationFormat>
  <Paragraphs>112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</vt:lpstr>
      <vt:lpstr>                 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цели.                                                    (А. Маркушевич)</vt:lpstr>
      <vt:lpstr> закрепление действия вычитания  отрицательных чисел; отработка вычислительных навыков; развитие творческого воображения, внимания, памяти; развитие интереса к изучению математики.  </vt:lpstr>
      <vt:lpstr>   Проверяем !  Найдите соответствующие части утверждений :  </vt:lpstr>
      <vt:lpstr>Ответ: 1)9; 2)-34; 3)-3; 4)7; 5)26; 6)1 </vt:lpstr>
      <vt:lpstr>Математический диктант</vt:lpstr>
      <vt:lpstr>ОТВЕТЫ</vt:lpstr>
      <vt:lpstr>Решение задач</vt:lpstr>
      <vt:lpstr>«ЯЗЫК ЦВЕТОВ» </vt:lpstr>
      <vt:lpstr>Слайд 10</vt:lpstr>
      <vt:lpstr>ТЕСТ</vt:lpstr>
      <vt:lpstr>ПРОВЕРЬ СЕБЯ</vt:lpstr>
      <vt:lpstr>Как нет на свете без ножек столов, Как нет на свете без рожек козлов, Котов без усов и без панцирей раков, Так нет в арифметике чисел и действий без знаков!  </vt:lpstr>
      <vt:lpstr>*  8   *   (*  4) =      -4  *  8   *   (*  4) =     -12  *  8   *   (*  4) =       4  *  8   *   (*  4) =       12 </vt:lpstr>
      <vt:lpstr>Составить пять тестовых вопросов по теме «Вычитание».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</dc:creator>
  <cp:lastModifiedBy>Admin</cp:lastModifiedBy>
  <cp:revision>45</cp:revision>
  <dcterms:created xsi:type="dcterms:W3CDTF">2010-03-16T13:14:27Z</dcterms:created>
  <dcterms:modified xsi:type="dcterms:W3CDTF">2010-03-21T11:39:20Z</dcterms:modified>
</cp:coreProperties>
</file>