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803" r:id="rId2"/>
  </p:sldMasterIdLst>
  <p:notesMasterIdLst>
    <p:notesMasterId r:id="rId59"/>
  </p:notesMasterIdLst>
  <p:handoutMasterIdLst>
    <p:handoutMasterId r:id="rId60"/>
  </p:handoutMasterIdLst>
  <p:sldIdLst>
    <p:sldId id="257" r:id="rId3"/>
    <p:sldId id="260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2" r:id="rId54"/>
    <p:sldId id="313" r:id="rId55"/>
    <p:sldId id="314" r:id="rId56"/>
    <p:sldId id="315" r:id="rId57"/>
    <p:sldId id="316" r:id="rId58"/>
  </p:sldIdLst>
  <p:sldSz cx="9144000" cy="6858000" type="screen4x3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94086" autoAdjust="0"/>
  </p:normalViewPr>
  <p:slideViewPr>
    <p:cSldViewPr>
      <p:cViewPr varScale="1">
        <p:scale>
          <a:sx n="69" d="100"/>
          <a:sy n="69" d="100"/>
        </p:scale>
        <p:origin x="-11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36"/>
    </p:cViewPr>
  </p:sorter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54D4857D-62A5-486B-9129-468003D7E02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2EBE4566-6F3A-4CC1-BD6C-9C510D05F1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2D2EF2CE-B28C-4ED4-8FD0-48BB3F48846A}" type="datetimeFigureOut">
              <a:rPr/>
              <a:pPr/>
              <a:t>6/30/2006</a:t>
            </a:fld>
            <a:endParaRPr lang="ru-RU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61807874-5299-41B2-A37A-6AA3547857F4}" type="slidenum">
              <a:rPr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40</a:t>
            </a:fld>
            <a:endParaRPr lang="ru-RU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42</a:t>
            </a:fld>
            <a:endParaRPr lang="ru-RU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44</a:t>
            </a:fld>
            <a:endParaRPr lang="ru-RU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45</a:t>
            </a:fld>
            <a:endParaRPr lang="ru-RU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46</a:t>
            </a:fld>
            <a:endParaRPr lang="ru-RU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47</a:t>
            </a:fld>
            <a:endParaRPr lang="ru-RU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48</a:t>
            </a:fld>
            <a:endParaRPr lang="ru-RU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49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50</a:t>
            </a:fld>
            <a:endParaRPr lang="ru-RU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51</a:t>
            </a:fld>
            <a:endParaRPr lang="ru-RU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52</a:t>
            </a:fld>
            <a:endParaRPr lang="ru-RU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53</a:t>
            </a:fld>
            <a:endParaRPr lang="ru-RU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54</a:t>
            </a:fld>
            <a:endParaRPr lang="ru-RU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55</a:t>
            </a:fld>
            <a:endParaRPr lang="ru-RU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56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Grp="1"/>
          </p:cNvSpPr>
          <p:nvPr>
            <p:ph type="subTitle" idx="1"/>
          </p:nvPr>
        </p:nvSpPr>
        <p:spPr>
          <a:xfrm>
            <a:off x="457200" y="5396132"/>
            <a:ext cx="8098302" cy="762000"/>
          </a:xfrm>
        </p:spPr>
        <p:txBody>
          <a:bodyPr/>
          <a:lstStyle>
            <a:lvl1pPr marL="0" indent="0" algn="r" eaLnBrk="1" latinLnBrk="0" hangingPunct="1">
              <a:buNone/>
              <a:defRPr kumimoji="0" lang="ru-RU" sz="1400"/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pPr eaLnBrk="1" latinLnBrk="0" hangingPunct="1"/>
            <a:r>
              <a:rPr lang="ru-RU" smtClean="0"/>
              <a:t>Образец подзаголовка</a:t>
            </a:r>
            <a:endParaRPr/>
          </a:p>
        </p:txBody>
      </p:sp>
      <p:grpSp>
        <p:nvGrpSpPr>
          <p:cNvPr id="16" name="Group 23"/>
          <p:cNvGrpSpPr/>
          <p:nvPr/>
        </p:nvGrpSpPr>
        <p:grpSpPr>
          <a:xfrm>
            <a:off x="14990" y="1976657"/>
            <a:ext cx="2042410" cy="533400"/>
            <a:chOff x="0" y="2000250"/>
            <a:chExt cx="3733800" cy="533400"/>
          </a:xfrm>
        </p:grpSpPr>
        <p:sp>
          <p:nvSpPr>
            <p:cNvPr id="30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7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1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6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0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3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</p:grpSp>
      <p:grpSp>
        <p:nvGrpSpPr>
          <p:cNvPr id="29" name="Group 35"/>
          <p:cNvGrpSpPr/>
          <p:nvPr/>
        </p:nvGrpSpPr>
        <p:grpSpPr>
          <a:xfrm>
            <a:off x="8584055" y="1976657"/>
            <a:ext cx="552450" cy="542925"/>
            <a:chOff x="8667750" y="2000250"/>
            <a:chExt cx="476250" cy="542925"/>
          </a:xfrm>
        </p:grpSpPr>
        <p:sp>
          <p:nvSpPr>
            <p:cNvPr id="26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2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8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</p:grpSp>
      <p:sp>
        <p:nvSpPr>
          <p:cNvPr id="24" name="Oval 28"/>
          <p:cNvSpPr/>
          <p:nvPr userDrawn="1"/>
        </p:nvSpPr>
        <p:spPr>
          <a:xfrm>
            <a:off x="8572500" y="603885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3" name="Oval 28"/>
          <p:cNvSpPr/>
          <p:nvPr userDrawn="1"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5" name="Oval 28"/>
          <p:cNvSpPr/>
          <p:nvPr userDrawn="1"/>
        </p:nvSpPr>
        <p:spPr>
          <a:xfrm>
            <a:off x="8572500" y="5476875"/>
            <a:ext cx="152400" cy="15240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4" name="Oval 28"/>
          <p:cNvSpPr/>
          <p:nvPr userDrawn="1"/>
        </p:nvSpPr>
        <p:spPr>
          <a:xfrm>
            <a:off x="8572500" y="57531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9" name="Rectangle 3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15.10.2013</a:t>
            </a:fld>
            <a:endParaRPr kumimoji="0" lang="ru-RU"/>
          </a:p>
        </p:txBody>
      </p:sp>
      <p:sp>
        <p:nvSpPr>
          <p:cNvPr id="25" name="Rectangle 35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31" name="Rectangle 36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33" name="Rectangle 32"/>
          <p:cNvSpPr>
            <a:spLocks noGrp="1"/>
          </p:cNvSpPr>
          <p:nvPr>
            <p:ph type="title" hasCustomPrompt="1"/>
          </p:nvPr>
        </p:nvSpPr>
        <p:spPr>
          <a:xfrm>
            <a:off x="2057400" y="281352"/>
            <a:ext cx="6509239" cy="3886200"/>
          </a:xfrm>
          <a:scene3d>
            <a:camera prst="orthographicFront"/>
            <a:lightRig rig="threePt" dir="t"/>
          </a:scene3d>
          <a:sp3d/>
        </p:spPr>
        <p:txBody>
          <a:bodyPr vert="horz" anchor="ctr">
            <a:normAutofit/>
          </a:bodyPr>
          <a:lstStyle>
            <a:lvl1pPr algn="ctr" eaLnBrk="1" latinLnBrk="0" hangingPunct="1">
              <a:lnSpc>
                <a:spcPct val="100000"/>
              </a:lnSpc>
              <a:defRPr kumimoji="0" lang="ru-RU" sz="72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Показать заголовок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15.10.2013</a:t>
            </a:fld>
            <a:endParaRPr kumimoji="0"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15.10.2013</a:t>
            </a:fld>
            <a:endParaRPr kumimoji="0" lang="ru-RU" sz="105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15.10.2013</a:t>
            </a:fld>
            <a:endParaRPr kumimoji="0" lang="ru-RU" sz="105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15.10.2013</a:t>
            </a:fld>
            <a:endParaRPr kumimoji="0" lang="ru-RU" sz="105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15.10.2013</a:t>
            </a:fld>
            <a:endParaRPr kumimoji="0" lang="ru-RU" sz="105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15.10.2013</a:t>
            </a:fld>
            <a:endParaRPr kumimoji="0" lang="ru-RU" sz="105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15.10.2013</a:t>
            </a:fld>
            <a:endParaRPr kumimoji="0" lang="ru-RU" sz="105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15.10.2013</a:t>
            </a:fld>
            <a:endParaRPr kumimoji="0" lang="ru-RU" sz="105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15.10.2013</a:t>
            </a:fld>
            <a:endParaRPr kumimoji="0" lang="ru-RU" sz="105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15.10.2013</a:t>
            </a:fld>
            <a:endParaRPr kumimoji="0" lang="ru-RU" sz="105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2" name="Rectangle 1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15.10.2013</a:t>
            </a:fld>
            <a:endParaRPr kumimoji="0" lang="ru-RU"/>
          </a:p>
        </p:txBody>
      </p:sp>
      <p:sp>
        <p:nvSpPr>
          <p:cNvPr id="27" name="Rectangle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4" name="Rectangle 1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28" name="Rectangle 14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ростой вопрос и отв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ru-RU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ru-RU"/>
              <a:t>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15.10.2013</a:t>
            </a:fld>
            <a:endParaRPr kumimoji="0" lang="ru-RU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 eaLnBrk="1" latinLnBrk="0" hangingPunct="1"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остой вопрос и отв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ru-RU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ru-RU"/>
              <a:t>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опрос и ответ с поясн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28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ru-RU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31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25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ru-RU"/>
              <a:t>Ответ</a:t>
            </a:r>
          </a:p>
        </p:txBody>
      </p:sp>
      <p:sp>
        <p:nvSpPr>
          <p:cNvPr id="22" name="Rectangle 9"/>
          <p:cNvSpPr>
            <a:spLocks noGrp="1"/>
          </p:cNvSpPr>
          <p:nvPr>
            <p:ph type="body" sz="quarter" idx="15" hasCustomPrompt="1"/>
          </p:nvPr>
        </p:nvSpPr>
        <p:spPr>
          <a:xfrm>
            <a:off x="1828800" y="3124200"/>
            <a:ext cx="5105400" cy="1981200"/>
          </a:xfrm>
        </p:spPr>
        <p:txBody>
          <a:bodyPr vert="horz"/>
          <a:lstStyle>
            <a:lvl1pPr algn="ctr" eaLnBrk="1" latinLnBrk="0" hangingPunct="1">
              <a:buFontTx/>
              <a:buNone/>
              <a:defRPr kumimoji="0" lang="ru-RU" i="1" baseline="0"/>
            </a:lvl1pPr>
            <a:extLst/>
          </a:lstStyle>
          <a:p>
            <a:pPr lvl="0"/>
            <a:r>
              <a:rPr kumimoji="0" lang="ru-RU"/>
              <a:t>Пояснение к ответу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ильно или неправильно (ответ: правильн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11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ru-RU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27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8" name="Answer Base"/>
          <p:cNvSpPr txBox="1"/>
          <p:nvPr userDrawn="1"/>
        </p:nvSpPr>
        <p:spPr>
          <a:xfrm>
            <a:off x="182880" y="1676400"/>
            <a:ext cx="8321040" cy="182880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latinLnBrk="0">
              <a:spcBef>
                <a:spcPct val="20000"/>
              </a:spcBef>
              <a:buNone/>
            </a:pPr>
            <a:r>
              <a:rPr kumimoji="0" lang="ru-RU" sz="7200">
                <a:solidFill>
                  <a:schemeClr val="tx1">
                    <a:alpha val="40000"/>
                  </a:schemeClr>
                </a:solidFill>
              </a:rPr>
              <a:t>ПРАВИЛЬНО</a:t>
            </a:r>
            <a:r>
              <a:rPr kumimoji="0" lang="ru-RU" sz="7200" baseline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kumimoji="0" lang="ru-RU" sz="7200">
                <a:solidFill>
                  <a:schemeClr val="tx1">
                    <a:alpha val="40000"/>
                  </a:schemeClr>
                </a:solidFill>
              </a:rPr>
              <a:t>или НЕПРАВИЛЬНО?</a:t>
            </a:r>
          </a:p>
        </p:txBody>
      </p:sp>
      <p:sp>
        <p:nvSpPr>
          <p:cNvPr id="7" name="Answer"/>
          <p:cNvSpPr/>
          <p:nvPr userDrawn="1"/>
        </p:nvSpPr>
        <p:spPr>
          <a:xfrm>
            <a:off x="182880" y="1676400"/>
            <a:ext cx="832104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indent="0" algn="ctr" latinLnBrk="0">
              <a:spcBef>
                <a:spcPct val="20000"/>
              </a:spcBef>
              <a:buNone/>
            </a:pPr>
            <a:r>
              <a:rPr kumimoji="0" lang="ru-RU" sz="720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ПРАВИЛЬНО </a:t>
            </a:r>
            <a:r>
              <a:rPr kumimoji="0" lang="ru-RU" sz="720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или НЕПРАВИЛЬНО?</a:t>
            </a:r>
            <a:endParaRPr kumimoji="0"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ильно или неправильно (ответ: неправильн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ru-RU"/>
          </a:p>
        </p:txBody>
      </p:sp>
      <p:sp>
        <p:nvSpPr>
          <p:cNvPr id="28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6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29" name="Answer Base"/>
          <p:cNvSpPr txBox="1"/>
          <p:nvPr userDrawn="1"/>
        </p:nvSpPr>
        <p:spPr>
          <a:xfrm>
            <a:off x="228600" y="1600200"/>
            <a:ext cx="8229600" cy="1293926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latinLnBrk="0">
              <a:spcBef>
                <a:spcPct val="20000"/>
              </a:spcBef>
              <a:buNone/>
            </a:pPr>
            <a:r>
              <a:rPr kumimoji="0" lang="ru-RU" sz="7200">
                <a:solidFill>
                  <a:schemeClr val="tx1">
                    <a:alpha val="40000"/>
                  </a:schemeClr>
                </a:solidFill>
              </a:rPr>
              <a:t>ПРАВИЛЬНО</a:t>
            </a:r>
            <a:r>
              <a:rPr kumimoji="0" lang="ru-RU" sz="7200" baseline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kumimoji="0" lang="ru-RU" sz="7200">
                <a:solidFill>
                  <a:schemeClr val="tx1">
                    <a:alpha val="40000"/>
                  </a:schemeClr>
                </a:solidFill>
              </a:rPr>
              <a:t>или НЕПРАВИЛЬНО?</a:t>
            </a:r>
          </a:p>
        </p:txBody>
      </p:sp>
      <p:sp>
        <p:nvSpPr>
          <p:cNvPr id="7" name="Answer"/>
          <p:cNvSpPr/>
          <p:nvPr userDrawn="1"/>
        </p:nvSpPr>
        <p:spPr>
          <a:xfrm>
            <a:off x="228600" y="16002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algn="ctr"/>
            <a:r>
              <a:rPr kumimoji="0" lang="ru-RU" sz="720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ПРАВИЛЬНО или </a:t>
            </a:r>
            <a:r>
              <a:rPr kumimoji="0" lang="ru-RU" sz="720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НЕПРАВИЛЬНО</a:t>
            </a:r>
            <a:r>
              <a:rPr kumimoji="0" lang="ru-RU" sz="720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?</a:t>
            </a:r>
            <a:endParaRPr kumimoji="0"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7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опоставление элемен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ru-RU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1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2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3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4</a:t>
            </a:r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5</a:t>
            </a:r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5</a:t>
            </a:r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3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1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2</a:t>
            </a:r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4</a:t>
            </a:r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 eaLnBrk="1" latinLnBrk="0" hangingPunct="1">
              <a:defRPr kumimoji="0" lang="ru-RU" i="1" baseline="0"/>
            </a:lvl1pPr>
            <a:extLst/>
          </a:lstStyle>
          <a:p>
            <a:r>
              <a:rPr kumimoji="0" lang="ru-RU"/>
              <a:t>Введите вопрос</a:t>
            </a:r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‹#›</a:t>
            </a:fld>
            <a:endParaRPr kumimoji="0" lang="ru-RU"/>
          </a:p>
        </p:txBody>
      </p:sp>
      <p:cxnSp>
        <p:nvCxnSpPr>
          <p:cNvPr id="23" name="Straight Connector 23"/>
          <p:cNvCxnSpPr>
            <a:stCxn id="16" idx="3"/>
            <a:endCxn id="18" idx="1"/>
          </p:cNvCxnSpPr>
          <p:nvPr/>
        </p:nvCxnSpPr>
        <p:spPr>
          <a:xfrm>
            <a:off x="3886200" y="22860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2" idx="3"/>
            <a:endCxn id="19" idx="1"/>
          </p:cNvCxnSpPr>
          <p:nvPr/>
        </p:nvCxnSpPr>
        <p:spPr>
          <a:xfrm>
            <a:off x="3886200" y="32004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3"/>
          <p:cNvCxnSpPr>
            <a:stCxn id="13" idx="3"/>
            <a:endCxn id="17" idx="1"/>
          </p:cNvCxnSpPr>
          <p:nvPr/>
        </p:nvCxnSpPr>
        <p:spPr>
          <a:xfrm flipV="1">
            <a:off x="3886200" y="32004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23"/>
          <p:cNvCxnSpPr>
            <a:stCxn id="14" idx="3"/>
            <a:endCxn id="21" idx="1"/>
          </p:cNvCxnSpPr>
          <p:nvPr/>
        </p:nvCxnSpPr>
        <p:spPr>
          <a:xfrm>
            <a:off x="3886200" y="50292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Straight Connector 23"/>
          <p:cNvCxnSpPr>
            <a:stCxn id="10" idx="3"/>
            <a:endCxn id="15" idx="1"/>
          </p:cNvCxnSpPr>
          <p:nvPr/>
        </p:nvCxnSpPr>
        <p:spPr>
          <a:xfrm flipV="1">
            <a:off x="3886200" y="2286000"/>
            <a:ext cx="914400" cy="36576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15.10.2013</a:t>
            </a:fld>
            <a:endParaRPr kumimoji="0"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/>
          </a:p>
        </p:txBody>
      </p:sp>
      <p:sp>
        <p:nvSpPr>
          <p:cNvPr id="8" name="Oval 28"/>
          <p:cNvSpPr/>
          <p:nvPr userDrawn="1"/>
        </p:nvSpPr>
        <p:spPr>
          <a:xfrm>
            <a:off x="8572500" y="603885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0" name="Oval 28"/>
          <p:cNvSpPr/>
          <p:nvPr userDrawn="1"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1" name="Oval 28"/>
          <p:cNvSpPr/>
          <p:nvPr userDrawn="1"/>
        </p:nvSpPr>
        <p:spPr>
          <a:xfrm>
            <a:off x="8572500" y="5476875"/>
            <a:ext cx="152400" cy="15240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2" name="Oval 28"/>
          <p:cNvSpPr/>
          <p:nvPr userDrawn="1"/>
        </p:nvSpPr>
        <p:spPr>
          <a:xfrm>
            <a:off x="8572500" y="57531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914400" y="457200"/>
            <a:ext cx="76962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>
          <a:xfrm>
            <a:off x="914400" y="1905000"/>
            <a:ext cx="7467600" cy="42211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9" name="Rectangle 4"/>
          <p:cNvSpPr>
            <a:spLocks noGrp="1"/>
          </p:cNvSpPr>
          <p:nvPr>
            <p:ph type="dt" sz="half" idx="2"/>
          </p:nvPr>
        </p:nvSpPr>
        <p:spPr>
          <a:xfrm>
            <a:off x="6705600" y="6248400"/>
            <a:ext cx="1828800" cy="323850"/>
          </a:xfrm>
          <a:prstGeom prst="rect">
            <a:avLst/>
          </a:prstGeom>
        </p:spPr>
        <p:txBody>
          <a:bodyPr vert="horz" anchor="ctr"/>
          <a:lstStyle>
            <a:lvl1pPr eaLnBrk="1" latinLnBrk="0" hangingPunct="1">
              <a:defRPr kumimoji="0" lang="ru-RU" sz="1100"/>
            </a:lvl1pPr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15.10.2013</a:t>
            </a:fld>
            <a:endParaRPr kumimoji="0" lang="ru-RU" sz="1050"/>
          </a:p>
        </p:txBody>
      </p:sp>
      <p:sp>
        <p:nvSpPr>
          <p:cNvPr id="18" name="Rectangle 5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3260886" cy="323850"/>
          </a:xfrm>
          <a:prstGeom prst="rect">
            <a:avLst/>
          </a:prstGeom>
        </p:spPr>
        <p:txBody>
          <a:bodyPr vert="horz"/>
          <a:lstStyle>
            <a:lvl1pPr eaLnBrk="1" latinLnBrk="0" hangingPunct="1">
              <a:defRPr kumimoji="0" lang="ru-RU" sz="1200"/>
            </a:lvl1pPr>
            <a:extLst/>
          </a:lstStyle>
          <a:p>
            <a:endParaRPr kumimoji="0" lang="ru-RU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4936" y="6151098"/>
            <a:ext cx="429064" cy="457200"/>
          </a:xfrm>
          <a:prstGeom prst="rect">
            <a:avLst/>
          </a:prstGeom>
        </p:spPr>
        <p:txBody>
          <a:bodyPr vert="horz" anchor="ctr"/>
          <a:lstStyle>
            <a:lvl1pPr eaLnBrk="1" latinLnBrk="0" hangingPunct="1">
              <a:defRPr kumimoji="0" lang="ru-RU" sz="1200"/>
            </a:lvl1pPr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 sz="1200"/>
          </a:p>
        </p:txBody>
      </p:sp>
      <p:grpSp>
        <p:nvGrpSpPr>
          <p:cNvPr id="2" name="Group 23"/>
          <p:cNvGrpSpPr/>
          <p:nvPr/>
        </p:nvGrpSpPr>
        <p:grpSpPr>
          <a:xfrm>
            <a:off x="11555" y="2000250"/>
            <a:ext cx="133350" cy="533400"/>
            <a:chOff x="0" y="2000250"/>
            <a:chExt cx="3733800" cy="533400"/>
          </a:xfrm>
        </p:grpSpPr>
        <p:sp>
          <p:nvSpPr>
            <p:cNvPr id="3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4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2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1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31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</p:grpSp>
      <p:grpSp>
        <p:nvGrpSpPr>
          <p:cNvPr id="10" name="Group 35"/>
          <p:cNvGrpSpPr/>
          <p:nvPr/>
        </p:nvGrpSpPr>
        <p:grpSpPr>
          <a:xfrm>
            <a:off x="8584055" y="2000250"/>
            <a:ext cx="552450" cy="542925"/>
            <a:chOff x="8667750" y="2000250"/>
            <a:chExt cx="476250" cy="542925"/>
          </a:xfrm>
        </p:grpSpPr>
        <p:sp>
          <p:nvSpPr>
            <p:cNvPr id="13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4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9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30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6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</p:grpSp>
      <p:sp>
        <p:nvSpPr>
          <p:cNvPr id="23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ru-RU" sz="36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0" hangingPunct="1">
        <a:defRPr kumimoji="0" lang="ru-RU">
          <a:solidFill>
            <a:schemeClr val="tx2"/>
          </a:solidFill>
        </a:defRPr>
      </a:lvl2pPr>
      <a:lvl3pPr eaLnBrk="1" latinLnBrk="0" hangingPunct="1">
        <a:defRPr kumimoji="0" lang="ru-RU">
          <a:solidFill>
            <a:schemeClr val="tx2"/>
          </a:solidFill>
        </a:defRPr>
      </a:lvl3pPr>
      <a:lvl4pPr eaLnBrk="1" latinLnBrk="0" hangingPunct="1">
        <a:defRPr kumimoji="0" lang="ru-RU">
          <a:solidFill>
            <a:schemeClr val="tx2"/>
          </a:solidFill>
        </a:defRPr>
      </a:lvl4pPr>
      <a:lvl5pPr eaLnBrk="1" latinLnBrk="0" hangingPunct="1">
        <a:defRPr kumimoji="0" lang="ru-RU">
          <a:solidFill>
            <a:schemeClr val="tx2"/>
          </a:solidFill>
        </a:defRPr>
      </a:lvl5pPr>
      <a:lvl6pPr eaLnBrk="1" latinLnBrk="0" hangingPunct="1">
        <a:defRPr kumimoji="0" lang="ru-RU">
          <a:solidFill>
            <a:schemeClr val="tx2"/>
          </a:solidFill>
        </a:defRPr>
      </a:lvl6pPr>
      <a:lvl7pPr eaLnBrk="1" latinLnBrk="0" hangingPunct="1">
        <a:defRPr kumimoji="0" lang="ru-RU">
          <a:solidFill>
            <a:schemeClr val="tx2"/>
          </a:solidFill>
        </a:defRPr>
      </a:lvl7pPr>
      <a:lvl8pPr eaLnBrk="1" latinLnBrk="0" hangingPunct="1">
        <a:defRPr kumimoji="0" lang="ru-RU">
          <a:solidFill>
            <a:schemeClr val="tx2"/>
          </a:solidFill>
        </a:defRPr>
      </a:lvl8pPr>
      <a:lvl9pPr eaLnBrk="1" latinLnBrk="0" hangingPunct="1">
        <a:defRPr kumimoji="0" lang="ru-RU"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/>
            <a:fld id="{8F67D422-08A8-451B-9A67-21962FC4B660}" type="datetimeFigureOut">
              <a:rPr kumimoji="0" lang="ru-RU" sz="1100" smtClean="0"/>
              <a:pPr algn="r"/>
              <a:t>15.10.2013</a:t>
            </a:fld>
            <a:endParaRPr kumimoji="0" lang="ru-RU" sz="105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0" lang="ru-RU" sz="120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0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0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0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0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0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0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0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0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>
          <a:xfrm>
            <a:off x="8572500" y="6038850"/>
            <a:ext cx="152400" cy="152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27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4" name="Oval 28"/>
          <p:cNvSpPr/>
          <p:nvPr/>
        </p:nvSpPr>
        <p:spPr>
          <a:xfrm>
            <a:off x="8572500" y="5476875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12" name="Oval 28"/>
          <p:cNvSpPr/>
          <p:nvPr/>
        </p:nvSpPr>
        <p:spPr>
          <a:xfrm>
            <a:off x="8572500" y="5753100"/>
            <a:ext cx="152400" cy="152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10" name="Rectangle 24"/>
          <p:cNvSpPr>
            <a:spLocks noGrp="1"/>
          </p:cNvSpPr>
          <p:nvPr>
            <p:ph type="ctrTitle"/>
          </p:nvPr>
        </p:nvSpPr>
        <p:spPr/>
        <p:txBody>
          <a:bodyPr/>
          <a:lstStyle>
            <a:extLst/>
          </a:lstStyle>
          <a:p>
            <a:r>
              <a:rPr lang="ru-RU" dirty="0"/>
              <a:t>Викторина</a:t>
            </a:r>
          </a:p>
        </p:txBody>
      </p:sp>
      <p:sp>
        <p:nvSpPr>
          <p:cNvPr id="18" name="Rectangle 25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extLst/>
          </a:lstStyle>
          <a:p>
            <a:r>
              <a:rPr lang="ru-RU" dirty="0" smtClean="0"/>
              <a:t>Этот ДЕНЬ ПОБЕДЫ!!!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251520" y="1268760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9. Назовите звериное имя немецкого танка T-V, применявшегося с 1943 года во 2-й мировой войне?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23528" y="4005064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«Пантера».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23528" y="1844824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10. Во время Великой Отечественной войны наши фронтовики называли самоходную артиллерийскую установку СУ-152 (позже ИСУ-152)  «зверобоем». За что?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95536" y="4941168"/>
            <a:ext cx="8229600" cy="1143000"/>
          </a:xfrm>
        </p:spPr>
        <p:txBody>
          <a:bodyPr>
            <a:normAutofit fontScale="85000" lnSpcReduction="20000"/>
          </a:bodyPr>
          <a:lstStyle>
            <a:extLst/>
          </a:lstStyle>
          <a:p>
            <a:r>
              <a:rPr lang="ru-RU" dirty="0" smtClean="0"/>
              <a:t>За то, что они пробивали броню немецких танков «Тигров».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23528" y="2060848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11.На бутылках с горючей смесью, используемых русскими во время Великой Отечественной войны, часто наклеивались этикетки. Что на них было написано?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95536" y="5085184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Инструкция по применению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23528" y="1484784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12. Команда «Воздух!» времён Великой Отечественной войны означала именно это. Что?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251520" y="4581128"/>
            <a:ext cx="8229600" cy="1143000"/>
          </a:xfrm>
        </p:spPr>
        <p:txBody>
          <a:bodyPr>
            <a:normAutofit fontScale="85000" lnSpcReduction="20000"/>
          </a:bodyPr>
          <a:lstStyle>
            <a:extLst/>
          </a:lstStyle>
          <a:p>
            <a:r>
              <a:rPr lang="ru-RU" dirty="0" smtClean="0"/>
              <a:t>Тревога, появился  вражеский самолёт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23528" y="2204864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13. Какой тыловой уральский город во время Великой Отечественной войны был более известен под именем «</a:t>
            </a:r>
            <a:r>
              <a:rPr lang="ru-RU" dirty="0" err="1" smtClean="0"/>
              <a:t>Танкоград</a:t>
            </a:r>
            <a:r>
              <a:rPr lang="ru-RU" dirty="0" smtClean="0"/>
              <a:t>»?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23528" y="4725144"/>
            <a:ext cx="8229600" cy="1143000"/>
          </a:xfrm>
        </p:spPr>
        <p:txBody>
          <a:bodyPr>
            <a:normAutofit fontScale="55000" lnSpcReduction="20000"/>
          </a:bodyPr>
          <a:lstStyle>
            <a:extLst/>
          </a:lstStyle>
          <a:p>
            <a:r>
              <a:rPr lang="ru-RU" dirty="0" smtClean="0"/>
              <a:t>(Челябинск, Южный Урал. Челябинский тракторный завод выпускал знаменитые танки Т-34.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23528" y="2132856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14. Когда на Красной площади Москвы проходил парад, который начался не в 10, а в 9 часов утра и шёл всего лишь около получаса?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23528" y="4653136"/>
            <a:ext cx="8229600" cy="1143000"/>
          </a:xfrm>
        </p:spPr>
        <p:txBody>
          <a:bodyPr>
            <a:normAutofit fontScale="62500" lnSpcReduction="20000"/>
          </a:bodyPr>
          <a:lstStyle>
            <a:extLst/>
          </a:lstStyle>
          <a:p>
            <a:r>
              <a:rPr lang="ru-RU" dirty="0" smtClean="0"/>
              <a:t>7 ноября 1941 года. Его участники прямо с этого парада шли в бой,  защищая Москву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95536" y="1772816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15. Этот российский город-герой отважно защищался и в Смутное время, и от войск Наполеона, и в 1941 году. Назовите его.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95536" y="4797152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Смоленск.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23528" y="1988840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16. В истории Второй мировой войны этот «хвойный» город Советского Союза стал первым городом, откуда выгнали немцев. Назовите его.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467544" y="4941168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Ельня, Смоленская область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23528" y="1700808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17. Какая битва Великой Отечественной войны была раньше: Курская или Сталинградская?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95536" y="4653136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Сталинградская.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23528" y="1844824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18. Здание музея-панорамы какой битвы возведено на месте исторической высадки 13-й стрелковой дивизии генерала </a:t>
            </a:r>
            <a:r>
              <a:rPr lang="ru-RU" dirty="0" err="1" smtClean="0"/>
              <a:t>Родимцева</a:t>
            </a:r>
            <a:r>
              <a:rPr lang="ru-RU" dirty="0" smtClean="0"/>
              <a:t>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467544" y="4797152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Сталинградской битвы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179512" y="548680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1. В чьём кабинете Германия объявила нашему послу о начале войны с Советским Союзом?</a:t>
            </a: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251520" y="2420888"/>
            <a:ext cx="8229600" cy="1143000"/>
          </a:xfrm>
        </p:spPr>
        <p:txBody>
          <a:bodyPr>
            <a:normAutofit fontScale="62500" lnSpcReduction="20000"/>
          </a:bodyPr>
          <a:lstStyle>
            <a:extLst/>
          </a:lstStyle>
          <a:p>
            <a:r>
              <a:rPr lang="ru-RU" dirty="0" smtClean="0"/>
              <a:t>В кабинете Риббентропа – министра иностранных дел фашистской Германии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179512" y="1340768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19. Назовите советский город, в честь которого названа площадь в Париже, в память о великой победе над фашизмом?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467544" y="4797152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Сталинград.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95536" y="1772816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20. Как по фамилии сержанта называется Сталинградский дом, который советские солдаты обороняли в течение нескольких месяцев?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251520" y="4725144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Дом Павлова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21. «Полями воинской славы России» Военная энциклопедия называет Куликово, Полтавское и это, на котором произошло крупнейшее во 2-й мировой войне встречное танковое сражение. Как называется это поле?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95536" y="4797152"/>
            <a:ext cx="8229600" cy="1143000"/>
          </a:xfrm>
        </p:spPr>
        <p:txBody>
          <a:bodyPr>
            <a:normAutofit fontScale="85000" lnSpcReduction="20000"/>
          </a:bodyPr>
          <a:lstStyle>
            <a:extLst/>
          </a:lstStyle>
          <a:p>
            <a:r>
              <a:rPr lang="ru-RU" dirty="0" err="1" smtClean="0"/>
              <a:t>Прохоровское</a:t>
            </a:r>
            <a:r>
              <a:rPr lang="ru-RU" dirty="0" smtClean="0"/>
              <a:t>, Белгородская область РФ.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23528" y="2276872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22. Назовите битву, которая завершилась 23 августа 1943 года взятием советскими войсками Харькова?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467544" y="4725144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Курская битва.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251520" y="2132856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23.Самое знаменитое письмо с фронтов Великой Отечественной войны – это… Какое?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23528" y="5229200"/>
            <a:ext cx="8229600" cy="1143000"/>
          </a:xfrm>
        </p:spPr>
        <p:txBody>
          <a:bodyPr>
            <a:normAutofit fontScale="85000" lnSpcReduction="20000"/>
          </a:bodyPr>
          <a:lstStyle>
            <a:extLst/>
          </a:lstStyle>
          <a:p>
            <a:r>
              <a:rPr lang="ru-RU" dirty="0" smtClean="0"/>
              <a:t>«Жди меня, и я вернусь…», стихотворение К. Симонова.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179512" y="1988840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24. Этой юной россиянке суждено было стать, хоть и посмертно, четвёртой женщиной – Героем Советского Союза и первой в Великой Отечественной войне. Назовите её имя.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539552" y="4725144"/>
            <a:ext cx="8229600" cy="1143000"/>
          </a:xfrm>
        </p:spPr>
        <p:txBody>
          <a:bodyPr>
            <a:normAutofit fontScale="85000" lnSpcReduction="20000"/>
          </a:bodyPr>
          <a:lstStyle>
            <a:extLst/>
          </a:lstStyle>
          <a:p>
            <a:r>
              <a:rPr lang="ru-RU" dirty="0" smtClean="0"/>
              <a:t>Зоя Космодемьянская – «Таня», партизанка, разведчица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23528" y="1916832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25. О героической обороне какого советского города в 1942 году написала в своих поэмах Ольга </a:t>
            </a:r>
            <a:r>
              <a:rPr lang="ru-RU" dirty="0" err="1" smtClean="0"/>
              <a:t>Берггольц</a:t>
            </a:r>
            <a:r>
              <a:rPr lang="ru-RU" dirty="0" smtClean="0"/>
              <a:t>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95536" y="5157192"/>
            <a:ext cx="8229600" cy="1143000"/>
          </a:xfrm>
        </p:spPr>
        <p:txBody>
          <a:bodyPr>
            <a:normAutofit fontScale="70000" lnSpcReduction="20000"/>
          </a:bodyPr>
          <a:lstStyle>
            <a:extLst/>
          </a:lstStyle>
          <a:p>
            <a:r>
              <a:rPr lang="ru-RU" dirty="0" smtClean="0"/>
              <a:t>Ленинграда. «Февральский дневник», «Ленинградская поэма», обе 1942 год.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95536" y="1628800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26. Какой город России в годы Великой Отечественной войны выдержал 900-дневную осаду немецких войск?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95536" y="4941168"/>
            <a:ext cx="8229600" cy="1143000"/>
          </a:xfrm>
        </p:spPr>
        <p:txBody>
          <a:bodyPr>
            <a:normAutofit fontScale="85000" lnSpcReduction="10000"/>
          </a:bodyPr>
          <a:lstStyle>
            <a:extLst/>
          </a:lstStyle>
          <a:p>
            <a:r>
              <a:rPr lang="ru-RU" dirty="0" smtClean="0"/>
              <a:t>Ленинград, ныне Санкт-Петербург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23528" y="1916832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27. Про котёнка Василия с улицы </a:t>
            </a:r>
            <a:r>
              <a:rPr lang="ru-RU" dirty="0" err="1" smtClean="0"/>
              <a:t>Лизюкова</a:t>
            </a:r>
            <a:r>
              <a:rPr lang="ru-RU" dirty="0" smtClean="0"/>
              <a:t> знают все, а в честь кого названа эта известная улица города Воронежа?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611560" y="4509120"/>
            <a:ext cx="8229600" cy="1143000"/>
          </a:xfrm>
        </p:spPr>
        <p:txBody>
          <a:bodyPr>
            <a:noAutofit/>
          </a:bodyPr>
          <a:lstStyle>
            <a:extLst/>
          </a:lstStyle>
          <a:p>
            <a:r>
              <a:rPr lang="ru-RU" sz="2400" dirty="0" smtClean="0"/>
              <a:t>В честь генерала А.И. </a:t>
            </a:r>
            <a:r>
              <a:rPr lang="ru-RU" sz="2400" dirty="0" err="1" smtClean="0"/>
              <a:t>Лизюкова</a:t>
            </a:r>
            <a:r>
              <a:rPr lang="ru-RU" sz="2400" dirty="0" smtClean="0"/>
              <a:t>, командующего танковой армией, освобождавшей Воронеж от фашистов. Герой Советского Союза, пал смертью храбрых.</a:t>
            </a: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28. Воронежцы установили у себя памятник, демонтированный в Вильнюсе. Ведь этот генерал освобождал от фашистов и Воронеж, и Прибалтику. Назовите военачальника.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467544" y="4725144"/>
            <a:ext cx="8229600" cy="1143000"/>
          </a:xfrm>
        </p:spPr>
        <p:txBody>
          <a:bodyPr>
            <a:normAutofit fontScale="55000" lnSpcReduction="20000"/>
          </a:bodyPr>
          <a:lstStyle>
            <a:extLst/>
          </a:lstStyle>
          <a:p>
            <a:r>
              <a:rPr lang="ru-RU" dirty="0" smtClean="0"/>
              <a:t>Черняховский Иван Данилович, генерал армии, дважды Герой Советского Союза. Теперь в Воронеже есть площадь имени Черняховского.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179512" y="1412776"/>
            <a:ext cx="7848872" cy="2088232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2.Назовите советского политика, который 22 июня 1941 года выступил по радио со словами: «Наше дело правое, враг будет бит, победа будет за нами!»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95536" y="4653136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Молотов В.М.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29. Маршалом каких войск был Иван Никитович </a:t>
            </a:r>
            <a:r>
              <a:rPr lang="ru-RU" dirty="0" err="1" smtClean="0"/>
              <a:t>Кожедуб</a:t>
            </a:r>
            <a:r>
              <a:rPr lang="ru-RU" dirty="0" smtClean="0"/>
              <a:t>, трижды Герой советского Союза?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95536" y="4365104"/>
            <a:ext cx="8229600" cy="1143000"/>
          </a:xfrm>
        </p:spPr>
        <p:txBody>
          <a:bodyPr>
            <a:noAutofit/>
          </a:bodyPr>
          <a:lstStyle>
            <a:extLst/>
          </a:lstStyle>
          <a:p>
            <a:r>
              <a:rPr lang="ru-RU" sz="2400" dirty="0" smtClean="0"/>
              <a:t>Маршалом авиации. В Великую Отечественную войну служил в истребительной авиации, был командиром эскадрильи, заместителем командира полка. Участвовал в 120 воздушных боях, в которых сбил 62 вражеских самолёта</a:t>
            </a: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95536" y="1700808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30. Во время Великой Отечественной войны колонна немцев всё же смогла пройти по улицам Москвы. Что же это была за колонна?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251520" y="4797152"/>
            <a:ext cx="8229600" cy="1143000"/>
          </a:xfrm>
        </p:spPr>
        <p:txBody>
          <a:bodyPr>
            <a:normAutofit fontScale="85000" lnSpcReduction="10000"/>
          </a:bodyPr>
          <a:lstStyle>
            <a:extLst/>
          </a:lstStyle>
          <a:p>
            <a:r>
              <a:rPr lang="ru-RU" dirty="0" smtClean="0"/>
              <a:t>Колонна военнопленных немцев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31. При ночном наступлении на какой немецкий город советские войска применили 140 прожекторов, которыми ослепили войска противника?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95536" y="5013176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На Берлин.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251520" y="1844824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32. Кто во время взятия Берлина командовал Первым Белорусским фронтом?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95536" y="4869160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Маршал Г.К. Жуков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251520" y="1700808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33. День 9 мая ознаменован освобождением Праги. А это важнейшее событие произошло на день раньше, в пригороде Берлина </a:t>
            </a:r>
            <a:r>
              <a:rPr lang="ru-RU" dirty="0" err="1" smtClean="0"/>
              <a:t>Карлсхорсте</a:t>
            </a:r>
            <a:r>
              <a:rPr lang="ru-RU" dirty="0" smtClean="0"/>
              <a:t>. Какое?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467544" y="4509120"/>
            <a:ext cx="8229600" cy="1143000"/>
          </a:xfrm>
        </p:spPr>
        <p:txBody>
          <a:bodyPr>
            <a:normAutofit fontScale="77500" lnSpcReduction="20000"/>
          </a:bodyPr>
          <a:lstStyle>
            <a:extLst/>
          </a:lstStyle>
          <a:p>
            <a:r>
              <a:rPr lang="ru-RU" dirty="0" smtClean="0"/>
              <a:t>Подписание Акта о безоговорочной капитуляции Германии.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34. Назовите столицы трёх государств, расположенных на Дунае и освобождённых Советской Армией от фашистских оккупантов?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23528" y="4797152"/>
            <a:ext cx="8229600" cy="1143000"/>
          </a:xfrm>
        </p:spPr>
        <p:txBody>
          <a:bodyPr>
            <a:normAutofit fontScale="85000" lnSpcReduction="20000"/>
          </a:bodyPr>
          <a:lstStyle>
            <a:extLst/>
          </a:lstStyle>
          <a:p>
            <a:r>
              <a:rPr lang="ru-RU" dirty="0" smtClean="0"/>
              <a:t>Будапешт – Венгрия, Бухарест – Румыния, Вена – Австрия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251520" y="1916832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35. В какой стране и в каком её городе стоит известный памятник «Алёша», сооружённый в честь русских солдат, погибших при освобождении страны от фашистов?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524475" y="5077521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В Болгарии, в Пловдиве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36. Какое название получил парад, прошедший на Красной площади 24 июня 1945 года?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23528" y="5013176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Парад Победы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0" y="2276872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37. </a:t>
            </a:r>
            <a:r>
              <a:rPr lang="ru-RU" sz="4000" dirty="0" smtClean="0"/>
              <a:t>Кульминацией парада Победы 24 июня 1945 года стал марш 200 знаменосцев, бросавших фашистские знамёна на специальный помост у подножия Мавзолея. Какой элемент формы знаменосцев после парада был сожжён вместе с этим помостом?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539552" y="5085184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Перчатки.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611560" y="2132856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38. Сколько военных парадов прошло на Красной площади Москвы  за время Великой Отечественной войны?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467544" y="4653136"/>
            <a:ext cx="8229600" cy="1143000"/>
          </a:xfrm>
        </p:spPr>
        <p:txBody>
          <a:bodyPr>
            <a:noAutofit/>
          </a:bodyPr>
          <a:lstStyle>
            <a:extLst/>
          </a:lstStyle>
          <a:p>
            <a:r>
              <a:rPr lang="ru-RU" sz="3600" dirty="0" smtClean="0"/>
              <a:t>Три. 7 ноября 1941 года, 1 мая 1945 года, 24 июня 1945 года проведён Парад Победы</a:t>
            </a:r>
            <a:endParaRPr lang="ru-RU" sz="3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179512" y="1052736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3. Какие имя и фамилия зашифрованы в названии советского танка «ИС»?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251520" y="3573016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Иосиф Сталин.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251520" y="1700808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39. Сколько салютов было произведено в Москве в период Великой Отечественной войны?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23528" y="4941168"/>
            <a:ext cx="8229600" cy="1143000"/>
          </a:xfrm>
        </p:spPr>
        <p:txBody>
          <a:bodyPr>
            <a:normAutofit fontScale="85000" lnSpcReduction="20000"/>
          </a:bodyPr>
          <a:lstStyle>
            <a:extLst/>
          </a:lstStyle>
          <a:p>
            <a:r>
              <a:rPr lang="ru-RU" dirty="0" smtClean="0"/>
              <a:t>354 салюта в честь побед Вооружённых Сил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95536" y="1772816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40. В июле 1945 года на этой конференции Советский Союз подтвердил своё согласие вступить в войну с Японией. Начался последний этап Второй мировой. Что это была за конференция?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23528" y="4941168"/>
            <a:ext cx="8229600" cy="1143000"/>
          </a:xfrm>
        </p:spPr>
        <p:txBody>
          <a:bodyPr>
            <a:normAutofit fontScale="85000" lnSpcReduction="20000"/>
          </a:bodyPr>
          <a:lstStyle>
            <a:extLst/>
          </a:lstStyle>
          <a:p>
            <a:r>
              <a:rPr lang="ru-RU" dirty="0" smtClean="0"/>
              <a:t>Потсдамская конференция, близ Берлина.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251520" y="1628800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41. В каком городе Германии проходил суд над главными фашистскими преступниками?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467544" y="5229200"/>
            <a:ext cx="8229600" cy="1143000"/>
          </a:xfrm>
        </p:spPr>
        <p:txBody>
          <a:bodyPr>
            <a:normAutofit fontScale="70000" lnSpcReduction="20000"/>
          </a:bodyPr>
          <a:lstStyle>
            <a:extLst/>
          </a:lstStyle>
          <a:p>
            <a:r>
              <a:rPr lang="ru-RU" dirty="0" smtClean="0"/>
              <a:t>Нюрнберг. Нюрнбергский процесс в Международном военном трибунале.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23528" y="1484784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42. Самая высокая вершина Тянь-Шаня была названа в 1946 году в честь окончания Великой Отечественной войны. Как?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95536" y="4653136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Пик Победы, 7439 м.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251520" y="1772816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43. Назовите сумму порядковых номеров месяцев начала и окончания Великой Отечественной Войны.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95536" y="4797152"/>
            <a:ext cx="8229600" cy="1143000"/>
          </a:xfrm>
        </p:spPr>
        <p:txBody>
          <a:bodyPr>
            <a:normAutofit fontScale="92500"/>
          </a:bodyPr>
          <a:lstStyle>
            <a:extLst/>
          </a:lstStyle>
          <a:p>
            <a:r>
              <a:rPr lang="ru-RU" dirty="0" smtClean="0"/>
              <a:t>11, ведь это были июнь и май.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23528" y="1628800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44. Когда в нашей стране День Победы – 9 мая – стал выходным днём?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95536" y="5157192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С 1965 года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45. К 60-летию Победы на Поклонной горе Москвы установлен памятник, изображающий четырёх солдат. Что символизирует каждый из них?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23528" y="4581128"/>
            <a:ext cx="8229600" cy="1143000"/>
          </a:xfrm>
        </p:spPr>
        <p:txBody>
          <a:bodyPr>
            <a:noAutofit/>
          </a:bodyPr>
          <a:lstStyle>
            <a:extLst/>
          </a:lstStyle>
          <a:p>
            <a:r>
              <a:rPr lang="ru-RU" sz="3200" dirty="0" smtClean="0"/>
              <a:t>Союзническую армию. Это фигуры советского, французского, американского и английского солдат.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46. Какой орден стал первой советской наградой, учреждённой в годы Великой Отечественной войны?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95536" y="4797152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Орден Отечественной войны.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179512" y="476672"/>
            <a:ext cx="8568952" cy="3744416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sz="3600" dirty="0" smtClean="0"/>
              <a:t>47. Орденом Отечественной войны награждались военнослужащие, партизаны и контрразведчики за доблесть в бою, уничтожение вражеской техники, успешные атаки. А лётчики получали орден автоматически: стоило только дважды сделать именно это. Что?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251520" y="4797152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Сбить вражеский самолёт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23528" y="1628800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48. Кто стал первым кавалером ордена Суворова 1-й степени, учреждённого в 1942 году?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95536" y="4653136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Маршал Г.К. Жуков.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179512" y="1484784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4. Как расшифровывается аббревиатура «КВ» – название советского тяжёлого танка времён Великой Отечественной войны?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23528" y="4149080"/>
            <a:ext cx="8229600" cy="1143000"/>
          </a:xfrm>
        </p:spPr>
        <p:txBody>
          <a:bodyPr>
            <a:normAutofit fontScale="62500" lnSpcReduction="20000"/>
          </a:bodyPr>
          <a:lstStyle>
            <a:extLst/>
          </a:lstStyle>
          <a:p>
            <a:r>
              <a:rPr lang="ru-RU" dirty="0" smtClean="0"/>
              <a:t>Клим Ворошилов, военачальник, государственный деятель Советского Союза.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49. Как назывался высший военный полководческий орден периода Великой Отечественной войны?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467544" y="5157192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Орден «Победа».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23528" y="1772816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50. Какой советский военачальник, кроме Сталина и Жукова, был дважды кавалером ордена «Победа»?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611560" y="4725144"/>
            <a:ext cx="8229600" cy="1143000"/>
          </a:xfrm>
        </p:spPr>
        <p:txBody>
          <a:bodyPr>
            <a:normAutofit fontScale="85000" lnSpcReduction="20000"/>
          </a:bodyPr>
          <a:lstStyle>
            <a:extLst/>
          </a:lstStyle>
          <a:p>
            <a:r>
              <a:rPr lang="ru-RU" dirty="0" smtClean="0"/>
              <a:t>Маршал Советского Союза Василевский А.М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95536" y="1700808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51. Какая медаль, кроме медали Ушакова, была учреждена в 1944 году для награждения служащих военно-морского флота?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467544" y="4725144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Медаль Нахимова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95536" y="1916832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52. Какую награду времён Великой Отечественной войны называют высшим «солдатским» орденом?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23528" y="4797152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Орден Славы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179512" y="1988840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53. Дважды Героям России (а ранее Советского Союза) положено прижизненно возводить памятники на их Родине. А что положено устанавливать единожды Героям России?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251520" y="4941168"/>
            <a:ext cx="8229600" cy="1143000"/>
          </a:xfrm>
        </p:spPr>
        <p:txBody>
          <a:bodyPr>
            <a:normAutofit fontScale="85000" lnSpcReduction="20000"/>
          </a:bodyPr>
          <a:lstStyle>
            <a:extLst/>
          </a:lstStyle>
          <a:p>
            <a:r>
              <a:rPr lang="ru-RU" dirty="0" smtClean="0"/>
              <a:t>Им положено устанавливать мемориальные доски.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251520" y="1844824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54. В период Великой Отечественной войны за доблесть и мужество частям, кораблям, соединениям  и объединениям Советских Вооружённых Сил были присвоены именно такие звания. Какие?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95536" y="5157192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Звания гвардейских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95536" y="1628800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55. Какие три российских города на знаменитой Курской дуге  Указом Президента В.В. Путина получили нововведённое почётное звание «Город воинской славы» накануне празднования 62-ой годовщины Великой Победы (май 2007 года)?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95536" y="5013176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Орёл, Белгород, Курск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0" y="1556792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5. Назовите белорусский город, под которым 14 июля 1941 года наша армия впервые применила «катюши».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251520" y="3933056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Орша.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0" y="1268760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6. Во время Великой Отечественной войны установку БМ-13 называли «катюшей», а как называли автомат «ППШ» (попробуйте догадаться)?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251520" y="3789040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«Папашей»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08912" cy="2232248"/>
          </a:xfrm>
        </p:spPr>
        <p:txBody>
          <a:bodyPr>
            <a:noAutofit/>
          </a:bodyPr>
          <a:lstStyle>
            <a:extLst/>
          </a:lstStyle>
          <a:p>
            <a:r>
              <a:rPr lang="ru-RU" sz="3600" dirty="0" smtClean="0"/>
              <a:t>7. Перед Второй мировой войной большая часть миномётов в европейских армиях имела калибр 81,4 мм. Как обосновали советские конструкторы предложение о разработке отечественных миномётов калибром 82 мм?</a:t>
            </a:r>
            <a:endParaRPr lang="ru-RU" sz="3600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23528" y="4797152"/>
            <a:ext cx="8229600" cy="1143000"/>
          </a:xfrm>
        </p:spPr>
        <p:txBody>
          <a:bodyPr>
            <a:normAutofit fontScale="47500" lnSpcReduction="20000"/>
          </a:bodyPr>
          <a:lstStyle>
            <a:extLst/>
          </a:lstStyle>
          <a:p>
            <a:r>
              <a:rPr lang="ru-RU" sz="5400" dirty="0" smtClean="0"/>
              <a:t>Этот миномёт сможет стрелять трофейными минами, а миномёты противника не смогут использовать его снаряды</a:t>
            </a:r>
            <a:endParaRPr lang="ru-RU" sz="5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229600" cy="1656184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 smtClean="0"/>
              <a:t>8.«Тигр», на которого русские охотились с гранатой – это ... Кто?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323528" y="3861048"/>
            <a:ext cx="8229600" cy="1143000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Танк немецкий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QuizShow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l="50000" t="50000"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7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QuizShow</Template>
  <TotalTime>0</TotalTime>
  <Words>1612</Words>
  <Application>Microsoft Office PowerPoint</Application>
  <PresentationFormat>Экран (4:3)</PresentationFormat>
  <Paragraphs>168</Paragraphs>
  <Slides>56</Slides>
  <Notes>56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56</vt:i4>
      </vt:variant>
    </vt:vector>
  </HeadingPairs>
  <TitlesOfParts>
    <vt:vector size="58" baseType="lpstr">
      <vt:lpstr>QuizShow</vt:lpstr>
      <vt:lpstr>1_Трек</vt:lpstr>
      <vt:lpstr>Викторина</vt:lpstr>
      <vt:lpstr>1. В чьём кабинете Германия объявила нашему послу о начале войны с Советским Союзом?</vt:lpstr>
      <vt:lpstr>2.Назовите советского политика, который 22 июня 1941 года выступил по радио со словами: «Наше дело правое, враг будет бит, победа будет за нами!»  </vt:lpstr>
      <vt:lpstr>3. Какие имя и фамилия зашифрованы в названии советского танка «ИС»? </vt:lpstr>
      <vt:lpstr>4. Как расшифровывается аббревиатура «КВ» – название советского тяжёлого танка времён Великой Отечественной войны? </vt:lpstr>
      <vt:lpstr>5. Назовите белорусский город, под которым 14 июля 1941 года наша армия впервые применила «катюши». </vt:lpstr>
      <vt:lpstr>6. Во время Великой Отечественной войны установку БМ-13 называли «катюшей», а как называли автомат «ППШ» (попробуйте догадаться)? </vt:lpstr>
      <vt:lpstr>7. Перед Второй мировой войной большая часть миномётов в европейских армиях имела калибр 81,4 мм. Как обосновали советские конструкторы предложение о разработке отечественных миномётов калибром 82 мм?</vt:lpstr>
      <vt:lpstr>8.«Тигр», на которого русские охотились с гранатой – это ... Кто? </vt:lpstr>
      <vt:lpstr>9. Назовите звериное имя немецкого танка T-V, применявшегося с 1943 года во 2-й мировой войне? </vt:lpstr>
      <vt:lpstr>10. Во время Великой Отечественной войны наши фронтовики называли самоходную артиллерийскую установку СУ-152 (позже ИСУ-152)  «зверобоем». За что? </vt:lpstr>
      <vt:lpstr>11.На бутылках с горючей смесью, используемых русскими во время Великой Отечественной войны, часто наклеивались этикетки. Что на них было написано? </vt:lpstr>
      <vt:lpstr>12. Команда «Воздух!» времён Великой Отечественной войны означала именно это. Что? </vt:lpstr>
      <vt:lpstr>13. Какой тыловой уральский город во время Великой Отечественной войны был более известен под именем «Танкоград»? </vt:lpstr>
      <vt:lpstr>14. Когда на Красной площади Москвы проходил парад, который начался не в 10, а в 9 часов утра и шёл всего лишь около получаса? </vt:lpstr>
      <vt:lpstr>15. Этот российский город-герой отважно защищался и в Смутное время, и от войск Наполеона, и в 1941 году. Назовите его. </vt:lpstr>
      <vt:lpstr>16. В истории Второй мировой войны этот «хвойный» город Советского Союза стал первым городом, откуда выгнали немцев. Назовите его. </vt:lpstr>
      <vt:lpstr>17. Какая битва Великой Отечественной войны была раньше: Курская или Сталинградская? </vt:lpstr>
      <vt:lpstr>18. Здание музея-панорамы какой битвы возведено на месте исторической высадки 13-й стрелковой дивизии генерала Родимцева? </vt:lpstr>
      <vt:lpstr>19. Назовите советский город, в честь которого названа площадь в Париже, в память о великой победе над фашизмом? </vt:lpstr>
      <vt:lpstr>20. Как по фамилии сержанта называется Сталинградский дом, который советские солдаты обороняли в течение нескольких месяцев? </vt:lpstr>
      <vt:lpstr>21. «Полями воинской славы России» Военная энциклопедия называет Куликово, Полтавское и это, на котором произошло крупнейшее во 2-й мировой войне встречное танковое сражение. Как называется это поле? </vt:lpstr>
      <vt:lpstr>22. Назовите битву, которая завершилась 23 августа 1943 года взятием советскими войсками Харькова? </vt:lpstr>
      <vt:lpstr>23.Самое знаменитое письмо с фронтов Великой Отечественной войны – это… Какое? </vt:lpstr>
      <vt:lpstr>24. Этой юной россиянке суждено было стать, хоть и посмертно, четвёртой женщиной – Героем Советского Союза и первой в Великой Отечественной войне. Назовите её имя. </vt:lpstr>
      <vt:lpstr>25. О героической обороне какого советского города в 1942 году написала в своих поэмах Ольга Берггольц? </vt:lpstr>
      <vt:lpstr>26. Какой город России в годы Великой Отечественной войны выдержал 900-дневную осаду немецких войск? </vt:lpstr>
      <vt:lpstr>27. Про котёнка Василия с улицы Лизюкова знают все, а в честь кого названа эта известная улица города Воронежа? </vt:lpstr>
      <vt:lpstr>28. Воронежцы установили у себя памятник, демонтированный в Вильнюсе. Ведь этот генерал освобождал от фашистов и Воронеж, и Прибалтику. Назовите военачальника. </vt:lpstr>
      <vt:lpstr>29. Маршалом каких войск был Иван Никитович Кожедуб, трижды Герой советского Союза? </vt:lpstr>
      <vt:lpstr>30. Во время Великой Отечественной войны колонна немцев всё же смогла пройти по улицам Москвы. Что же это была за колонна? </vt:lpstr>
      <vt:lpstr>31. При ночном наступлении на какой немецкий город советские войска применили 140 прожекторов, которыми ослепили войска противника? </vt:lpstr>
      <vt:lpstr>32. Кто во время взятия Берлина командовал Первым Белорусским фронтом? </vt:lpstr>
      <vt:lpstr>33. День 9 мая ознаменован освобождением Праги. А это важнейшее событие произошло на день раньше, в пригороде Берлина Карлсхорсте. Какое? </vt:lpstr>
      <vt:lpstr>34. Назовите столицы трёх государств, расположенных на Дунае и освобождённых Советской Армией от фашистских оккупантов? </vt:lpstr>
      <vt:lpstr>35. В какой стране и в каком её городе стоит известный памятник «Алёша», сооружённый в честь русских солдат, погибших при освобождении страны от фашистов? </vt:lpstr>
      <vt:lpstr>36. Какое название получил парад, прошедший на Красной площади 24 июня 1945 года?  </vt:lpstr>
      <vt:lpstr>37. Кульминацией парада Победы 24 июня 1945 года стал марш 200 знаменосцев, бросавших фашистские знамёна на специальный помост у подножия Мавзолея. Какой элемент формы знаменосцев после парада был сожжён вместе с этим помостом? </vt:lpstr>
      <vt:lpstr>38. Сколько военных парадов прошло на Красной площади Москвы  за время Великой Отечественной войны? </vt:lpstr>
      <vt:lpstr>39. Сколько салютов было произведено в Москве в период Великой Отечественной войны? </vt:lpstr>
      <vt:lpstr>40. В июле 1945 года на этой конференции Советский Союз подтвердил своё согласие вступить в войну с Японией. Начался последний этап Второй мировой. Что это была за конференция? </vt:lpstr>
      <vt:lpstr>41. В каком городе Германии проходил суд над главными фашистскими преступниками? </vt:lpstr>
      <vt:lpstr>42. Самая высокая вершина Тянь-Шаня была названа в 1946 году в честь окончания Великой Отечественной войны. Как? </vt:lpstr>
      <vt:lpstr>43. Назовите сумму порядковых номеров месяцев начала и окончания Великой Отечественной Войны. </vt:lpstr>
      <vt:lpstr>44. Когда в нашей стране День Победы – 9 мая – стал выходным днём? </vt:lpstr>
      <vt:lpstr>45. К 60-летию Победы на Поклонной горе Москвы установлен памятник, изображающий четырёх солдат. Что символизирует каждый из них? </vt:lpstr>
      <vt:lpstr>46. Какой орден стал первой советской наградой, учреждённой в годы Великой Отечественной войны? </vt:lpstr>
      <vt:lpstr>47. Орденом Отечественной войны награждались военнослужащие, партизаны и контрразведчики за доблесть в бою, уничтожение вражеской техники, успешные атаки. А лётчики получали орден автоматически: стоило только дважды сделать именно это. Что? </vt:lpstr>
      <vt:lpstr>48. Кто стал первым кавалером ордена Суворова 1-й степени, учреждённого в 1942 году? </vt:lpstr>
      <vt:lpstr>49. Как назывался высший военный полководческий орден периода Великой Отечественной войны? </vt:lpstr>
      <vt:lpstr>50. Какой советский военачальник, кроме Сталина и Жукова, был дважды кавалером ордена «Победа»? </vt:lpstr>
      <vt:lpstr>51. Какая медаль, кроме медали Ушакова, была учреждена в 1944 году для награждения служащих военно-морского флота? </vt:lpstr>
      <vt:lpstr>52. Какую награду времён Великой Отечественной войны называют высшим «солдатским» орденом? </vt:lpstr>
      <vt:lpstr>53. Дважды Героям России (а ранее Советского Союза) положено прижизненно возводить памятники на их Родине. А что положено устанавливать единожды Героям России? </vt:lpstr>
      <vt:lpstr>54. В период Великой Отечественной войны за доблесть и мужество частям, кораблям, соединениям  и объединениям Советских Вооружённых Сил были присвоены именно такие звания. Какие? </vt:lpstr>
      <vt:lpstr>55. Какие три российских города на знаменитой Курской дуге  Указом Президента В.В. Путина получили нововведённое почётное звание «Город воинской славы» накануне празднования 62-ой годовщины Великой Победы (май 2007 года)?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2011-05-04T12:38:22Z</dcterms:created>
  <dcterms:modified xsi:type="dcterms:W3CDTF">2013-10-15T13:09:50Z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1049</vt:i4>
  </property>
  <property fmtid="{D5CDD505-2E9C-101B-9397-08002B2CF9AE}" pid="3" name="_Version">
    <vt:lpwstr>12.0.4518</vt:lpwstr>
  </property>
</Properties>
</file>