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1" r:id="rId14"/>
    <p:sldId id="272" r:id="rId15"/>
    <p:sldId id="273" r:id="rId16"/>
    <p:sldId id="274" r:id="rId17"/>
    <p:sldId id="275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99" autoAdjust="0"/>
    <p:restoredTop sz="94690" autoAdjust="0"/>
  </p:normalViewPr>
  <p:slideViewPr>
    <p:cSldViewPr>
      <p:cViewPr varScale="1">
        <p:scale>
          <a:sx n="70" d="100"/>
          <a:sy n="70" d="100"/>
        </p:scale>
        <p:origin x="-61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6.4743688519811604E-2"/>
          <c:y val="0.10566411108418886"/>
          <c:w val="0.5022716099611797"/>
          <c:h val="0.86969751610244672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8"/>
          <c:dLbls>
            <c:dLbl>
              <c:idx val="0"/>
              <c:layout>
                <c:manualLayout>
                  <c:x val="-0.11982028288130744"/>
                  <c:y val="-0.10557586551681072"/>
                </c:manualLayout>
              </c:layout>
              <c:tx>
                <c:rich>
                  <a:bodyPr/>
                  <a:lstStyle/>
                  <a:p>
                    <a:r>
                      <a:rPr lang="ru-RU" sz="1600"/>
                      <a:t>67%</a:t>
                    </a:r>
                    <a:endParaRPr lang="en-US" sz="1600"/>
                  </a:p>
                </c:rich>
              </c:tx>
              <c:showPercent val="1"/>
            </c:dLbl>
            <c:dLbl>
              <c:idx val="1"/>
              <c:layout>
                <c:manualLayout>
                  <c:x val="9.1426618547681568E-2"/>
                  <c:y val="-6.4519747531558591E-2"/>
                </c:manualLayout>
              </c:layout>
              <c:tx>
                <c:rich>
                  <a:bodyPr/>
                  <a:lstStyle/>
                  <a:p>
                    <a:r>
                      <a:rPr lang="en-US" sz="1600"/>
                      <a:t>1</a:t>
                    </a:r>
                    <a:r>
                      <a:rPr lang="ru-RU" sz="1600"/>
                      <a:t>0%</a:t>
                    </a:r>
                    <a:endParaRPr lang="en-US" sz="1600"/>
                  </a:p>
                </c:rich>
              </c:tx>
              <c:showPercent val="1"/>
            </c:dLbl>
            <c:dLbl>
              <c:idx val="2"/>
              <c:layout>
                <c:manualLayout>
                  <c:x val="9.6665573053368745E-2"/>
                  <c:y val="0.13977721534808138"/>
                </c:manualLayout>
              </c:layout>
              <c:tx>
                <c:rich>
                  <a:bodyPr/>
                  <a:lstStyle/>
                  <a:p>
                    <a:r>
                      <a:rPr lang="en-US" sz="1600"/>
                      <a:t>2</a:t>
                    </a:r>
                    <a:r>
                      <a:rPr lang="ru-RU" sz="1600"/>
                      <a:t>3%</a:t>
                    </a:r>
                    <a:endParaRPr lang="en-US" sz="1600"/>
                  </a:p>
                </c:rich>
              </c:tx>
              <c:showPercent val="1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Лист1!$A$2:$A$5</c:f>
              <c:strCache>
                <c:ptCount val="3"/>
                <c:pt idx="0">
                  <c:v>"Крошки Цахес" в меру</c:v>
                </c:pt>
                <c:pt idx="1">
                  <c:v>Истинные "крошки Цахес"</c:v>
                </c:pt>
                <c:pt idx="2">
                  <c:v>Не являются "крошками Цахес"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</c:v>
                </c:pt>
                <c:pt idx="1">
                  <c:v>1.5</c:v>
                </c:pt>
                <c:pt idx="2">
                  <c:v>2.5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16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60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600"/>
            </a:pPr>
            <a:endParaRPr lang="ru-RU"/>
          </a:p>
        </c:txPr>
      </c:legendEntry>
      <c:legendEntry>
        <c:idx val="3"/>
        <c:delete val="1"/>
      </c:legendEntry>
      <c:layout>
        <c:manualLayout>
          <c:xMode val="edge"/>
          <c:yMode val="edge"/>
          <c:x val="0.60947959512341066"/>
          <c:y val="0.10298913564390598"/>
          <c:w val="0.37863517167249122"/>
          <c:h val="0.82207724034495688"/>
        </c:manualLayout>
      </c:layout>
      <c:spPr>
        <a:effectLst>
          <a:outerShdw blurRad="50800" dist="38100" dir="8100000" algn="tr" rotWithShape="0">
            <a:prstClr val="black">
              <a:alpha val="40000"/>
            </a:prstClr>
          </a:outerShdw>
        </a:effectLst>
      </c:spPr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95420BA-9A4A-4A1D-96A3-68554D7FB0E9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CEF1C9C-EF3A-473B-B71C-6F1128253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420BA-9A4A-4A1D-96A3-68554D7FB0E9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F1C9C-EF3A-473B-B71C-6F1128253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420BA-9A4A-4A1D-96A3-68554D7FB0E9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F1C9C-EF3A-473B-B71C-6F1128253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95420BA-9A4A-4A1D-96A3-68554D7FB0E9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CEF1C9C-EF3A-473B-B71C-6F11282534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95420BA-9A4A-4A1D-96A3-68554D7FB0E9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CEF1C9C-EF3A-473B-B71C-6F1128253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420BA-9A4A-4A1D-96A3-68554D7FB0E9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F1C9C-EF3A-473B-B71C-6F11282534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420BA-9A4A-4A1D-96A3-68554D7FB0E9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F1C9C-EF3A-473B-B71C-6F11282534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95420BA-9A4A-4A1D-96A3-68554D7FB0E9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CEF1C9C-EF3A-473B-B71C-6F11282534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420BA-9A4A-4A1D-96A3-68554D7FB0E9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F1C9C-EF3A-473B-B71C-6F1128253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95420BA-9A4A-4A1D-96A3-68554D7FB0E9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CEF1C9C-EF3A-473B-B71C-6F11282534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95420BA-9A4A-4A1D-96A3-68554D7FB0E9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CEF1C9C-EF3A-473B-B71C-6F11282534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95420BA-9A4A-4A1D-96A3-68554D7FB0E9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CEF1C9C-EF3A-473B-B71C-6F1128253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642918"/>
            <a:ext cx="6172200" cy="5715040"/>
          </a:xfrm>
        </p:spPr>
        <p:txBody>
          <a:bodyPr/>
          <a:lstStyle/>
          <a:p>
            <a:r>
              <a:rPr lang="ru-RU" dirty="0" smtClean="0"/>
              <a:t>Антономазия как прием раскрытия человеческих пороков.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(по произведениям Е. Чижовой «Крошки Цахес» и Э. Гофмана «Крошка Цахес, по прозванию Циннобер»)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Катюша\Desktop\Конференция\чижова\fa1883b060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8358246" cy="5429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714348" y="5786454"/>
            <a:ext cx="6786610" cy="785818"/>
          </a:xfrm>
          <a:prstGeom prst="wedgeRoundRectCallout">
            <a:avLst>
              <a:gd name="adj1" fmla="val -4142"/>
              <a:gd name="adj2" fmla="val -10422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«Кто </a:t>
            </a:r>
            <a:r>
              <a:rPr lang="ru-RU" dirty="0"/>
              <a:t>же, находясь в здравом уме, согласится уйти от </a:t>
            </a:r>
            <a:r>
              <a:rPr lang="ru-RU" dirty="0" smtClean="0"/>
              <a:t>Ф.?»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Катюша\Desktop\Конференция\чижова\cbf55a8a1c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0"/>
            <a:ext cx="4481376" cy="32813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3" name="Picture 3" descr="C:\Users\Катюша\Desktop\Конференция\чижова\выставка костюмов в малом театре 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571480"/>
            <a:ext cx="4143404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4" name="Picture 4" descr="C:\Users\Катюша\Desktop\Конференция\чижова\4510_64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286124"/>
            <a:ext cx="4014928" cy="33147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Катюша\Desktop\Конференция\чижова\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6215074" cy="6072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6572264" y="285728"/>
            <a:ext cx="2071702" cy="3571900"/>
          </a:xfrm>
          <a:prstGeom prst="wedgeRoundRectCallout">
            <a:avLst>
              <a:gd name="adj1" fmla="val -83099"/>
              <a:gd name="adj2" fmla="val 478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«Комплименты и подарки, выпадавшие на нашу долю, стали делом привычным и больше не ввергали в радостный трепет»</a:t>
            </a:r>
          </a:p>
        </p:txBody>
      </p:sp>
      <p:sp>
        <p:nvSpPr>
          <p:cNvPr id="6" name="Выноска-облако 5"/>
          <p:cNvSpPr/>
          <p:nvPr/>
        </p:nvSpPr>
        <p:spPr>
          <a:xfrm>
            <a:off x="5715008" y="0"/>
            <a:ext cx="3428992" cy="4071966"/>
          </a:xfrm>
          <a:prstGeom prst="cloudCallout">
            <a:avLst>
              <a:gd name="adj1" fmla="val 41991"/>
              <a:gd name="adj2" fmla="val 7300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 «Дети – оборотни. Их лица бывают прекрасными, </a:t>
            </a:r>
            <a:r>
              <a:rPr lang="ru-RU" dirty="0" smtClean="0"/>
              <a:t>так, </a:t>
            </a:r>
            <a:r>
              <a:rPr lang="ru-RU" dirty="0"/>
              <a:t>что щемит сердце, а в следующий миг они оборачиваются, и их обратная сторона беспросветна»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Катюша\Desktop\Конференция\чижова\shkol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357166"/>
            <a:ext cx="4214842" cy="6143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6643702" y="500042"/>
            <a:ext cx="2214578" cy="642942"/>
          </a:xfrm>
          <a:prstGeom prst="wedgeRoundRectCallout">
            <a:avLst>
              <a:gd name="adj1" fmla="val -81227"/>
              <a:gd name="adj2" fmla="val 6037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«Я </a:t>
            </a:r>
            <a:r>
              <a:rPr lang="ru-RU" dirty="0"/>
              <a:t>буду с ней </a:t>
            </a:r>
            <a:r>
              <a:rPr lang="ru-RU" dirty="0" smtClean="0"/>
              <a:t>навсегда»</a:t>
            </a:r>
            <a:endParaRPr lang="ru-RU" dirty="0"/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214282" y="500042"/>
            <a:ext cx="1928826" cy="642942"/>
          </a:xfrm>
          <a:prstGeom prst="wedgeRoundRectCallout">
            <a:avLst>
              <a:gd name="adj1" fmla="val 142616"/>
              <a:gd name="adj2" fmla="val 7231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«Любовь – это она»</a:t>
            </a: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6643702" y="1785926"/>
            <a:ext cx="2214578" cy="642942"/>
          </a:xfrm>
          <a:prstGeom prst="wedgeRoundRectCallout">
            <a:avLst>
              <a:gd name="adj1" fmla="val -84925"/>
              <a:gd name="adj2" fmla="val -8821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«Так она хочет»</a:t>
            </a:r>
            <a:endParaRPr lang="ru-RU" dirty="0"/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214282" y="1571612"/>
            <a:ext cx="1928826" cy="1571636"/>
          </a:xfrm>
          <a:prstGeom prst="wedgeRoundRectCallout">
            <a:avLst>
              <a:gd name="adj1" fmla="val 146697"/>
              <a:gd name="adj2" fmla="val -5929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«До разговора с нею я бы никогда не посмела собраться». </a:t>
            </a: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6572264" y="3000372"/>
            <a:ext cx="2286016" cy="1285884"/>
          </a:xfrm>
          <a:prstGeom prst="wedgeRoundRectCallout">
            <a:avLst>
              <a:gd name="adj1" fmla="val -82325"/>
              <a:gd name="adj2" fmla="val -13650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«Отступать нельзя, потому что она приказала»</a:t>
            </a: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214282" y="3500438"/>
            <a:ext cx="1928826" cy="1928826"/>
          </a:xfrm>
          <a:prstGeom prst="wedgeRoundRectCallout">
            <a:avLst>
              <a:gd name="adj1" fmla="val 150399"/>
              <a:gd name="adj2" fmla="val -14128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«Если я останусь в больнице, она не сможет больше надеяться на меня»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Катюша\Desktop\Конференция\чижова\Учитель-и-учен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3808" y="428604"/>
            <a:ext cx="7471530" cy="4572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642910" y="5286388"/>
            <a:ext cx="7286676" cy="1357322"/>
          </a:xfrm>
          <a:prstGeom prst="wedgeRoundRectCallout">
            <a:avLst>
              <a:gd name="adj1" fmla="val -1354"/>
              <a:gd name="adj2" fmla="val -13865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«Нам с нею ничего не стоит эта мимолетная работа. Мы обе – и она, и я – имеем дело с чем-то простым и легким, что уже есть во мне. Оно воплощается, выходит на поверхность, стоит Ф. задать тон, усилить жест, поворот, взгляд»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Катюша\Desktop\Конференция\чижова\1351065762Школа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572560" cy="628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Катюша\Desktop\Конференция\mozart_010203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9058" y="214290"/>
            <a:ext cx="2752744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47" name="Picture 3" descr="C:\Users\Катюша\Desktop\Конференция\clement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142852"/>
            <a:ext cx="2595267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3571868" y="714356"/>
            <a:ext cx="1714512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Моцарт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err="1" smtClean="0"/>
              <a:t>Клементи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 rot="10800000">
            <a:off x="3000364" y="1000108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357818" y="1571612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31748" name="Picture 4" descr="C:\Users\Катюша\Desktop\Конференция\1271697911_bfz2u7fnohox0i1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500438"/>
            <a:ext cx="2786082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49" name="Picture 5" descr="C:\Users\Катюша\Desktop\Конференция\6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34309" y="3357562"/>
            <a:ext cx="2755363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Скругленный прямоугольник 12"/>
          <p:cNvSpPr/>
          <p:nvPr/>
        </p:nvSpPr>
        <p:spPr>
          <a:xfrm>
            <a:off x="3571868" y="3929066"/>
            <a:ext cx="1714512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Буратино</a:t>
            </a:r>
          </a:p>
          <a:p>
            <a:pPr algn="ctr"/>
            <a:endParaRPr lang="ru-RU" dirty="0"/>
          </a:p>
          <a:p>
            <a:pPr algn="ctr"/>
            <a:r>
              <a:rPr lang="ru-RU" dirty="0" err="1" smtClean="0"/>
              <a:t>Пиноккио</a:t>
            </a:r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10800000">
            <a:off x="3000364" y="4286256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357818" y="4857760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000100" y="785794"/>
          <a:ext cx="7072362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500166" y="571480"/>
            <a:ext cx="535785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Диаграмма.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143800" cy="114300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Спасибо за внимание!</a:t>
            </a:r>
            <a:endParaRPr lang="ru-RU" sz="4400" dirty="0"/>
          </a:p>
        </p:txBody>
      </p:sp>
      <p:pic>
        <p:nvPicPr>
          <p:cNvPr id="1026" name="Picture 2" descr="C:\Users\Катюша\Desktop\Goj-058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7" y="1285860"/>
            <a:ext cx="4201593" cy="48818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214290"/>
            <a:ext cx="6172200" cy="714380"/>
          </a:xfrm>
        </p:spPr>
        <p:txBody>
          <a:bodyPr/>
          <a:lstStyle/>
          <a:p>
            <a:r>
              <a:rPr lang="ru-RU" dirty="0" smtClean="0"/>
              <a:t>Цели и задачи: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1571612"/>
            <a:ext cx="6172200" cy="528638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Познакомиться с сатирическим образом крошки Цахес Эрнста Гофмана;</a:t>
            </a:r>
          </a:p>
          <a:p>
            <a:endParaRPr lang="ru-RU" dirty="0" smtClean="0"/>
          </a:p>
          <a:p>
            <a:r>
              <a:rPr lang="ru-RU" dirty="0" smtClean="0"/>
              <a:t>Выявить пороки, которые обнажил немецкий сказочник в своем произведении; </a:t>
            </a:r>
          </a:p>
          <a:p>
            <a:endParaRPr lang="ru-RU" dirty="0" smtClean="0"/>
          </a:p>
          <a:p>
            <a:r>
              <a:rPr lang="ru-RU" dirty="0" smtClean="0"/>
              <a:t>Раскрыть образ «крошек» в повести Елены Чижовой; </a:t>
            </a:r>
          </a:p>
          <a:p>
            <a:endParaRPr lang="ru-RU" dirty="0" smtClean="0"/>
          </a:p>
          <a:p>
            <a:r>
              <a:rPr lang="ru-RU" dirty="0" smtClean="0"/>
              <a:t>Сопоставить этот образ с героем произведения Эрнста Гофмана; </a:t>
            </a:r>
          </a:p>
          <a:p>
            <a:endParaRPr lang="ru-RU" dirty="0" smtClean="0"/>
          </a:p>
          <a:p>
            <a:r>
              <a:rPr lang="ru-RU" dirty="0" smtClean="0"/>
              <a:t>Протестировать и выявить «крошек «Цахес» среди окружающих людей;</a:t>
            </a:r>
          </a:p>
          <a:p>
            <a:endParaRPr lang="ru-RU" dirty="0" smtClean="0"/>
          </a:p>
          <a:p>
            <a:r>
              <a:rPr lang="ru-RU" dirty="0" smtClean="0"/>
              <a:t> Определить причины возникновения этого социального явления.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3394067" y="1177909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358246" cy="1214422"/>
          </a:xfrm>
        </p:spPr>
        <p:txBody>
          <a:bodyPr/>
          <a:lstStyle/>
          <a:p>
            <a:r>
              <a:rPr lang="ru-RU" dirty="0" smtClean="0"/>
              <a:t>Образ крошки Цахес в сказке Эрнеста Гофмана.</a:t>
            </a:r>
            <a:endParaRPr lang="ru-RU" dirty="0"/>
          </a:p>
        </p:txBody>
      </p:sp>
      <p:pic>
        <p:nvPicPr>
          <p:cNvPr id="5" name="Содержимое 4" descr="11257030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00034" y="1285860"/>
            <a:ext cx="3486995" cy="4891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gofman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270374" y="1068034"/>
            <a:ext cx="3944963" cy="50756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2500298" y="857232"/>
            <a:ext cx="2643206" cy="2357454"/>
          </a:xfrm>
          <a:prstGeom prst="wedgeRoundRectCallout">
            <a:avLst>
              <a:gd name="adj1" fmla="val 61322"/>
              <a:gd name="adj2" fmla="val 3766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/>
                <a:ea typeface="Calibri"/>
              </a:rPr>
              <a:t>«Своими же руками мы создаем себе кумиров, будь то поистине  талантливый и одаренный  человек или же никчемный и грубый уродец»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7" grpId="0" animBg="1"/>
      <p:bldP spid="7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атюша\Desktop\Конференция\гофман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214422"/>
            <a:ext cx="6533681" cy="5143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Стрелка вниз 5"/>
          <p:cNvSpPr/>
          <p:nvPr/>
        </p:nvSpPr>
        <p:spPr>
          <a:xfrm>
            <a:off x="2214546" y="0"/>
            <a:ext cx="2500330" cy="1428736"/>
          </a:xfrm>
          <a:prstGeom prst="downArrow">
            <a:avLst>
              <a:gd name="adj1" fmla="val 50000"/>
              <a:gd name="adj2" fmla="val 479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Проспер</a:t>
            </a:r>
            <a:r>
              <a:rPr lang="ru-RU" dirty="0" smtClean="0"/>
              <a:t> </a:t>
            </a:r>
            <a:r>
              <a:rPr lang="ru-RU" dirty="0" err="1" smtClean="0"/>
              <a:t>Альпанус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>
            <a:off x="4429124" y="0"/>
            <a:ext cx="2928958" cy="21431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Фея </a:t>
            </a:r>
          </a:p>
          <a:p>
            <a:pPr algn="ctr"/>
            <a:r>
              <a:rPr lang="ru-RU" dirty="0" err="1" smtClean="0"/>
              <a:t>Розеншен</a:t>
            </a:r>
            <a:endParaRPr lang="ru-RU" dirty="0"/>
          </a:p>
        </p:txBody>
      </p:sp>
      <p:pic>
        <p:nvPicPr>
          <p:cNvPr id="1029" name="Picture 5" descr="C:\Users\Катюша\Desktop\Конференция\гофман\DSCN258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357298"/>
            <a:ext cx="3714776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C:\Users\Катюша\Desktop\Конференция\гофман\book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1357298"/>
            <a:ext cx="3667125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Стрелка влево 9"/>
          <p:cNvSpPr/>
          <p:nvPr/>
        </p:nvSpPr>
        <p:spPr>
          <a:xfrm>
            <a:off x="4429124" y="2714620"/>
            <a:ext cx="2071702" cy="150019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Трость с кристаллом</a:t>
            </a:r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2857488" y="2786058"/>
            <a:ext cx="1857388" cy="13573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Книга </a:t>
            </a:r>
            <a:r>
              <a:rPr lang="ru-RU" dirty="0" err="1" smtClean="0"/>
              <a:t>альраунов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Катюша\Desktop\Конференция\гофман\013lab1vkh12977942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85860"/>
            <a:ext cx="3906763" cy="53425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кругленный прямоугольник 3"/>
          <p:cNvSpPr/>
          <p:nvPr/>
        </p:nvSpPr>
        <p:spPr>
          <a:xfrm>
            <a:off x="285720" y="285728"/>
            <a:ext cx="3857652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Крошка Цахес</a:t>
            </a:r>
            <a:endParaRPr lang="ru-RU" dirty="0"/>
          </a:p>
        </p:txBody>
      </p:sp>
      <p:sp>
        <p:nvSpPr>
          <p:cNvPr id="25" name="Правая круглая скобка 24"/>
          <p:cNvSpPr/>
          <p:nvPr/>
        </p:nvSpPr>
        <p:spPr>
          <a:xfrm>
            <a:off x="3571868" y="3143248"/>
            <a:ext cx="142876" cy="3143272"/>
          </a:xfrm>
          <a:prstGeom prst="rightBracket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3857620" y="4357694"/>
            <a:ext cx="121444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36 см</a:t>
            </a:r>
            <a:endParaRPr lang="ru-RU" dirty="0"/>
          </a:p>
        </p:txBody>
      </p:sp>
      <p:pic>
        <p:nvPicPr>
          <p:cNvPr id="2053" name="Picture 5" descr="C:\Users\Катюша\Desktop\Конференция\гофман\07labqs5t12989266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285860"/>
            <a:ext cx="3643338" cy="53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" name="Скругленный прямоугольник 28"/>
          <p:cNvSpPr/>
          <p:nvPr/>
        </p:nvSpPr>
        <p:spPr>
          <a:xfrm>
            <a:off x="5143504" y="357166"/>
            <a:ext cx="285752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Циннобер</a:t>
            </a:r>
            <a:endParaRPr lang="ru-RU" dirty="0"/>
          </a:p>
        </p:txBody>
      </p:sp>
      <p:pic>
        <p:nvPicPr>
          <p:cNvPr id="2054" name="Picture 6" descr="C:\Users\Катюша\Desktop\Конференция\гофман\3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1714488"/>
            <a:ext cx="4040727" cy="4286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3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4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6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7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3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5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1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2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25" grpId="0" animBg="1"/>
      <p:bldP spid="25" grpId="1" animBg="1"/>
      <p:bldP spid="26" grpId="0" animBg="1"/>
      <p:bldP spid="26" grpId="1" animBg="1"/>
      <p:bldP spid="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Катюша\Desktop\Конференция\гофман\170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85728"/>
            <a:ext cx="4429156" cy="61463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5143504" y="428604"/>
            <a:ext cx="3071834" cy="1357322"/>
          </a:xfrm>
          <a:prstGeom prst="wedgeRoundRectCallout">
            <a:avLst>
              <a:gd name="adj1" fmla="val -96159"/>
              <a:gd name="adj2" fmla="val 4002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/>
                <a:ea typeface="Calibri"/>
              </a:rPr>
              <a:t>«Будь  разумен,  будь  разумен, насколько сможешь»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атюша\Desktop\Конференция\гофман\06_CAHES_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571480"/>
            <a:ext cx="4643470" cy="6000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214282" y="1357298"/>
            <a:ext cx="2643206" cy="1571636"/>
          </a:xfrm>
          <a:prstGeom prst="wedgeRoundRectCallout">
            <a:avLst>
              <a:gd name="adj1" fmla="val 91691"/>
              <a:gd name="adj2" fmla="val 1815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</a:t>
            </a:r>
            <a:r>
              <a:rPr lang="ru-RU" dirty="0"/>
              <a:t>Чего это вы так несносно тормошите меня? Я теперь - министр и им останусь!»</a:t>
            </a: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5715008" y="3000372"/>
            <a:ext cx="2857520" cy="1643074"/>
          </a:xfrm>
          <a:prstGeom prst="wedgeRoundRectCallout">
            <a:avLst>
              <a:gd name="adj1" fmla="val -55327"/>
              <a:gd name="adj2" fmla="val -7563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«Разума </a:t>
            </a:r>
            <a:r>
              <a:rPr lang="ru-RU" dirty="0"/>
              <a:t>у меня довольно, тебе не нужно повторять мне это так </a:t>
            </a:r>
            <a:r>
              <a:rPr lang="ru-RU" dirty="0" smtClean="0"/>
              <a:t>часто»</a:t>
            </a:r>
            <a:endParaRPr lang="ru-RU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1857356" y="1285860"/>
            <a:ext cx="2428892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Упрямство и самодовольство</a:t>
            </a:r>
            <a:endParaRPr lang="ru-RU" dirty="0"/>
          </a:p>
        </p:txBody>
      </p:sp>
      <p:sp>
        <p:nvSpPr>
          <p:cNvPr id="6" name="Стрелка влево 5"/>
          <p:cNvSpPr/>
          <p:nvPr/>
        </p:nvSpPr>
        <p:spPr>
          <a:xfrm>
            <a:off x="6572264" y="1500174"/>
            <a:ext cx="2071702" cy="121444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Гордость и агрессивность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 «крошек Цахес» в повести Елены Чижовой</a:t>
            </a:r>
            <a:endParaRPr lang="ru-RU" dirty="0"/>
          </a:p>
        </p:txBody>
      </p:sp>
      <p:pic>
        <p:nvPicPr>
          <p:cNvPr id="5" name="Содержимое 4" descr="2 (1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28596" y="1600200"/>
            <a:ext cx="3466748" cy="49006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big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357686" y="1571612"/>
            <a:ext cx="3929089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357158" y="2143116"/>
            <a:ext cx="3786214" cy="33575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Антономазия – особый вид метонимии, троп, состоящий в употреблении собственного имени в значении нарицательного.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Катюша\Desktop\Конференция\чижова\3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3857652" cy="63097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трелка влево 4"/>
          <p:cNvSpPr/>
          <p:nvPr/>
        </p:nvSpPr>
        <p:spPr>
          <a:xfrm>
            <a:off x="4071934" y="1500174"/>
            <a:ext cx="4429156" cy="71438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Прекрасно знает свой предмет</a:t>
            </a:r>
            <a:endParaRPr lang="ru-RU" dirty="0"/>
          </a:p>
        </p:txBody>
      </p:sp>
      <p:sp>
        <p:nvSpPr>
          <p:cNvPr id="6" name="Стрелка влево 5"/>
          <p:cNvSpPr/>
          <p:nvPr/>
        </p:nvSpPr>
        <p:spPr>
          <a:xfrm>
            <a:off x="4071934" y="2643182"/>
            <a:ext cx="4429156" cy="71438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Превосходно владеет языком</a:t>
            </a:r>
            <a:endParaRPr lang="ru-RU" dirty="0"/>
          </a:p>
        </p:txBody>
      </p:sp>
      <p:sp>
        <p:nvSpPr>
          <p:cNvPr id="7" name="Стрелка влево 6"/>
          <p:cNvSpPr/>
          <p:nvPr/>
        </p:nvSpPr>
        <p:spPr>
          <a:xfrm>
            <a:off x="4000496" y="3714752"/>
            <a:ext cx="4500594" cy="107157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Умеет ценить настоящую литературу</a:t>
            </a:r>
            <a:endParaRPr lang="ru-RU" dirty="0"/>
          </a:p>
        </p:txBody>
      </p:sp>
      <p:pic>
        <p:nvPicPr>
          <p:cNvPr id="22531" name="Picture 3" descr="C:\Users\Катюша\Desktop\Конференция\гофман\1704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285728"/>
            <a:ext cx="4000500" cy="628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5000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0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397</TotalTime>
  <Words>392</Words>
  <Application>Microsoft Office PowerPoint</Application>
  <PresentationFormat>Экран (4:3)</PresentationFormat>
  <Paragraphs>54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Эркер</vt:lpstr>
      <vt:lpstr>Антономазия как прием раскрытия человеческих пороков.   (по произведениям Е. Чижовой «Крошки Цахес» и Э. Гофмана «Крошка Цахес, по прозванию Циннобер»)      </vt:lpstr>
      <vt:lpstr>Цели и задачи:</vt:lpstr>
      <vt:lpstr>Образ крошки Цахес в сказке Эрнеста Гофмана.</vt:lpstr>
      <vt:lpstr>Слайд 4</vt:lpstr>
      <vt:lpstr>Слайд 5</vt:lpstr>
      <vt:lpstr>Слайд 6</vt:lpstr>
      <vt:lpstr>Слайд 7</vt:lpstr>
      <vt:lpstr>Образ «крошек Цахес» в повести Елены Чижовой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Спасибо за внимание!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Антономазия как прием раскрытия человеческих пороков.</dc:title>
  <dc:creator>Катюша</dc:creator>
  <cp:lastModifiedBy>Катюша</cp:lastModifiedBy>
  <cp:revision>47</cp:revision>
  <dcterms:created xsi:type="dcterms:W3CDTF">2013-03-29T15:06:24Z</dcterms:created>
  <dcterms:modified xsi:type="dcterms:W3CDTF">2013-04-02T19:42:32Z</dcterms:modified>
</cp:coreProperties>
</file>