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</p:spPr>
        <p:txBody>
          <a:bodyPr>
            <a:normAutofit/>
          </a:bodyPr>
          <a:lstStyle/>
          <a:p>
            <a:r>
              <a:rPr lang="ru-RU" sz="9600" i="1" dirty="0" err="1" smtClean="0"/>
              <a:t>Дислалия</a:t>
            </a:r>
            <a:endParaRPr lang="ru-RU" sz="96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l"/>
            <a:r>
              <a:rPr lang="ru-RU" sz="2400" b="1" dirty="0" smtClean="0"/>
              <a:t> Презентация студентки 141 группы</a:t>
            </a:r>
          </a:p>
          <a:p>
            <a:pPr algn="l"/>
            <a:r>
              <a:rPr lang="ru-RU" sz="2400" b="1" dirty="0" err="1" smtClean="0"/>
              <a:t>Гайдуковой</a:t>
            </a:r>
            <a:r>
              <a:rPr lang="ru-RU" sz="2400" b="1" dirty="0" smtClean="0"/>
              <a:t> Агаты</a:t>
            </a:r>
          </a:p>
          <a:p>
            <a:pPr algn="l"/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8901221">
            <a:off x="-154985" y="573486"/>
            <a:ext cx="8884112" cy="3377149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</a:t>
            </a:r>
            <a:endParaRPr lang="ru-RU" sz="8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3008313" cy="6480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Определение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7544" y="908720"/>
            <a:ext cx="7427168" cy="3168351"/>
          </a:xfrm>
        </p:spPr>
        <p:txBody>
          <a:bodyPr>
            <a:normAutofit/>
          </a:bodyPr>
          <a:lstStyle/>
          <a:p>
            <a:r>
              <a:rPr lang="ru-RU" sz="2400" u="sng" dirty="0" err="1" smtClean="0">
                <a:solidFill>
                  <a:schemeClr val="accent6">
                    <a:lumMod val="75000"/>
                  </a:schemeClr>
                </a:solidFill>
              </a:rPr>
              <a:t>Дислалия</a:t>
            </a:r>
            <a:r>
              <a:rPr lang="ru-RU" sz="2400" dirty="0" smtClean="0"/>
              <a:t> – это нарушение звукопроизношения при нормальном слухе и сохранной иннервации речевого аппарата.</a:t>
            </a:r>
          </a:p>
          <a:p>
            <a:endParaRPr lang="ru-RU" sz="2400" dirty="0" smtClean="0"/>
          </a:p>
          <a:p>
            <a:r>
              <a:rPr lang="ru-RU" sz="2400" dirty="0" err="1" smtClean="0"/>
              <a:t>Дислалия</a:t>
            </a:r>
            <a:r>
              <a:rPr lang="ru-RU" sz="2400" dirty="0" smtClean="0"/>
              <a:t> является одним из самых </a:t>
            </a:r>
            <a:r>
              <a:rPr lang="ru-RU" sz="2400" dirty="0" err="1" smtClean="0"/>
              <a:t>распостраненных</a:t>
            </a:r>
            <a:r>
              <a:rPr lang="ru-RU" sz="2400" dirty="0" smtClean="0"/>
              <a:t> дефектов речи.</a:t>
            </a:r>
          </a:p>
          <a:p>
            <a:endParaRPr lang="ru-RU" sz="2400" dirty="0"/>
          </a:p>
        </p:txBody>
      </p:sp>
      <p:pic>
        <p:nvPicPr>
          <p:cNvPr id="5" name="Содержимое 4" descr="1308009531_3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3212976"/>
            <a:ext cx="4968552" cy="345638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7968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Виды </a:t>
            </a:r>
            <a:r>
              <a:rPr lang="ru-RU" sz="3200" dirty="0" err="1" smtClean="0">
                <a:solidFill>
                  <a:schemeClr val="accent2">
                    <a:lumMod val="50000"/>
                  </a:schemeClr>
                </a:solidFill>
              </a:rPr>
              <a:t>дислалии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196752"/>
            <a:ext cx="3008313" cy="492941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 этиологическому признаку </a:t>
            </a:r>
            <a:r>
              <a:rPr lang="ru-RU" sz="2800" dirty="0" err="1" smtClean="0"/>
              <a:t>дислалию</a:t>
            </a:r>
            <a:r>
              <a:rPr lang="ru-RU" sz="2800" dirty="0" smtClean="0"/>
              <a:t> подразделяют на 2 вида: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механическую (органическую) и функциональную.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мех. дислалия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476673"/>
            <a:ext cx="3686547" cy="489654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Механическая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дислалия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Причины механической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дислалии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411872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Это такой вид неправильного звукопроизношения, который вызывается органическими дефектами периферического речевого аппарата, его костного и мышечного строения.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Причины: </a:t>
            </a:r>
            <a:r>
              <a:rPr lang="ru-RU" dirty="0" smtClean="0"/>
              <a:t>укороченная уздечка языка, дефекты строения челюстей, неправильное строение неба, толстые губы.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Функциональная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дислалия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Причины функциональной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дислалии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Это такой вид неправильного звукопроизношения, при котором не имеется никаких дефектов артикуляционного аппарата.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Причины: </a:t>
            </a:r>
            <a:r>
              <a:rPr lang="ru-RU" sz="2800" dirty="0" smtClean="0"/>
              <a:t>неправильное воспитание речи ребенка, подражание (постоянное общение с малолетними детьми, взрослыми с искаженным звукопроизношением), двуязычие в семье, педагогическая запущенность, недоразвитие фонематического слуха, недостаточная подвижность органов артикуляционного аппарата, снижение слуха, недостаточное умственное развитие.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704856" cy="92211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Разновидности </a:t>
            </a:r>
            <a:r>
              <a:rPr lang="ru-RU" sz="4000" b="1" dirty="0" err="1" smtClean="0">
                <a:solidFill>
                  <a:schemeClr val="accent2">
                    <a:lumMod val="50000"/>
                  </a:schemeClr>
                </a:solidFill>
              </a:rPr>
              <a:t>дислалии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268760"/>
            <a:ext cx="4104456" cy="3744416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Простая: </a:t>
            </a:r>
            <a:r>
              <a:rPr lang="ru-RU" sz="2800" b="0" dirty="0" smtClean="0"/>
              <a:t>в произношении отмечается до 4 дефектных звуков.</a:t>
            </a:r>
          </a:p>
          <a:p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</a:rPr>
              <a:t>Мономорфная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ru-RU" sz="2800" b="0" dirty="0" smtClean="0"/>
              <a:t>дефект выражается в нарушении произношения звуков 1 артикуляционной группы.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pPr algn="ctr"/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268760"/>
            <a:ext cx="3383359" cy="3672408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Сложная: </a:t>
            </a:r>
            <a:r>
              <a:rPr lang="ru-RU" sz="3600" b="0" dirty="0" smtClean="0"/>
              <a:t>в произношении отмечается 5 и более дефектных звуков.</a:t>
            </a:r>
          </a:p>
          <a:p>
            <a:pPr algn="l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Полиморфная: </a:t>
            </a:r>
            <a:r>
              <a:rPr lang="ru-RU" sz="3600" b="0" dirty="0" smtClean="0"/>
              <a:t>дефект распространяется на 2 и более артикуляционные группы.</a:t>
            </a:r>
            <a:endParaRPr lang="ru-RU" sz="3600" dirty="0" smtClean="0"/>
          </a:p>
          <a:p>
            <a:pPr algn="l"/>
            <a:endParaRPr lang="ru-RU" sz="3600" b="0" dirty="0" smtClean="0"/>
          </a:p>
          <a:p>
            <a:pPr algn="l"/>
            <a:endParaRPr lang="ru-RU" b="0" dirty="0" smtClean="0"/>
          </a:p>
          <a:p>
            <a:pPr algn="l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005064"/>
            <a:ext cx="4040188" cy="212109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Содержимое 8" descr="мех. дислалия.pn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2123728" y="4077072"/>
            <a:ext cx="4824536" cy="259228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88640"/>
            <a:ext cx="6255488" cy="399527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Виды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дислалии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764704"/>
            <a:ext cx="7128792" cy="5688632"/>
          </a:xfrm>
        </p:spPr>
        <p:txBody>
          <a:bodyPr>
            <a:normAutofit fontScale="92500" lnSpcReduction="10000"/>
          </a:bodyPr>
          <a:lstStyle/>
          <a:p>
            <a:pPr marL="457200" indent="-457200" algn="l"/>
            <a:r>
              <a:rPr lang="ru-RU" dirty="0" smtClean="0"/>
              <a:t>1.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Сигматизм</a:t>
            </a:r>
            <a:r>
              <a:rPr lang="ru-RU" dirty="0" smtClean="0"/>
              <a:t> – недостаток произношения свистящих (с –</a:t>
            </a:r>
            <a:r>
              <a:rPr lang="ru-RU" dirty="0" err="1" smtClean="0"/>
              <a:t>с</a:t>
            </a:r>
            <a:r>
              <a:rPr lang="ru-RU" dirty="0" smtClean="0"/>
              <a:t>, </a:t>
            </a:r>
            <a:r>
              <a:rPr lang="ru-RU" dirty="0" err="1" smtClean="0"/>
              <a:t>з-з</a:t>
            </a:r>
            <a:r>
              <a:rPr lang="ru-RU" dirty="0" smtClean="0"/>
              <a:t>, </a:t>
            </a:r>
            <a:r>
              <a:rPr lang="ru-RU" dirty="0" err="1" smtClean="0"/>
              <a:t>ц</a:t>
            </a:r>
            <a:r>
              <a:rPr lang="ru-RU" dirty="0" smtClean="0"/>
              <a:t>) и шипящих (</a:t>
            </a:r>
            <a:r>
              <a:rPr lang="ru-RU" dirty="0" err="1" smtClean="0"/>
              <a:t>ш,ж,ч,щ</a:t>
            </a:r>
            <a:r>
              <a:rPr lang="ru-RU" dirty="0" smtClean="0"/>
              <a:t>) звуков. Один из распространенных видов нарушений произношения. </a:t>
            </a:r>
          </a:p>
          <a:p>
            <a:pPr marL="457200" indent="-457200" algn="l"/>
            <a:r>
              <a:rPr lang="ru-RU" dirty="0" smtClean="0"/>
              <a:t>2.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Ротацизм</a:t>
            </a:r>
            <a:r>
              <a:rPr lang="ru-RU" dirty="0" smtClean="0"/>
              <a:t>- недостатки произношения звуков </a:t>
            </a:r>
            <a:r>
              <a:rPr lang="ru-RU" dirty="0" err="1" smtClean="0"/>
              <a:t>р-р</a:t>
            </a:r>
            <a:r>
              <a:rPr lang="ru-RU" dirty="0" smtClean="0"/>
              <a:t>,.</a:t>
            </a:r>
          </a:p>
          <a:p>
            <a:pPr marL="457200" indent="-457200" algn="l"/>
            <a:r>
              <a:rPr lang="ru-RU" dirty="0" smtClean="0"/>
              <a:t>3.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Ламбдацизм</a:t>
            </a:r>
            <a:r>
              <a:rPr lang="ru-RU" dirty="0" smtClean="0"/>
              <a:t>- недостатки произношения звуков л-л,.</a:t>
            </a:r>
          </a:p>
          <a:p>
            <a:pPr marL="457200" indent="-457200" algn="l"/>
            <a:r>
              <a:rPr lang="ru-RU" dirty="0" smtClean="0"/>
              <a:t>4. Дефекты произношения небных звуков:</a:t>
            </a:r>
          </a:p>
          <a:p>
            <a:pPr marL="457200" indent="-457200" algn="l"/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каппацизм</a:t>
            </a:r>
            <a:r>
              <a:rPr lang="ru-RU" dirty="0" smtClean="0"/>
              <a:t> – </a:t>
            </a:r>
            <a:r>
              <a:rPr lang="ru-RU" dirty="0" err="1" smtClean="0"/>
              <a:t>к-к</a:t>
            </a:r>
            <a:r>
              <a:rPr lang="ru-RU" dirty="0" smtClean="0"/>
              <a:t>,</a:t>
            </a:r>
          </a:p>
          <a:p>
            <a:pPr marL="457200" indent="-457200" algn="l"/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гаммацизм</a:t>
            </a:r>
            <a:r>
              <a:rPr lang="ru-RU" dirty="0" smtClean="0"/>
              <a:t> – г-г,</a:t>
            </a:r>
          </a:p>
          <a:p>
            <a:pPr marL="457200" indent="-457200" algn="l"/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хитизм</a:t>
            </a:r>
            <a:r>
              <a:rPr lang="ru-RU" dirty="0" smtClean="0"/>
              <a:t>- </a:t>
            </a:r>
            <a:r>
              <a:rPr lang="ru-RU" dirty="0" err="1" smtClean="0"/>
              <a:t>х-х</a:t>
            </a:r>
            <a:r>
              <a:rPr lang="ru-RU" dirty="0" smtClean="0"/>
              <a:t>,</a:t>
            </a:r>
          </a:p>
          <a:p>
            <a:pPr marL="457200" indent="-457200" algn="l"/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йотацизм</a:t>
            </a:r>
            <a:r>
              <a:rPr lang="ru-RU" dirty="0" smtClean="0"/>
              <a:t>- </a:t>
            </a:r>
            <a:r>
              <a:rPr lang="ru-RU" dirty="0" err="1" smtClean="0"/>
              <a:t>й</a:t>
            </a:r>
            <a:r>
              <a:rPr lang="ru-RU" dirty="0" smtClean="0"/>
              <a:t>.</a:t>
            </a:r>
          </a:p>
          <a:p>
            <a:pPr marL="457200" indent="-457200" algn="l"/>
            <a:r>
              <a:rPr lang="ru-RU" dirty="0" smtClean="0"/>
              <a:t> 5.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Дефекты озвончения</a:t>
            </a:r>
            <a:r>
              <a:rPr lang="ru-RU" dirty="0" smtClean="0"/>
              <a:t>- недостатки произношения звонких согласных звуков. Дефекты выражаются в замене звонких согласных звуков парными глухими звуками: </a:t>
            </a:r>
            <a:r>
              <a:rPr lang="ru-RU" dirty="0" err="1" smtClean="0"/>
              <a:t>б-п</a:t>
            </a:r>
            <a:r>
              <a:rPr lang="ru-RU" dirty="0" smtClean="0"/>
              <a:t>, </a:t>
            </a:r>
            <a:r>
              <a:rPr lang="ru-RU" dirty="0" err="1" smtClean="0"/>
              <a:t>д-т</a:t>
            </a:r>
            <a:r>
              <a:rPr lang="ru-RU" dirty="0" smtClean="0"/>
              <a:t>, </a:t>
            </a:r>
            <a:r>
              <a:rPr lang="ru-RU" dirty="0" err="1" smtClean="0"/>
              <a:t>в-ф</a:t>
            </a:r>
            <a:r>
              <a:rPr lang="ru-RU" dirty="0" smtClean="0"/>
              <a:t>, </a:t>
            </a:r>
            <a:r>
              <a:rPr lang="ru-RU" dirty="0" err="1" smtClean="0"/>
              <a:t>з-с</a:t>
            </a:r>
            <a:r>
              <a:rPr lang="ru-RU" dirty="0" smtClean="0"/>
              <a:t>, </a:t>
            </a:r>
            <a:r>
              <a:rPr lang="ru-RU" dirty="0" err="1" smtClean="0"/>
              <a:t>ж-ш</a:t>
            </a:r>
            <a:r>
              <a:rPr lang="ru-RU" dirty="0" smtClean="0"/>
              <a:t>, </a:t>
            </a:r>
            <a:r>
              <a:rPr lang="ru-RU" dirty="0" err="1" smtClean="0"/>
              <a:t>г-к</a:t>
            </a:r>
            <a:r>
              <a:rPr lang="ru-RU" dirty="0" smtClean="0"/>
              <a:t> .</a:t>
            </a:r>
          </a:p>
          <a:p>
            <a:pPr marL="457200" indent="-457200" algn="l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6.Дефекты смягчения</a:t>
            </a:r>
            <a:r>
              <a:rPr lang="ru-RU" dirty="0" smtClean="0"/>
              <a:t>-недостатки произношения мягких согласных звуков заключающиеся в замене их твердыми парными </a:t>
            </a:r>
            <a:r>
              <a:rPr lang="ru-RU" dirty="0" err="1" smtClean="0"/>
              <a:t>д-д</a:t>
            </a:r>
            <a:r>
              <a:rPr lang="ru-RU" dirty="0" smtClean="0"/>
              <a:t>, </a:t>
            </a:r>
            <a:r>
              <a:rPr lang="ru-RU" dirty="0" err="1" smtClean="0"/>
              <a:t>п-п</a:t>
            </a:r>
            <a:r>
              <a:rPr lang="ru-RU" dirty="0" smtClean="0"/>
              <a:t>, </a:t>
            </a:r>
            <a:r>
              <a:rPr lang="ru-RU" dirty="0" err="1" smtClean="0"/>
              <a:t>к-к</a:t>
            </a:r>
            <a:r>
              <a:rPr lang="ru-RU" dirty="0" smtClean="0"/>
              <a:t>, </a:t>
            </a:r>
            <a:r>
              <a:rPr lang="ru-RU" dirty="0" err="1" smtClean="0"/>
              <a:t>р-р</a:t>
            </a:r>
            <a:r>
              <a:rPr lang="ru-RU" dirty="0" smtClean="0"/>
              <a:t>,.</a:t>
            </a:r>
          </a:p>
          <a:p>
            <a:pPr marL="457200" indent="-457200" algn="l"/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Необходимость устранения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дислалии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6a0133f1ec74c4970b0134861cb4c9970c-800w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17027"/>
            <a:ext cx="7239000" cy="483203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7560840" cy="1656184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 </a:t>
            </a:r>
            <a:r>
              <a:rPr lang="ru-RU" sz="1600" dirty="0" smtClean="0"/>
              <a:t>дошкольном возрасте речь ребенка интенсивно развивается.</a:t>
            </a:r>
            <a:br>
              <a:rPr lang="ru-RU" sz="1600" dirty="0" smtClean="0"/>
            </a:br>
            <a:r>
              <a:rPr lang="ru-RU" sz="1600" dirty="0" smtClean="0"/>
              <a:t>Если </a:t>
            </a:r>
            <a:r>
              <a:rPr lang="ru-RU" sz="1600" dirty="0" smtClean="0"/>
              <a:t>не обратить должного внимания на речевые проблемы </a:t>
            </a:r>
            <a:r>
              <a:rPr lang="ru-RU" sz="1600" dirty="0" smtClean="0"/>
              <a:t>ребенка, </a:t>
            </a:r>
            <a:r>
              <a:rPr lang="ru-RU" sz="1600" dirty="0" smtClean="0"/>
              <a:t>то в дальнейшем нарушения звукопроизношения может повлечь целый ряд серьезных осложнений и вызвать другие дефекты устной и письменной речи ребенка, что серьезно сказывается на обучении детей в школе. 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4" name="Содержимое 3" descr="1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204864"/>
            <a:ext cx="7776864" cy="439248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234</TotalTime>
  <Words>340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Дислалия</vt:lpstr>
      <vt:lpstr>Определение </vt:lpstr>
      <vt:lpstr>Виды дислалии</vt:lpstr>
      <vt:lpstr>Механическая дислалия. Причины механической дислалии.</vt:lpstr>
      <vt:lpstr>Функциональная дислалия. Причины функциональной дислалии.</vt:lpstr>
      <vt:lpstr>Разновидности дислалии.</vt:lpstr>
      <vt:lpstr>Виды дислалии</vt:lpstr>
      <vt:lpstr>Необходимость устранения дислалии </vt:lpstr>
      <vt:lpstr>В дошкольном возрасте речь ребенка интенсивно развивается. Если не обратить должного внимания на речевые проблемы ребенка, то в дальнейшем нарушения звукопроизношения может повлечь целый ряд серьезных осложнений и вызвать другие дефекты устной и письменной речи ребенка, что серьезно сказывается на обучении детей в школе.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Дислалия</dc:title>
  <dc:creator>Toshiba</dc:creator>
  <cp:lastModifiedBy>Toshiba</cp:lastModifiedBy>
  <cp:revision>23</cp:revision>
  <dcterms:created xsi:type="dcterms:W3CDTF">2013-09-23T08:42:50Z</dcterms:created>
  <dcterms:modified xsi:type="dcterms:W3CDTF">2013-09-26T16:21:56Z</dcterms:modified>
</cp:coreProperties>
</file>