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0" name="Прямоугольный треугольник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Заголовок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grpSp>
        <p:nvGrpSpPr>
          <p:cNvPr id="2" name="Группа 1"/>
          <p:cNvGrpSpPr/>
          <p:nvPr/>
        </p:nvGrpSpPr>
        <p:grpSpPr>
          <a:xfrm>
            <a:off x="-3765" y="4953000"/>
            <a:ext cx="9147765" cy="1912088"/>
            <a:chOff x="-3765" y="4832896"/>
            <a:chExt cx="9147765" cy="2032192"/>
          </a:xfrm>
        </p:grpSpPr>
        <p:sp>
          <p:nvSpPr>
            <p:cNvPr id="7" name="Полилиния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Полилиния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Полилиния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Прямая соединительная линия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Дата 29"/>
          <p:cNvSpPr>
            <a:spLocks noGrp="1"/>
          </p:cNvSpPr>
          <p:nvPr>
            <p:ph type="dt" sz="half" idx="10"/>
          </p:nvPr>
        </p:nvSpPr>
        <p:spPr/>
        <p:txBody>
          <a:bodyPr/>
          <a:lstStyle>
            <a:lvl1pPr>
              <a:defRPr>
                <a:solidFill>
                  <a:srgbClr val="FFFFFF"/>
                </a:solidFill>
              </a:defRPr>
            </a:lvl1pPr>
            <a:extLst/>
          </a:lstStyle>
          <a:p>
            <a:fld id="{B19C7DE6-F8E0-4D6F-956A-7ED5BC9B4B63}" type="datetimeFigureOut">
              <a:rPr lang="ru-RU" smtClean="0"/>
              <a:pPr/>
              <a:t>15.10.2013</a:t>
            </a:fld>
            <a:endParaRPr lang="ru-RU"/>
          </a:p>
        </p:txBody>
      </p:sp>
      <p:sp>
        <p:nvSpPr>
          <p:cNvPr id="19" name="Нижний колонтитул 18"/>
          <p:cNvSpPr>
            <a:spLocks noGrp="1"/>
          </p:cNvSpPr>
          <p:nvPr>
            <p:ph type="ftr" sz="quarter" idx="11"/>
          </p:nvPr>
        </p:nvSpPr>
        <p:spPr/>
        <p:txBody>
          <a:bodyPr/>
          <a:lstStyle>
            <a:lvl1pPr>
              <a:defRPr>
                <a:solidFill>
                  <a:schemeClr val="accent1">
                    <a:tint val="20000"/>
                  </a:schemeClr>
                </a:solidFill>
              </a:defRPr>
            </a:lvl1pPr>
            <a:extLst/>
          </a:lstStyle>
          <a:p>
            <a:endParaRPr lang="ru-RU"/>
          </a:p>
        </p:txBody>
      </p:sp>
      <p:sp>
        <p:nvSpPr>
          <p:cNvPr id="27" name="Номер слайда 26"/>
          <p:cNvSpPr>
            <a:spLocks noGrp="1"/>
          </p:cNvSpPr>
          <p:nvPr>
            <p:ph type="sldNum" sz="quarter" idx="12"/>
          </p:nvPr>
        </p:nvSpPr>
        <p:spPr/>
        <p:txBody>
          <a:bodyPr/>
          <a:lstStyle>
            <a:lvl1pPr>
              <a:defRPr>
                <a:solidFill>
                  <a:srgbClr val="FFFFFF"/>
                </a:solidFill>
              </a:defRPr>
            </a:lvl1pPr>
            <a:extLst/>
          </a:lstStyle>
          <a:p>
            <a:fld id="{36CB0028-846B-4EE0-875D-0306E2D41C34}"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1481329"/>
            <a:ext cx="8229600" cy="438607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B19C7DE6-F8E0-4D6F-956A-7ED5BC9B4B63}" type="datetimeFigureOut">
              <a:rPr lang="ru-RU" smtClean="0"/>
              <a:pPr/>
              <a:t>15.10.2013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36CB0028-846B-4EE0-875D-0306E2D41C34}"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44013" y="274640"/>
            <a:ext cx="1777470" cy="5592761"/>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1"/>
            <a:ext cx="6324600" cy="5592760"/>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B19C7DE6-F8E0-4D6F-956A-7ED5BC9B4B63}" type="datetimeFigureOut">
              <a:rPr lang="ru-RU" smtClean="0"/>
              <a:pPr/>
              <a:t>15.10.2013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36CB0028-846B-4EE0-875D-0306E2D41C34}"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B19C7DE6-F8E0-4D6F-956A-7ED5BC9B4B63}" type="datetimeFigureOut">
              <a:rPr lang="ru-RU" smtClean="0"/>
              <a:pPr/>
              <a:t>15.10.2013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36CB0028-846B-4EE0-875D-0306E2D41C34}" type="slidenum">
              <a:rPr lang="ru-RU" smtClean="0"/>
              <a:pPr/>
              <a:t>‹#›</a:t>
            </a:fld>
            <a:endParaRPr lang="ru-RU"/>
          </a:p>
        </p:txBody>
      </p:sp>
      <p:sp>
        <p:nvSpPr>
          <p:cNvPr id="7" name="Заголовок 6"/>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B19C7DE6-F8E0-4D6F-956A-7ED5BC9B4B63}" type="datetimeFigureOut">
              <a:rPr lang="ru-RU" smtClean="0"/>
              <a:pPr/>
              <a:t>15.10.2013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36CB0028-846B-4EE0-875D-0306E2D41C34}" type="slidenum">
              <a:rPr lang="ru-RU" smtClean="0"/>
              <a:pPr/>
              <a:t>‹#›</a:t>
            </a:fld>
            <a:endParaRPr lang="ru-RU"/>
          </a:p>
        </p:txBody>
      </p:sp>
      <p:sp>
        <p:nvSpPr>
          <p:cNvPr id="7" name="Нашивка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Нашивка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bg>
      <p:bgRef idx="1002">
        <a:schemeClr val="bg1"/>
      </p:bgRef>
    </p:bg>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B19C7DE6-F8E0-4D6F-956A-7ED5BC9B4B63}" type="datetimeFigureOut">
              <a:rPr lang="ru-RU" smtClean="0"/>
              <a:pPr/>
              <a:t>15.10.2013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36CB0028-846B-4EE0-875D-0306E2D41C34}" type="slidenum">
              <a:rPr lang="ru-RU" smtClean="0"/>
              <a:pPr/>
              <a:t>‹#›</a:t>
            </a:fld>
            <a:endParaRPr lang="ru-RU"/>
          </a:p>
        </p:txBody>
      </p:sp>
      <p:sp>
        <p:nvSpPr>
          <p:cNvPr id="8" name="Заголовок 7"/>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B19C7DE6-F8E0-4D6F-956A-7ED5BC9B4B63}" type="datetimeFigureOut">
              <a:rPr lang="ru-RU" smtClean="0"/>
              <a:pPr/>
              <a:t>15.10.2013</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36CB0028-846B-4EE0-875D-0306E2D41C34}"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bg>
      <p:bgRef idx="1002">
        <a:schemeClr val="bg1"/>
      </p:bgRef>
    </p:bg>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extLst/>
          </a:lstStyle>
          <a:p>
            <a:fld id="{B19C7DE6-F8E0-4D6F-956A-7ED5BC9B4B63}" type="datetimeFigureOut">
              <a:rPr lang="ru-RU" smtClean="0"/>
              <a:pPr/>
              <a:t>15.10.2013</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36CB0028-846B-4EE0-875D-0306E2D41C34}" type="slidenum">
              <a:rPr lang="ru-RU" smtClean="0"/>
              <a:pPr/>
              <a:t>‹#›</a:t>
            </a:fld>
            <a:endParaRPr lang="ru-RU"/>
          </a:p>
        </p:txBody>
      </p:sp>
      <p:sp>
        <p:nvSpPr>
          <p:cNvPr id="6" name="Заголовок 5"/>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B19C7DE6-F8E0-4D6F-956A-7ED5BC9B4B63}" type="datetimeFigureOut">
              <a:rPr lang="ru-RU" smtClean="0"/>
              <a:pPr/>
              <a:t>15.10.2013</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36CB0028-846B-4EE0-875D-0306E2D41C34}"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6727032" y="6407944"/>
            <a:ext cx="1920240" cy="365760"/>
          </a:xfrm>
        </p:spPr>
        <p:txBody>
          <a:bodyPr/>
          <a:lstStyle>
            <a:extLst/>
          </a:lstStyle>
          <a:p>
            <a:fld id="{B19C7DE6-F8E0-4D6F-956A-7ED5BC9B4B63}" type="datetimeFigureOut">
              <a:rPr lang="ru-RU" smtClean="0"/>
              <a:pPr/>
              <a:t>15.10.2013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36CB0028-846B-4EE0-875D-0306E2D41C34}"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1"/>
      </p:bgRef>
    </p:bg>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
        <p:nvSpPr>
          <p:cNvPr id="3" name="Рисунок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ru-RU" smtClean="0"/>
              <a:t>Вставка рисунка</a:t>
            </a:r>
            <a:endParaRPr kumimoji="0" lang="en-US" dirty="0"/>
          </a:p>
        </p:txBody>
      </p:sp>
      <p:sp>
        <p:nvSpPr>
          <p:cNvPr id="5" name="Дата 4"/>
          <p:cNvSpPr>
            <a:spLocks noGrp="1"/>
          </p:cNvSpPr>
          <p:nvPr>
            <p:ph type="dt" sz="half" idx="10"/>
          </p:nvPr>
        </p:nvSpPr>
        <p:spPr/>
        <p:txBody>
          <a:bodyPr/>
          <a:lstStyle>
            <a:lvl1pPr>
              <a:defRPr>
                <a:solidFill>
                  <a:schemeClr val="tx1"/>
                </a:solidFill>
              </a:defRPr>
            </a:lvl1pPr>
            <a:extLst/>
          </a:lstStyle>
          <a:p>
            <a:fld id="{B19C7DE6-F8E0-4D6F-956A-7ED5BC9B4B63}" type="datetimeFigureOut">
              <a:rPr lang="ru-RU" smtClean="0"/>
              <a:pPr/>
              <a:t>15.10.2013</a:t>
            </a:fld>
            <a:endParaRPr lang="ru-RU"/>
          </a:p>
        </p:txBody>
      </p:sp>
      <p:sp>
        <p:nvSpPr>
          <p:cNvPr id="6" name="Нижний колонтитул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ru-RU"/>
          </a:p>
        </p:txBody>
      </p:sp>
      <p:sp>
        <p:nvSpPr>
          <p:cNvPr id="7" name="Номер слайда 6"/>
          <p:cNvSpPr>
            <a:spLocks noGrp="1"/>
          </p:cNvSpPr>
          <p:nvPr>
            <p:ph type="sldNum" sz="quarter" idx="12"/>
          </p:nvPr>
        </p:nvSpPr>
        <p:spPr/>
        <p:txBody>
          <a:bodyPr/>
          <a:lstStyle>
            <a:lvl1pPr>
              <a:defRPr>
                <a:solidFill>
                  <a:schemeClr val="tx1"/>
                </a:solidFill>
              </a:defRPr>
            </a:lvl1pPr>
            <a:extLst/>
          </a:lstStyle>
          <a:p>
            <a:fld id="{36CB0028-846B-4EE0-875D-0306E2D41C34}" type="slidenum">
              <a:rPr lang="ru-RU" smtClean="0"/>
              <a:pPr/>
              <a:t>‹#›</a:t>
            </a:fld>
            <a:endParaRPr lang="ru-RU"/>
          </a:p>
        </p:txBody>
      </p:sp>
      <p:sp>
        <p:nvSpPr>
          <p:cNvPr id="2" name="Заголовок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ru-RU" smtClean="0"/>
              <a:t>Образец заголовка</a:t>
            </a:r>
            <a:endParaRPr kumimoji="0" lang="en-US"/>
          </a:p>
        </p:txBody>
      </p:sp>
      <p:sp>
        <p:nvSpPr>
          <p:cNvPr id="8" name="Полилиния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Полилиния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Прямоугольный треугольник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Прямая соединительная линия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Нашивка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Нашивка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Полилиния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Полилиния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Прямоугольный треугольник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Прямая соединительная линия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Заголовок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ru-RU" smtClean="0"/>
              <a:t>Образец заголовка</a:t>
            </a:r>
            <a:endParaRPr kumimoji="0" lang="en-US"/>
          </a:p>
        </p:txBody>
      </p:sp>
      <p:sp>
        <p:nvSpPr>
          <p:cNvPr id="30" name="Текст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B19C7DE6-F8E0-4D6F-956A-7ED5BC9B4B63}" type="datetimeFigureOut">
              <a:rPr lang="ru-RU" smtClean="0"/>
              <a:pPr/>
              <a:t>15.10.2013</a:t>
            </a:fld>
            <a:endParaRPr lang="ru-RU"/>
          </a:p>
        </p:txBody>
      </p:sp>
      <p:sp>
        <p:nvSpPr>
          <p:cNvPr id="22" name="Нижний колонтитул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ru-RU"/>
          </a:p>
        </p:txBody>
      </p:sp>
      <p:sp>
        <p:nvSpPr>
          <p:cNvPr id="18" name="Номер слайда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36CB0028-846B-4EE0-875D-0306E2D41C34}"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1571612"/>
            <a:ext cx="7772400" cy="3286148"/>
          </a:xfrm>
        </p:spPr>
        <p:txBody>
          <a:bodyPr>
            <a:noAutofit/>
          </a:bodyPr>
          <a:lstStyle/>
          <a:p>
            <a:pPr algn="ctr"/>
            <a:r>
              <a:rPr lang="ru-RU" sz="3600" b="0" dirty="0" smtClean="0">
                <a:effectLst>
                  <a:outerShdw blurRad="38100" dist="38100" dir="2700000" algn="tl">
                    <a:srgbClr val="000000">
                      <a:alpha val="43137"/>
                    </a:srgbClr>
                  </a:outerShdw>
                </a:effectLst>
                <a:latin typeface="Times New Roman" pitchFamily="18" charset="0"/>
                <a:cs typeface="Times New Roman" pitchFamily="18" charset="0"/>
              </a:rPr>
              <a:t>История сурдопедагогики в России с древних времен до великой октябрьской социалистической революции</a:t>
            </a:r>
            <a:r>
              <a:rPr lang="ru-RU" sz="3600" b="0" dirty="0" smtClean="0">
                <a:effectLst/>
                <a:latin typeface="Times New Roman" pitchFamily="18" charset="0"/>
                <a:cs typeface="Times New Roman" pitchFamily="18" charset="0"/>
              </a:rPr>
              <a:t/>
            </a:r>
            <a:br>
              <a:rPr lang="ru-RU" sz="3600" b="0" dirty="0" smtClean="0">
                <a:effectLst/>
                <a:latin typeface="Times New Roman" pitchFamily="18" charset="0"/>
                <a:cs typeface="Times New Roman" pitchFamily="18" charset="0"/>
              </a:rPr>
            </a:br>
            <a:endParaRPr lang="ru-RU" sz="3600" b="0" dirty="0">
              <a:effectLst/>
              <a:latin typeface="Times New Roman" pitchFamily="18" charset="0"/>
              <a:cs typeface="Times New Roman"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642918"/>
            <a:ext cx="8229600" cy="5364373"/>
          </a:xfrm>
        </p:spPr>
        <p:txBody>
          <a:bodyPr>
            <a:normAutofit fontScale="85000" lnSpcReduction="10000"/>
          </a:bodyPr>
          <a:lstStyle/>
          <a:p>
            <a:pPr algn="just"/>
            <a:r>
              <a:rPr lang="ru-RU" dirty="0" smtClean="0">
                <a:latin typeface="Times New Roman" pitchFamily="18" charset="0"/>
                <a:cs typeface="Times New Roman" pitchFamily="18" charset="0"/>
              </a:rPr>
              <a:t>Первые училища для глухих детей были открыты в западных губерниях России. Тут случаи глухонемоты встречались чаще, чем в восточных губерниях. И здесь была более развита школьная сеть</a:t>
            </a:r>
            <a:r>
              <a:rPr lang="en-US" dirty="0" smtClean="0">
                <a:latin typeface="Times New Roman" pitchFamily="18" charset="0"/>
                <a:cs typeface="Times New Roman" pitchFamily="18" charset="0"/>
              </a:rPr>
              <a:t>;</a:t>
            </a:r>
          </a:p>
          <a:p>
            <a:pPr algn="just"/>
            <a:r>
              <a:rPr lang="ru-RU" dirty="0" smtClean="0">
                <a:latin typeface="Times New Roman" pitchFamily="18" charset="0"/>
                <a:cs typeface="Times New Roman" pitchFamily="18" charset="0"/>
              </a:rPr>
              <a:t>С 1806 по 1810 год существовала частная школа для глухих в Петербурге, занятия в которой вел французский учитель слепых В. </a:t>
            </a:r>
            <a:r>
              <a:rPr lang="ru-RU" dirty="0" err="1" smtClean="0">
                <a:latin typeface="Times New Roman" pitchFamily="18" charset="0"/>
                <a:cs typeface="Times New Roman" pitchFamily="18" charset="0"/>
              </a:rPr>
              <a:t>Гаюи</a:t>
            </a:r>
            <a:r>
              <a:rPr lang="ru-RU" dirty="0" smtClean="0">
                <a:latin typeface="Times New Roman" pitchFamily="18" charset="0"/>
                <a:cs typeface="Times New Roman" pitchFamily="18" charset="0"/>
              </a:rPr>
              <a:t> (1745—1822), приехавший в Россию по приглашению императора Александра I, чтобы открыть институт для обучения слепых детей. По просьбе родителей он занимался и с глухими детьми, так как был хорошо знаком с системой Р. А. </a:t>
            </a:r>
            <a:r>
              <a:rPr lang="ru-RU" dirty="0" err="1" smtClean="0">
                <a:latin typeface="Times New Roman" pitchFamily="18" charset="0"/>
                <a:cs typeface="Times New Roman" pitchFamily="18" charset="0"/>
              </a:rPr>
              <a:t>Сикара</a:t>
            </a:r>
            <a:r>
              <a:rPr lang="ru-RU" dirty="0" smtClean="0">
                <a:latin typeface="Times New Roman" pitchFamily="18" charset="0"/>
                <a:cs typeface="Times New Roman" pitchFamily="18" charset="0"/>
              </a:rPr>
              <a:t>.</a:t>
            </a:r>
            <a:endParaRPr lang="en-US" dirty="0" smtClean="0">
              <a:latin typeface="Times New Roman" pitchFamily="18" charset="0"/>
              <a:cs typeface="Times New Roman" pitchFamily="18" charset="0"/>
            </a:endParaRPr>
          </a:p>
          <a:p>
            <a:pPr algn="just"/>
            <a:r>
              <a:rPr lang="ru-RU" dirty="0" smtClean="0">
                <a:latin typeface="Times New Roman" pitchFamily="18" charset="0"/>
                <a:cs typeface="Times New Roman" pitchFamily="18" charset="0"/>
              </a:rPr>
              <a:t>Все эти училища просуществовали недолго, главным образом потому, что поступление средств от благотворителей было недостаточным. Очевидной была необходимость создания училища с более устойчивой материальной базой.</a:t>
            </a:r>
          </a:p>
          <a:p>
            <a:endParaRPr lang="ru-RU" dirty="0">
              <a:latin typeface="Times New Roman" pitchFamily="18" charset="0"/>
              <a:cs typeface="Times New Roman" pitchFamily="18" charset="0"/>
            </a:endParaRPr>
          </a:p>
        </p:txBody>
      </p:sp>
      <p:sp>
        <p:nvSpPr>
          <p:cNvPr id="3" name="Заголовок 2"/>
          <p:cNvSpPr>
            <a:spLocks noGrp="1"/>
          </p:cNvSpPr>
          <p:nvPr>
            <p:ph type="title"/>
          </p:nvPr>
        </p:nvSpPr>
        <p:spPr>
          <a:xfrm>
            <a:off x="500034" y="142852"/>
            <a:ext cx="8186766" cy="500066"/>
          </a:xfrm>
        </p:spPr>
        <p:txBody>
          <a:bodyPr>
            <a:noAutofit/>
          </a:bodyPr>
          <a:lstStyle/>
          <a:p>
            <a:pPr algn="ctr"/>
            <a:r>
              <a:rPr lang="ru-RU" sz="2800" b="0" dirty="0" smtClean="0">
                <a:latin typeface="Times New Roman" pitchFamily="18" charset="0"/>
                <a:cs typeface="Times New Roman" pitchFamily="18" charset="0"/>
              </a:rPr>
              <a:t>Первые в России училища для глухих</a:t>
            </a:r>
            <a:r>
              <a:rPr lang="ru-RU" sz="2800" i="1" dirty="0" smtClean="0">
                <a:latin typeface="Times New Roman" pitchFamily="18" charset="0"/>
                <a:cs typeface="Times New Roman" pitchFamily="18" charset="0"/>
              </a:rPr>
              <a:t/>
            </a:r>
            <a:br>
              <a:rPr lang="ru-RU" sz="2800" i="1" dirty="0" smtClean="0">
                <a:latin typeface="Times New Roman" pitchFamily="18" charset="0"/>
                <a:cs typeface="Times New Roman" pitchFamily="18" charset="0"/>
              </a:rPr>
            </a:br>
            <a:endParaRPr lang="ru-RU" sz="2800" dirty="0">
              <a:latin typeface="Times New Roman" pitchFamily="18" charset="0"/>
              <a:cs typeface="Times New Roman"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42852"/>
            <a:ext cx="8229600" cy="6500858"/>
          </a:xfrm>
        </p:spPr>
        <p:txBody>
          <a:bodyPr>
            <a:normAutofit lnSpcReduction="10000"/>
          </a:bodyPr>
          <a:lstStyle/>
          <a:p>
            <a:r>
              <a:rPr lang="ru-RU" sz="2400" dirty="0" smtClean="0">
                <a:latin typeface="Times New Roman" pitchFamily="18" charset="0"/>
                <a:cs typeface="Times New Roman" pitchFamily="18" charset="0"/>
              </a:rPr>
              <a:t>В 1806 году императрица «милостиво повелела» открыть в г. Павловске училище для глухих «в малом виде и притом как опытное». Для открытия училища императрица выделила некоторую сумму из собственных капиталов. Таким образом Павловское училище оказалось в сравнительно более благоприятных материальных условиях, а поэтому и просуществовало дольше, в то время как многие другие частные училища закрывались вскоре после их открытия</a:t>
            </a:r>
            <a:r>
              <a:rPr lang="en-US" sz="2400" dirty="0" smtClean="0">
                <a:latin typeface="Times New Roman" pitchFamily="18" charset="0"/>
                <a:cs typeface="Times New Roman" pitchFamily="18" charset="0"/>
              </a:rPr>
              <a:t>;</a:t>
            </a:r>
          </a:p>
          <a:p>
            <a:r>
              <a:rPr lang="ru-RU" sz="2400" dirty="0" smtClean="0">
                <a:latin typeface="Times New Roman" pitchFamily="18" charset="0"/>
                <a:cs typeface="Times New Roman" pitchFamily="18" charset="0"/>
              </a:rPr>
              <a:t>В первые годы существования бюджет училища был крайне скудным. Он состоял из случайных пожертвований и небольших сумм, выделявшихся Московским и Петербургским воспитательными домами на обучение глухих воспитанников, а также из платы за обучение тех из них, которые имели состоятельных родителей. По причине крайней недостаточности всех перечисленных источников «доходов» кассу училища приходилось пополнять даже за счет продажи поношенного платья воспитанников.</a:t>
            </a:r>
            <a:endParaRPr lang="ru-RU" sz="2400" dirty="0">
              <a:latin typeface="Times New Roman" pitchFamily="18" charset="0"/>
              <a:cs typeface="Times New Roman"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500042"/>
            <a:ext cx="8229600" cy="5507249"/>
          </a:xfrm>
        </p:spPr>
        <p:txBody>
          <a:bodyPr>
            <a:normAutofit/>
          </a:bodyPr>
          <a:lstStyle/>
          <a:p>
            <a:r>
              <a:rPr lang="ru-RU" dirty="0" smtClean="0">
                <a:latin typeface="Times New Roman" pitchFamily="18" charset="0"/>
                <a:cs typeface="Times New Roman" pitchFamily="18" charset="0"/>
              </a:rPr>
              <a:t>Учителем был француз Ж. Б. </a:t>
            </a:r>
            <a:r>
              <a:rPr lang="ru-RU" dirty="0" err="1" smtClean="0">
                <a:latin typeface="Times New Roman" pitchFamily="18" charset="0"/>
                <a:cs typeface="Times New Roman" pitchFamily="18" charset="0"/>
              </a:rPr>
              <a:t>Жоффре</a:t>
            </a:r>
            <a:r>
              <a:rPr lang="ru-RU" dirty="0" smtClean="0">
                <a:latin typeface="Times New Roman" pitchFamily="18" charset="0"/>
                <a:cs typeface="Times New Roman" pitchFamily="18" charset="0"/>
              </a:rPr>
              <a:t>. Ко времени приезда в Россию Ж. Б. </a:t>
            </a:r>
            <a:r>
              <a:rPr lang="ru-RU" dirty="0" err="1" smtClean="0">
                <a:latin typeface="Times New Roman" pitchFamily="18" charset="0"/>
                <a:cs typeface="Times New Roman" pitchFamily="18" charset="0"/>
              </a:rPr>
              <a:t>Жоффре</a:t>
            </a:r>
            <a:r>
              <a:rPr lang="ru-RU" dirty="0" smtClean="0">
                <a:latin typeface="Times New Roman" pitchFamily="18" charset="0"/>
                <a:cs typeface="Times New Roman" pitchFamily="18" charset="0"/>
              </a:rPr>
              <a:t> (1810) училище было переведено из г. Павловска в Петербург и разместилось в помещении бывшего вдовьего дома, мало приспособленного для занятий с глухими.</a:t>
            </a:r>
            <a:endParaRPr lang="en-US" dirty="0" smtClean="0">
              <a:latin typeface="Times New Roman" pitchFamily="18" charset="0"/>
              <a:cs typeface="Times New Roman" pitchFamily="18" charset="0"/>
            </a:endParaRPr>
          </a:p>
          <a:p>
            <a:r>
              <a:rPr lang="ru-RU" dirty="0" smtClean="0">
                <a:latin typeface="Times New Roman" pitchFamily="18" charset="0"/>
                <a:cs typeface="Times New Roman" pitchFamily="18" charset="0"/>
              </a:rPr>
              <a:t>Число учащихся в Петербургском училище глухонемых непрерывно возрастало: в 1810 году в нем было 9 учеников, в 1811 году — 23, в 1812 году — 28, в 1813 году — 32, в 1815 году — 49. В связи с возрастанием числа воспитанников у Ж. Б. </a:t>
            </a:r>
            <a:r>
              <a:rPr lang="ru-RU" dirty="0" err="1" smtClean="0">
                <a:latin typeface="Times New Roman" pitchFamily="18" charset="0"/>
                <a:cs typeface="Times New Roman" pitchFamily="18" charset="0"/>
              </a:rPr>
              <a:t>Жоффре</a:t>
            </a:r>
            <a:r>
              <a:rPr lang="ru-RU" dirty="0" smtClean="0">
                <a:latin typeface="Times New Roman" pitchFamily="18" charset="0"/>
                <a:cs typeface="Times New Roman" pitchFamily="18" charset="0"/>
              </a:rPr>
              <a:t> возникали трудности в проведении учебной и воспитательной работы.</a:t>
            </a:r>
            <a:endParaRPr lang="ru-RU" dirty="0">
              <a:latin typeface="Times New Roman" pitchFamily="18" charset="0"/>
              <a:cs typeface="Times New Roman"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428604"/>
            <a:ext cx="8229600" cy="6215106"/>
          </a:xfrm>
        </p:spPr>
        <p:txBody>
          <a:bodyPr>
            <a:normAutofit fontScale="77500" lnSpcReduction="20000"/>
          </a:bodyPr>
          <a:lstStyle/>
          <a:p>
            <a:pPr algn="just"/>
            <a:r>
              <a:rPr lang="ru-RU" dirty="0" smtClean="0">
                <a:latin typeface="Times New Roman" pitchFamily="18" charset="0"/>
                <a:cs typeface="Times New Roman" pitchFamily="18" charset="0"/>
              </a:rPr>
              <a:t>Тем не менее в годы работы в нем Ж. Б. </a:t>
            </a:r>
            <a:r>
              <a:rPr lang="ru-RU" dirty="0" err="1" smtClean="0">
                <a:latin typeface="Times New Roman" pitchFamily="18" charset="0"/>
                <a:cs typeface="Times New Roman" pitchFamily="18" charset="0"/>
              </a:rPr>
              <a:t>Жоффре</a:t>
            </a:r>
            <a:r>
              <a:rPr lang="ru-RU" dirty="0" smtClean="0">
                <a:latin typeface="Times New Roman" pitchFamily="18" charset="0"/>
                <a:cs typeface="Times New Roman" pitchFamily="18" charset="0"/>
              </a:rPr>
              <a:t> Петербургское училище успешно развивалось. Петербургское училище расширялось, укреплялось и стало одним из лучших училищ в Европе</a:t>
            </a:r>
            <a:r>
              <a:rPr lang="en-US" dirty="0" smtClean="0">
                <a:latin typeface="Times New Roman" pitchFamily="18" charset="0"/>
                <a:cs typeface="Times New Roman" pitchFamily="18" charset="0"/>
              </a:rPr>
              <a:t>;</a:t>
            </a:r>
          </a:p>
          <a:p>
            <a:pPr algn="just"/>
            <a:r>
              <a:rPr lang="ru-RU" dirty="0" smtClean="0">
                <a:latin typeface="Times New Roman" pitchFamily="18" charset="0"/>
                <a:cs typeface="Times New Roman" pitchFamily="18" charset="0"/>
              </a:rPr>
              <a:t>Учебный процесс занимал во всей деятельности училища центральное место. </a:t>
            </a:r>
            <a:endParaRPr lang="en-US" dirty="0" smtClean="0">
              <a:latin typeface="Times New Roman" pitchFamily="18" charset="0"/>
              <a:cs typeface="Times New Roman" pitchFamily="18" charset="0"/>
            </a:endParaRPr>
          </a:p>
          <a:p>
            <a:pPr algn="just"/>
            <a:r>
              <a:rPr lang="ru-RU" dirty="0" smtClean="0">
                <a:latin typeface="Times New Roman" pitchFamily="18" charset="0"/>
                <a:cs typeface="Times New Roman" pitchFamily="18" charset="0"/>
              </a:rPr>
              <a:t>В нем важное место отводилось обучению труду. </a:t>
            </a:r>
            <a:endParaRPr lang="en-US" dirty="0" smtClean="0">
              <a:latin typeface="Times New Roman" pitchFamily="18" charset="0"/>
              <a:cs typeface="Times New Roman" pitchFamily="18" charset="0"/>
            </a:endParaRPr>
          </a:p>
          <a:p>
            <a:pPr algn="just"/>
            <a:r>
              <a:rPr lang="ru-RU" dirty="0" smtClean="0">
                <a:latin typeface="Times New Roman" pitchFamily="18" charset="0"/>
                <a:cs typeface="Times New Roman" pitchFamily="18" charset="0"/>
              </a:rPr>
              <a:t>Трудовая подготовка была различной для детей разных сословий: дети из «благородных» сословий обучались каллиграфии, наиболее одаренные из них — живописи и гравированию; дети из «простых» сословий — столярному и слесарному делу (мальчики), шитью и рукоделию (девочки)</a:t>
            </a:r>
            <a:endParaRPr lang="en-US" dirty="0" smtClean="0">
              <a:latin typeface="Times New Roman" pitchFamily="18" charset="0"/>
              <a:cs typeface="Times New Roman" pitchFamily="18" charset="0"/>
            </a:endParaRPr>
          </a:p>
          <a:p>
            <a:pPr algn="just"/>
            <a:r>
              <a:rPr lang="ru-RU" dirty="0" smtClean="0">
                <a:latin typeface="Times New Roman" pitchFamily="18" charset="0"/>
                <a:cs typeface="Times New Roman" pitchFamily="18" charset="0"/>
              </a:rPr>
              <a:t> При училище имелся фруктовый сад, в котором воспитанники обучались садоводству. </a:t>
            </a:r>
            <a:endParaRPr lang="en-US" dirty="0" smtClean="0">
              <a:latin typeface="Times New Roman" pitchFamily="18" charset="0"/>
              <a:cs typeface="Times New Roman" pitchFamily="18" charset="0"/>
            </a:endParaRPr>
          </a:p>
          <a:p>
            <a:pPr algn="just"/>
            <a:r>
              <a:rPr lang="ru-RU" dirty="0" smtClean="0">
                <a:latin typeface="Times New Roman" pitchFamily="18" charset="0"/>
                <a:cs typeface="Times New Roman" pitchFamily="18" charset="0"/>
              </a:rPr>
              <a:t>Во все годы существования Петербургского училища перед ним остро стояла проблема трудоустройства его воспитанников. Трудоустройство учащихся после окончания училища было затруднено. Глухие юноши и девушки, если даже они и приобретали в стенах училища известную трудовую квалификацию, не имели равных прав со слышащими. </a:t>
            </a:r>
            <a:endParaRPr lang="en-US" dirty="0" smtClean="0">
              <a:latin typeface="Times New Roman" pitchFamily="18" charset="0"/>
              <a:cs typeface="Times New Roman" pitchFamily="18" charset="0"/>
            </a:endParaRPr>
          </a:p>
          <a:p>
            <a:endParaRPr lang="ru-RU" dirty="0">
              <a:latin typeface="Times New Roman" pitchFamily="18" charset="0"/>
              <a:cs typeface="Times New Roman" pitchFamily="18"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pPr algn="ctr">
              <a:buNone/>
            </a:pPr>
            <a:r>
              <a:rPr lang="ru-RU" sz="3200" dirty="0" smtClean="0">
                <a:latin typeface="Times New Roman" pitchFamily="18" charset="0"/>
                <a:cs typeface="Times New Roman" pitchFamily="18" charset="0"/>
              </a:rPr>
              <a:t>Презентацию подготовила </a:t>
            </a:r>
          </a:p>
          <a:p>
            <a:pPr algn="ctr">
              <a:buNone/>
            </a:pPr>
            <a:r>
              <a:rPr lang="ru-RU" sz="3200" dirty="0" smtClean="0">
                <a:latin typeface="Times New Roman" pitchFamily="18" charset="0"/>
                <a:cs typeface="Times New Roman" pitchFamily="18" charset="0"/>
              </a:rPr>
              <a:t>Рогачева </a:t>
            </a:r>
            <a:endParaRPr lang="ru-RU" sz="3200" dirty="0" smtClean="0">
              <a:latin typeface="Times New Roman" pitchFamily="18" charset="0"/>
              <a:cs typeface="Times New Roman" pitchFamily="18" charset="0"/>
            </a:endParaRPr>
          </a:p>
          <a:p>
            <a:pPr algn="ctr">
              <a:buNone/>
            </a:pPr>
            <a:r>
              <a:rPr lang="ru-RU" sz="3200" dirty="0" smtClean="0">
                <a:latin typeface="Times New Roman" pitchFamily="18" charset="0"/>
                <a:cs typeface="Times New Roman" pitchFamily="18" charset="0"/>
              </a:rPr>
              <a:t>Ольга Сергеевна</a:t>
            </a:r>
            <a:endParaRPr lang="ru-RU" sz="3200" dirty="0" smtClean="0">
              <a:latin typeface="Times New Roman" pitchFamily="18" charset="0"/>
              <a:cs typeface="Times New Roman" pitchFamily="18" charset="0"/>
            </a:endParaRPr>
          </a:p>
          <a:p>
            <a:endParaRPr lang="ru-RU"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pPr algn="ctr">
              <a:buNone/>
            </a:pPr>
            <a:endParaRPr lang="ru-RU" dirty="0" smtClean="0"/>
          </a:p>
          <a:p>
            <a:pPr algn="ctr">
              <a:buNone/>
            </a:pPr>
            <a:endParaRPr lang="ru-RU" dirty="0" smtClean="0"/>
          </a:p>
          <a:p>
            <a:pPr algn="ctr">
              <a:buNone/>
            </a:pPr>
            <a:r>
              <a:rPr lang="ru-RU" sz="4000" dirty="0" smtClean="0">
                <a:latin typeface="Times New Roman" pitchFamily="18" charset="0"/>
                <a:cs typeface="Times New Roman" pitchFamily="18" charset="0"/>
              </a:rPr>
              <a:t>Спасибо за внимание!</a:t>
            </a:r>
            <a:endParaRPr lang="ru-RU" sz="4000" dirty="0">
              <a:latin typeface="Times New Roman" pitchFamily="18" charset="0"/>
              <a:cs typeface="Times New Roman"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071546"/>
            <a:ext cx="8229600" cy="4935745"/>
          </a:xfrm>
        </p:spPr>
        <p:txBody>
          <a:bodyPr/>
          <a:lstStyle/>
          <a:p>
            <a:r>
              <a:rPr lang="ru-RU" sz="2400" dirty="0" smtClean="0">
                <a:latin typeface="Times New Roman" pitchFamily="18" charset="0"/>
                <a:cs typeface="Times New Roman" pitchFamily="18" charset="0"/>
              </a:rPr>
              <a:t>Состояние сурдопедагогики в древнейшие времена на территории будущей Руси, как и на Западе, можно с большей или меньшей степенью вероятности реконструировать на основании данных археологии, истории культуры, лингвистики</a:t>
            </a:r>
            <a:r>
              <a:rPr lang="en-US" sz="2400" dirty="0" smtClean="0">
                <a:latin typeface="Times New Roman" pitchFamily="18" charset="0"/>
                <a:cs typeface="Times New Roman" pitchFamily="18" charset="0"/>
              </a:rPr>
              <a:t>;</a:t>
            </a:r>
          </a:p>
          <a:p>
            <a:r>
              <a:rPr lang="ru-RU" sz="2400" dirty="0" smtClean="0">
                <a:latin typeface="Times New Roman" pitchFamily="18" charset="0"/>
                <a:cs typeface="Times New Roman" pitchFamily="18" charset="0"/>
              </a:rPr>
              <a:t>Совершенно очевидно, что сурдопедагогика представляла собой более позднее по сравнению с общей педагогикой явление</a:t>
            </a:r>
            <a:endParaRPr lang="en-US" sz="2400" dirty="0" smtClean="0">
              <a:latin typeface="Times New Roman" pitchFamily="18" charset="0"/>
              <a:cs typeface="Times New Roman" pitchFamily="18" charset="0"/>
            </a:endParaRPr>
          </a:p>
          <a:p>
            <a:endParaRPr lang="en-US" sz="2400" dirty="0" smtClean="0">
              <a:latin typeface="Times New Roman" pitchFamily="18" charset="0"/>
              <a:cs typeface="Times New Roman" pitchFamily="18" charset="0"/>
            </a:endParaRPr>
          </a:p>
          <a:p>
            <a:endParaRPr lang="ru-RU" sz="2400" dirty="0">
              <a:latin typeface="Times New Roman" pitchFamily="18" charset="0"/>
              <a:cs typeface="Times New Roman"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071546"/>
            <a:ext cx="8229600" cy="4935745"/>
          </a:xfrm>
        </p:spPr>
        <p:txBody>
          <a:bodyPr>
            <a:normAutofit fontScale="92500"/>
          </a:bodyPr>
          <a:lstStyle/>
          <a:p>
            <a:pPr algn="just"/>
            <a:r>
              <a:rPr lang="ru-RU" dirty="0" smtClean="0">
                <a:latin typeface="Times New Roman" pitchFamily="18" charset="0"/>
                <a:cs typeface="Times New Roman" pitchFamily="18" charset="0"/>
              </a:rPr>
              <a:t>Воспитание глухих детей происходило непосредственно в процессе трудовой деятельности</a:t>
            </a:r>
          </a:p>
          <a:p>
            <a:pPr algn="just"/>
            <a:r>
              <a:rPr lang="ru-RU" dirty="0" smtClean="0">
                <a:latin typeface="Times New Roman" pitchFamily="18" charset="0"/>
                <a:cs typeface="Times New Roman" pitchFamily="18" charset="0"/>
              </a:rPr>
              <a:t>Подрастая, дети наблюдали за действиями взрослых членов общины, подражали им, а затем и включались в такую деятельность наравне со взрослыми</a:t>
            </a:r>
          </a:p>
          <a:p>
            <a:pPr algn="just"/>
            <a:r>
              <a:rPr lang="ru-RU" dirty="0" smtClean="0">
                <a:latin typeface="Times New Roman" pitchFamily="18" charset="0"/>
                <a:cs typeface="Times New Roman" pitchFamily="18" charset="0"/>
              </a:rPr>
              <a:t>Наряду с подражанием имело место преднамеренное, хотя и примитивное, руководство детьми со стороны взрослых</a:t>
            </a:r>
          </a:p>
          <a:p>
            <a:pPr algn="just"/>
            <a:r>
              <a:rPr lang="ru-RU" dirty="0" smtClean="0">
                <a:latin typeface="Times New Roman" pitchFamily="18" charset="0"/>
                <a:cs typeface="Times New Roman" pitchFamily="18" charset="0"/>
              </a:rPr>
              <a:t>В последующем, с усложнением трудовой и общественной деятельности отчуждение глухих от полноценных в физическом отношении людей постоянно возрастало.</a:t>
            </a:r>
          </a:p>
          <a:p>
            <a:endParaRPr lang="ru-RU" dirty="0">
              <a:latin typeface="Times New Roman" pitchFamily="18" charset="0"/>
              <a:cs typeface="Times New Roman" pitchFamily="18" charset="0"/>
            </a:endParaRPr>
          </a:p>
        </p:txBody>
      </p:sp>
      <p:sp>
        <p:nvSpPr>
          <p:cNvPr id="3" name="Заголовок 2"/>
          <p:cNvSpPr>
            <a:spLocks noGrp="1"/>
          </p:cNvSpPr>
          <p:nvPr>
            <p:ph type="title"/>
          </p:nvPr>
        </p:nvSpPr>
        <p:spPr>
          <a:xfrm>
            <a:off x="457200" y="0"/>
            <a:ext cx="8229600" cy="1142984"/>
          </a:xfrm>
        </p:spPr>
        <p:txBody>
          <a:bodyPr>
            <a:normAutofit/>
          </a:bodyPr>
          <a:lstStyle/>
          <a:p>
            <a:pPr algn="ctr"/>
            <a:r>
              <a:rPr lang="ru-RU" sz="3200" b="0" dirty="0" smtClean="0">
                <a:latin typeface="Times New Roman" pitchFamily="18" charset="0"/>
                <a:cs typeface="Times New Roman" pitchFamily="18" charset="0"/>
              </a:rPr>
              <a:t>Состояние проблемы в </a:t>
            </a:r>
            <a:br>
              <a:rPr lang="ru-RU" sz="3200" b="0" dirty="0" smtClean="0">
                <a:latin typeface="Times New Roman" pitchFamily="18" charset="0"/>
                <a:cs typeface="Times New Roman" pitchFamily="18" charset="0"/>
              </a:rPr>
            </a:br>
            <a:r>
              <a:rPr lang="ru-RU" sz="3200" b="0" dirty="0" smtClean="0">
                <a:latin typeface="Times New Roman" pitchFamily="18" charset="0"/>
                <a:cs typeface="Times New Roman" pitchFamily="18" charset="0"/>
              </a:rPr>
              <a:t>древние времена </a:t>
            </a:r>
            <a:endParaRPr lang="ru-RU" sz="3200" b="0" dirty="0">
              <a:latin typeface="Times New Roman" pitchFamily="18" charset="0"/>
              <a:cs typeface="Times New Roman"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42852"/>
            <a:ext cx="8229600" cy="5864439"/>
          </a:xfrm>
        </p:spPr>
        <p:txBody>
          <a:bodyPr>
            <a:normAutofit fontScale="92500"/>
          </a:bodyPr>
          <a:lstStyle/>
          <a:p>
            <a:pPr algn="just"/>
            <a:r>
              <a:rPr lang="ru-RU" b="1" dirty="0" smtClean="0">
                <a:latin typeface="Times New Roman" pitchFamily="18" charset="0"/>
                <a:cs typeface="Times New Roman" pitchFamily="18" charset="0"/>
              </a:rPr>
              <a:t>Однако отношение к глухим в древние времена не было однозначным </a:t>
            </a:r>
            <a:r>
              <a:rPr lang="ru-RU" dirty="0" smtClean="0">
                <a:latin typeface="Times New Roman" pitchFamily="18" charset="0"/>
                <a:cs typeface="Times New Roman" pitchFamily="18" charset="0"/>
              </a:rPr>
              <a:t>(всякое физическое и психическое отклонение от нормального развития повсеместно вызывало суеверный страх у окружающих людей)</a:t>
            </a:r>
            <a:r>
              <a:rPr lang="en-US" dirty="0" smtClean="0">
                <a:latin typeface="Times New Roman" pitchFamily="18" charset="0"/>
                <a:cs typeface="Times New Roman" pitchFamily="18" charset="0"/>
              </a:rPr>
              <a:t>;</a:t>
            </a:r>
            <a:endParaRPr lang="ru-RU" dirty="0" smtClean="0">
              <a:latin typeface="Times New Roman" pitchFamily="18" charset="0"/>
              <a:cs typeface="Times New Roman" pitchFamily="18" charset="0"/>
            </a:endParaRPr>
          </a:p>
          <a:p>
            <a:pPr algn="just"/>
            <a:r>
              <a:rPr lang="ru-RU" dirty="0" smtClean="0">
                <a:latin typeface="Times New Roman" pitchFamily="18" charset="0"/>
                <a:cs typeface="Times New Roman" pitchFamily="18" charset="0"/>
              </a:rPr>
              <a:t> В числе других физических и психических отклонений глухота также рассматривалась как «наказание божие»</a:t>
            </a:r>
            <a:r>
              <a:rPr lang="en-US" dirty="0" smtClean="0">
                <a:latin typeface="Times New Roman" pitchFamily="18" charset="0"/>
                <a:cs typeface="Times New Roman" pitchFamily="18" charset="0"/>
              </a:rPr>
              <a:t>;</a:t>
            </a:r>
            <a:endParaRPr lang="ru-RU" dirty="0" smtClean="0">
              <a:latin typeface="Times New Roman" pitchFamily="18" charset="0"/>
              <a:cs typeface="Times New Roman" pitchFamily="18" charset="0"/>
            </a:endParaRPr>
          </a:p>
          <a:p>
            <a:pPr algn="just"/>
            <a:r>
              <a:rPr lang="ru-RU" dirty="0" smtClean="0">
                <a:latin typeface="Times New Roman" pitchFamily="18" charset="0"/>
                <a:cs typeface="Times New Roman" pitchFamily="18" charset="0"/>
              </a:rPr>
              <a:t>Феодальное государство, как правило, не интересовалось судьбой больных и калек и не выделяло средств на их содержание</a:t>
            </a:r>
            <a:r>
              <a:rPr lang="en-US" dirty="0" smtClean="0">
                <a:latin typeface="Times New Roman" pitchFamily="18" charset="0"/>
                <a:cs typeface="Times New Roman" pitchFamily="18" charset="0"/>
              </a:rPr>
              <a:t>;</a:t>
            </a:r>
            <a:endParaRPr lang="ru-RU" dirty="0" smtClean="0">
              <a:latin typeface="Times New Roman" pitchFamily="18" charset="0"/>
              <a:cs typeface="Times New Roman" pitchFamily="18" charset="0"/>
            </a:endParaRPr>
          </a:p>
          <a:p>
            <a:pPr algn="just"/>
            <a:r>
              <a:rPr lang="ru-RU" dirty="0" smtClean="0">
                <a:latin typeface="Times New Roman" pitchFamily="18" charset="0"/>
                <a:cs typeface="Times New Roman" pitchFamily="18" charset="0"/>
              </a:rPr>
              <a:t>Призрением убогих чаще занимались монастыри, располагавшие большими земельными угодьями и непрерывно богатевшие от пожертвований населения.</a:t>
            </a:r>
            <a:endParaRPr lang="en-US" dirty="0" smtClean="0">
              <a:latin typeface="Times New Roman" pitchFamily="18" charset="0"/>
              <a:cs typeface="Times New Roman" pitchFamily="18" charset="0"/>
            </a:endParaRPr>
          </a:p>
          <a:p>
            <a:pPr algn="just"/>
            <a:r>
              <a:rPr lang="ru-RU" dirty="0" smtClean="0">
                <a:latin typeface="Times New Roman" pitchFamily="18" charset="0"/>
                <a:cs typeface="Times New Roman" pitchFamily="18" charset="0"/>
              </a:rPr>
              <a:t> При этом «милосердие» монастырей было далеко не бескорыстным. </a:t>
            </a:r>
          </a:p>
          <a:p>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428604"/>
            <a:ext cx="8229600" cy="5578687"/>
          </a:xfrm>
        </p:spPr>
        <p:txBody>
          <a:bodyPr>
            <a:normAutofit/>
          </a:bodyPr>
          <a:lstStyle/>
          <a:p>
            <a:r>
              <a:rPr lang="ru-RU" dirty="0" smtClean="0">
                <a:latin typeface="Times New Roman" pitchFamily="18" charset="0"/>
                <a:cs typeface="Times New Roman" pitchFamily="18" charset="0"/>
              </a:rPr>
              <a:t>«Убогие дети» (слепые, увечные, глухие и т. д.), с одной стороны, вызывали у богомольцев чувства сострадания, жалости, что способствовало дополнительному притоку пожертвований монастырям</a:t>
            </a:r>
            <a:r>
              <a:rPr lang="en-US" dirty="0" smtClean="0">
                <a:latin typeface="Times New Roman" pitchFamily="18" charset="0"/>
                <a:cs typeface="Times New Roman" pitchFamily="18" charset="0"/>
              </a:rPr>
              <a:t>;</a:t>
            </a:r>
          </a:p>
          <a:p>
            <a:r>
              <a:rPr lang="ru-RU" dirty="0" smtClean="0">
                <a:latin typeface="Times New Roman" pitchFamily="18" charset="0"/>
                <a:cs typeface="Times New Roman" pitchFamily="18" charset="0"/>
              </a:rPr>
              <a:t> С другой стороны, за стенами монастырей, когда не было паломников, посетителей, убогие дети подвергались эксплуатации</a:t>
            </a:r>
            <a:r>
              <a:rPr lang="en-US" dirty="0" smtClean="0">
                <a:latin typeface="Times New Roman" pitchFamily="18" charset="0"/>
                <a:cs typeface="Times New Roman" pitchFamily="18" charset="0"/>
              </a:rPr>
              <a:t>;</a:t>
            </a:r>
            <a:r>
              <a:rPr lang="ru-RU" dirty="0" smtClean="0">
                <a:latin typeface="Times New Roman" pitchFamily="18" charset="0"/>
                <a:cs typeface="Times New Roman" pitchFamily="18" charset="0"/>
              </a:rPr>
              <a:t> </a:t>
            </a:r>
            <a:endParaRPr lang="en-US" dirty="0" smtClean="0">
              <a:latin typeface="Times New Roman" pitchFamily="18" charset="0"/>
              <a:cs typeface="Times New Roman" pitchFamily="18" charset="0"/>
            </a:endParaRPr>
          </a:p>
          <a:p>
            <a:r>
              <a:rPr lang="ru-RU" dirty="0" smtClean="0">
                <a:latin typeface="Times New Roman" pitchFamily="18" charset="0"/>
                <a:cs typeface="Times New Roman" pitchFamily="18" charset="0"/>
              </a:rPr>
              <a:t>В больших монастырских хозяйствах в широких масштабах применялся труд этих безответных детей и подростков.</a:t>
            </a:r>
            <a:endParaRPr lang="ru-RU" dirty="0">
              <a:latin typeface="Times New Roman" pitchFamily="18" charset="0"/>
              <a:cs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357166"/>
            <a:ext cx="8229600" cy="5650125"/>
          </a:xfrm>
        </p:spPr>
        <p:txBody>
          <a:bodyPr>
            <a:normAutofit fontScale="92500" lnSpcReduction="10000"/>
          </a:bodyPr>
          <a:lstStyle/>
          <a:p>
            <a:r>
              <a:rPr lang="ru-RU" dirty="0" smtClean="0">
                <a:latin typeface="Times New Roman" pitchFamily="18" charset="0"/>
                <a:cs typeface="Times New Roman" pitchFamily="18" charset="0"/>
              </a:rPr>
              <a:t>По мере укрепления религии и церкви настоятели монастырей стали для увечных детей создавать особые дома. Одним из первых такой дом был открыт в Киево-Печерской лавре. О нем, по летописным свидетельствам, «шла большая слава»</a:t>
            </a:r>
            <a:endParaRPr lang="en-US" dirty="0" smtClean="0">
              <a:latin typeface="Times New Roman" pitchFamily="18" charset="0"/>
              <a:cs typeface="Times New Roman" pitchFamily="18" charset="0"/>
            </a:endParaRPr>
          </a:p>
          <a:p>
            <a:r>
              <a:rPr lang="ru-RU" dirty="0" smtClean="0">
                <a:latin typeface="Times New Roman" pitchFamily="18" charset="0"/>
                <a:cs typeface="Times New Roman" pitchFamily="18" charset="0"/>
              </a:rPr>
              <a:t>Характерным для тех далеких времен было то, что в понятиях глухоты и немоты различались состояние и степень дефекта: </a:t>
            </a:r>
            <a:r>
              <a:rPr lang="ru-RU" dirty="0" err="1" smtClean="0">
                <a:latin typeface="Times New Roman" pitchFamily="18" charset="0"/>
                <a:cs typeface="Times New Roman" pitchFamily="18" charset="0"/>
              </a:rPr>
              <a:t>глухобезмолвные</a:t>
            </a:r>
            <a:r>
              <a:rPr lang="ru-RU" dirty="0" smtClean="0">
                <a:latin typeface="Times New Roman" pitchFamily="18" charset="0"/>
                <a:cs typeface="Times New Roman" pitchFamily="18" charset="0"/>
              </a:rPr>
              <a:t> (глухонемые), оглушенные, глухие, постепенно глохнущие, только что оглохшие</a:t>
            </a:r>
            <a:r>
              <a:rPr lang="en-US" dirty="0" smtClean="0">
                <a:latin typeface="Times New Roman" pitchFamily="18" charset="0"/>
                <a:cs typeface="Times New Roman" pitchFamily="18" charset="0"/>
              </a:rPr>
              <a:t>;</a:t>
            </a:r>
          </a:p>
          <a:p>
            <a:r>
              <a:rPr lang="ru-RU" dirty="0" smtClean="0">
                <a:latin typeface="Times New Roman" pitchFamily="18" charset="0"/>
                <a:cs typeface="Times New Roman" pitchFamily="18" charset="0"/>
              </a:rPr>
              <a:t>Анализ словарного фонда древнерусского языка позволяет утверждать, что дифференцированные понятия о глухоте были непосредственно связаны с характером отношений к различным категориям глухих со стороны тогдашнего общества.</a:t>
            </a:r>
          </a:p>
          <a:p>
            <a:endParaRPr lang="en-US" dirty="0" smtClean="0">
              <a:latin typeface="Times New Roman" pitchFamily="18" charset="0"/>
              <a:cs typeface="Times New Roman"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285720" y="785794"/>
            <a:ext cx="8401080" cy="5500726"/>
          </a:xfrm>
        </p:spPr>
        <p:txBody>
          <a:bodyPr>
            <a:normAutofit fontScale="85000" lnSpcReduction="20000"/>
          </a:bodyPr>
          <a:lstStyle/>
          <a:p>
            <a:r>
              <a:rPr lang="ru-RU" dirty="0" smtClean="0">
                <a:latin typeface="Times New Roman" pitchFamily="18" charset="0"/>
                <a:cs typeface="Times New Roman" pitchFamily="18" charset="0"/>
              </a:rPr>
              <a:t>Русские законы, определяя социальное положение глухих, предусматривали и охрану прав глухих в семье</a:t>
            </a:r>
            <a:r>
              <a:rPr lang="en-US" dirty="0" smtClean="0">
                <a:latin typeface="Times New Roman" pitchFamily="18" charset="0"/>
                <a:cs typeface="Times New Roman" pitchFamily="18" charset="0"/>
              </a:rPr>
              <a:t>;</a:t>
            </a:r>
          </a:p>
          <a:p>
            <a:r>
              <a:rPr lang="ru-RU" dirty="0" smtClean="0">
                <a:latin typeface="Times New Roman" pitchFamily="18" charset="0"/>
                <a:cs typeface="Times New Roman" pitchFamily="18" charset="0"/>
              </a:rPr>
              <a:t>Так, в законодательных актах (Стоглав, Соборное уложение 1649 года и др.) было указано, что после смерти отца наследство должно делиться поровну между всеми членами семьи, чтобы «из них никто изобижен не был».</a:t>
            </a:r>
            <a:endParaRPr lang="en-US" dirty="0" smtClean="0">
              <a:latin typeface="Times New Roman" pitchFamily="18" charset="0"/>
              <a:cs typeface="Times New Roman" pitchFamily="18" charset="0"/>
            </a:endParaRPr>
          </a:p>
          <a:p>
            <a:r>
              <a:rPr lang="ru-RU" dirty="0" smtClean="0">
                <a:latin typeface="Times New Roman" pitchFamily="18" charset="0"/>
                <a:cs typeface="Times New Roman" pitchFamily="18" charset="0"/>
              </a:rPr>
              <a:t> Охрана древним законодательством прав глухих на наследование показывает, что глухие признавались законом дееспособными.</a:t>
            </a:r>
            <a:endParaRPr lang="en-US" dirty="0" smtClean="0">
              <a:latin typeface="Times New Roman" pitchFamily="18" charset="0"/>
              <a:cs typeface="Times New Roman" pitchFamily="18" charset="0"/>
            </a:endParaRPr>
          </a:p>
          <a:p>
            <a:r>
              <a:rPr lang="ru-RU" dirty="0" smtClean="0">
                <a:latin typeface="Times New Roman" pitchFamily="18" charset="0"/>
                <a:cs typeface="Times New Roman" pitchFamily="18" charset="0"/>
              </a:rPr>
              <a:t> В законодательных же актах о направлении неимущих глухих в монастыри также говорилось о глухих и немых как о людях трудоспособных. </a:t>
            </a:r>
            <a:endParaRPr lang="en-US" dirty="0" smtClean="0">
              <a:latin typeface="Times New Roman" pitchFamily="18" charset="0"/>
              <a:cs typeface="Times New Roman" pitchFamily="18" charset="0"/>
            </a:endParaRPr>
          </a:p>
          <a:p>
            <a:r>
              <a:rPr lang="ru-RU" dirty="0" smtClean="0">
                <a:latin typeface="Times New Roman" pitchFamily="18" charset="0"/>
                <a:cs typeface="Times New Roman" pitchFamily="18" charset="0"/>
              </a:rPr>
              <a:t>Однако вместе с такого рода более гуманным отношением к взрослым глухим в русских законах были юридические ограничения, которые приравнивали их к безумным, с одной стороны, и к детям — с другой. На судебных процессах глухие не имели права выступать в качестве свидетелей. </a:t>
            </a:r>
            <a:endParaRPr lang="ru-RU" dirty="0">
              <a:latin typeface="Times New Roman" pitchFamily="18" charset="0"/>
              <a:cs typeface="Times New Roman" pitchFamily="18" charset="0"/>
            </a:endParaRPr>
          </a:p>
        </p:txBody>
      </p:sp>
      <p:sp>
        <p:nvSpPr>
          <p:cNvPr id="3" name="Заголовок 2"/>
          <p:cNvSpPr>
            <a:spLocks noGrp="1"/>
          </p:cNvSpPr>
          <p:nvPr>
            <p:ph type="title"/>
          </p:nvPr>
        </p:nvSpPr>
        <p:spPr>
          <a:xfrm>
            <a:off x="457200" y="142852"/>
            <a:ext cx="8229600" cy="714380"/>
          </a:xfrm>
        </p:spPr>
        <p:txBody>
          <a:bodyPr>
            <a:normAutofit fontScale="90000"/>
          </a:bodyPr>
          <a:lstStyle/>
          <a:p>
            <a:pPr algn="ctr"/>
            <a:r>
              <a:rPr lang="ru-RU" b="0" dirty="0" smtClean="0">
                <a:latin typeface="Times New Roman" pitchFamily="18" charset="0"/>
                <a:cs typeface="Times New Roman" pitchFamily="18" charset="0"/>
              </a:rPr>
              <a:t>Русские законы о глухих</a:t>
            </a:r>
            <a:endParaRPr lang="ru-RU" b="0" dirty="0">
              <a:latin typeface="Times New Roman" pitchFamily="18" charset="0"/>
              <a:cs typeface="Times New Roman"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500042"/>
            <a:ext cx="8229600" cy="5507249"/>
          </a:xfrm>
        </p:spPr>
        <p:txBody>
          <a:bodyPr/>
          <a:lstStyle/>
          <a:p>
            <a:r>
              <a:rPr lang="ru-RU" dirty="0" smtClean="0">
                <a:latin typeface="Times New Roman" pitchFamily="18" charset="0"/>
                <a:cs typeface="Times New Roman" pitchFamily="18" charset="0"/>
              </a:rPr>
              <a:t>Глухие вообще не могли бракосочетаться, так как они не в состоянии справиться с воспитанием детей</a:t>
            </a:r>
            <a:r>
              <a:rPr lang="en-US" dirty="0" smtClean="0">
                <a:latin typeface="Times New Roman" pitchFamily="18" charset="0"/>
                <a:cs typeface="Times New Roman" pitchFamily="18" charset="0"/>
              </a:rPr>
              <a:t>;</a:t>
            </a:r>
            <a:endParaRPr lang="ru-RU" dirty="0" smtClean="0">
              <a:latin typeface="Times New Roman" pitchFamily="18" charset="0"/>
              <a:cs typeface="Times New Roman" pitchFamily="18" charset="0"/>
            </a:endParaRPr>
          </a:p>
          <a:p>
            <a:r>
              <a:rPr lang="ru-RU" dirty="0" smtClean="0">
                <a:latin typeface="Times New Roman" pitchFamily="18" charset="0"/>
                <a:cs typeface="Times New Roman" pitchFamily="18" charset="0"/>
              </a:rPr>
              <a:t>Тем самым глухой был юридически изолирован от окружающих и лишен возможности иметь свою личную семью, свой дом, участвовать в общественной жизни.</a:t>
            </a:r>
            <a:endParaRPr lang="ru-RU" dirty="0">
              <a:latin typeface="Times New Roman" pitchFamily="18" charset="0"/>
              <a:cs typeface="Times New Roman"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642918"/>
            <a:ext cx="8229600" cy="5500726"/>
          </a:xfrm>
        </p:spPr>
        <p:txBody>
          <a:bodyPr>
            <a:normAutofit fontScale="85000" lnSpcReduction="20000"/>
          </a:bodyPr>
          <a:lstStyle/>
          <a:p>
            <a:r>
              <a:rPr lang="ru-RU" dirty="0" smtClean="0">
                <a:latin typeface="Times New Roman" pitchFamily="18" charset="0"/>
                <a:cs typeface="Times New Roman" pitchFamily="18" charset="0"/>
              </a:rPr>
              <a:t>Отношение к глухим было гуманным и выражалось в сочувствии к глухим детям и заботе об их судьбе</a:t>
            </a:r>
          </a:p>
          <a:p>
            <a:r>
              <a:rPr lang="ru-RU" dirty="0" smtClean="0">
                <a:latin typeface="Times New Roman" pitchFamily="18" charset="0"/>
                <a:cs typeface="Times New Roman" pitchFamily="18" charset="0"/>
              </a:rPr>
              <a:t> Отношение проявилось и в организации общественного призрения, воспитания, а также и обучения глухих детей сначала в процессе трудовой деятельности, а затем в монастырях и воспитательных домах</a:t>
            </a:r>
            <a:r>
              <a:rPr lang="en-US" dirty="0" smtClean="0">
                <a:latin typeface="Times New Roman" pitchFamily="18" charset="0"/>
                <a:cs typeface="Times New Roman" pitchFamily="18" charset="0"/>
              </a:rPr>
              <a:t>;</a:t>
            </a:r>
            <a:endParaRPr lang="ru-RU" dirty="0" smtClean="0">
              <a:latin typeface="Times New Roman" pitchFamily="18" charset="0"/>
              <a:cs typeface="Times New Roman" pitchFamily="18" charset="0"/>
            </a:endParaRPr>
          </a:p>
          <a:p>
            <a:r>
              <a:rPr lang="ru-RU" dirty="0" smtClean="0">
                <a:latin typeface="Times New Roman" pitchFamily="18" charset="0"/>
                <a:cs typeface="Times New Roman" pitchFamily="18" charset="0"/>
              </a:rPr>
              <a:t>Вместе с тем по мере укрепления православной церкви отношение к глухим детям ужесточалось</a:t>
            </a:r>
            <a:r>
              <a:rPr lang="en-US" dirty="0" smtClean="0">
                <a:latin typeface="Times New Roman" pitchFamily="18" charset="0"/>
                <a:cs typeface="Times New Roman" pitchFamily="18" charset="0"/>
              </a:rPr>
              <a:t>;</a:t>
            </a:r>
            <a:r>
              <a:rPr lang="ru-RU" dirty="0" smtClean="0">
                <a:latin typeface="Times New Roman" pitchFamily="18" charset="0"/>
                <a:cs typeface="Times New Roman" pitchFamily="18" charset="0"/>
              </a:rPr>
              <a:t> </a:t>
            </a:r>
          </a:p>
          <a:p>
            <a:r>
              <a:rPr lang="ru-RU" dirty="0" smtClean="0">
                <a:latin typeface="Times New Roman" pitchFamily="18" charset="0"/>
                <a:cs typeface="Times New Roman" pitchFamily="18" charset="0"/>
              </a:rPr>
              <a:t>Церковь поддерживала и распространяла основанные на незнании природы глухоты предрассудки, согласно которым глухота — «наказание божие»</a:t>
            </a:r>
            <a:r>
              <a:rPr lang="en-US" dirty="0" smtClean="0">
                <a:latin typeface="Times New Roman" pitchFamily="18" charset="0"/>
                <a:cs typeface="Times New Roman" pitchFamily="18" charset="0"/>
              </a:rPr>
              <a:t>;</a:t>
            </a:r>
            <a:endParaRPr lang="ru-RU" dirty="0" smtClean="0">
              <a:latin typeface="Times New Roman" pitchFamily="18" charset="0"/>
              <a:cs typeface="Times New Roman" pitchFamily="18" charset="0"/>
            </a:endParaRPr>
          </a:p>
          <a:p>
            <a:r>
              <a:rPr lang="ru-RU" dirty="0" smtClean="0">
                <a:latin typeface="Times New Roman" pitchFamily="18" charset="0"/>
                <a:cs typeface="Times New Roman" pitchFamily="18" charset="0"/>
              </a:rPr>
              <a:t> Призрение церковью и монастырями глухих, как и всех «калечных», все более приобретало показной и небескорыстный характер</a:t>
            </a:r>
            <a:r>
              <a:rPr lang="en-US" dirty="0" smtClean="0">
                <a:latin typeface="Times New Roman" pitchFamily="18" charset="0"/>
                <a:cs typeface="Times New Roman" pitchFamily="18" charset="0"/>
              </a:rPr>
              <a:t>;</a:t>
            </a:r>
            <a:endParaRPr lang="ru-RU" dirty="0" smtClean="0">
              <a:latin typeface="Times New Roman" pitchFamily="18" charset="0"/>
              <a:cs typeface="Times New Roman" pitchFamily="18" charset="0"/>
            </a:endParaRPr>
          </a:p>
          <a:p>
            <a:r>
              <a:rPr lang="ru-RU" dirty="0" smtClean="0">
                <a:latin typeface="Times New Roman" pitchFamily="18" charset="0"/>
                <a:cs typeface="Times New Roman" pitchFamily="18" charset="0"/>
              </a:rPr>
              <a:t>Древнерусское законодательство признавало глухих дееспособными, хотя и ограничивало их участие в судебных делах, приравнивая их к детям и душевнобольным.</a:t>
            </a:r>
            <a:endParaRPr lang="ru-RU" dirty="0">
              <a:latin typeface="Times New Roman" pitchFamily="18" charset="0"/>
              <a:cs typeface="Times New Roman" pitchFamily="18" charset="0"/>
            </a:endParaRPr>
          </a:p>
        </p:txBody>
      </p:sp>
      <p:sp>
        <p:nvSpPr>
          <p:cNvPr id="3" name="Заголовок 2"/>
          <p:cNvSpPr>
            <a:spLocks noGrp="1"/>
          </p:cNvSpPr>
          <p:nvPr>
            <p:ph type="title"/>
          </p:nvPr>
        </p:nvSpPr>
        <p:spPr>
          <a:xfrm>
            <a:off x="457200" y="142852"/>
            <a:ext cx="8229600" cy="571504"/>
          </a:xfrm>
        </p:spPr>
        <p:txBody>
          <a:bodyPr>
            <a:normAutofit fontScale="90000"/>
          </a:bodyPr>
          <a:lstStyle/>
          <a:p>
            <a:pPr algn="ctr"/>
            <a:r>
              <a:rPr lang="ru-RU" b="0" dirty="0" smtClean="0">
                <a:effectLst/>
                <a:latin typeface="Times New Roman" pitchFamily="18" charset="0"/>
                <a:cs typeface="Times New Roman" pitchFamily="18" charset="0"/>
              </a:rPr>
              <a:t>Выводы</a:t>
            </a:r>
            <a:r>
              <a:rPr lang="ru-RU" dirty="0" smtClean="0"/>
              <a:t> </a:t>
            </a:r>
            <a:endParaRPr lang="ru-RU"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Открытая">
  <a:themeElements>
    <a:clrScheme name="Открытая">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Открытая">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Открытая">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79</TotalTime>
  <Words>1185</Words>
  <Application>Microsoft Office PowerPoint</Application>
  <PresentationFormat>Экран (4:3)</PresentationFormat>
  <Paragraphs>54</Paragraphs>
  <Slides>15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Открытая</vt:lpstr>
      <vt:lpstr>История сурдопедагогики в России с древних времен до великой октябрьской социалистической революции </vt:lpstr>
      <vt:lpstr>Слайд 2</vt:lpstr>
      <vt:lpstr>Состояние проблемы в  древние времена </vt:lpstr>
      <vt:lpstr>Слайд 4</vt:lpstr>
      <vt:lpstr>Слайд 5</vt:lpstr>
      <vt:lpstr>Слайд 6</vt:lpstr>
      <vt:lpstr>Русские законы о глухих</vt:lpstr>
      <vt:lpstr>Слайд 8</vt:lpstr>
      <vt:lpstr>Выводы </vt:lpstr>
      <vt:lpstr>Первые в России училища для глухих </vt:lpstr>
      <vt:lpstr>Слайд 11</vt:lpstr>
      <vt:lpstr>Слайд 12</vt:lpstr>
      <vt:lpstr>Слайд 13</vt:lpstr>
      <vt:lpstr>Слайд 14</vt:lpstr>
      <vt:lpstr>Слайд 15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История сурдопедагогики в России с древних времен до великой октябрьской социалистической революции</dc:title>
  <dc:creator>оля</dc:creator>
  <cp:lastModifiedBy>www</cp:lastModifiedBy>
  <cp:revision>11</cp:revision>
  <dcterms:created xsi:type="dcterms:W3CDTF">2012-04-02T14:02:56Z</dcterms:created>
  <dcterms:modified xsi:type="dcterms:W3CDTF">2013-10-15T15:34:21Z</dcterms:modified>
</cp:coreProperties>
</file>