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9" r:id="rId4"/>
    <p:sldId id="266" r:id="rId5"/>
    <p:sldId id="260" r:id="rId6"/>
    <p:sldId id="262" r:id="rId7"/>
    <p:sldId id="267" r:id="rId8"/>
    <p:sldId id="263" r:id="rId9"/>
    <p:sldId id="264" r:id="rId10"/>
    <p:sldId id="265" r:id="rId11"/>
    <p:sldId id="268" r:id="rId12"/>
    <p:sldId id="269" r:id="rId13"/>
    <p:sldId id="270" r:id="rId14"/>
    <p:sldId id="271" r:id="rId15"/>
    <p:sldId id="272" r:id="rId16"/>
    <p:sldId id="274" r:id="rId17"/>
    <p:sldId id="275" r:id="rId18"/>
    <p:sldId id="276" r:id="rId19"/>
    <p:sldId id="279" r:id="rId20"/>
    <p:sldId id="278" r:id="rId21"/>
    <p:sldId id="280" r:id="rId22"/>
    <p:sldId id="282"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8" d="100"/>
          <a:sy n="98" d="100"/>
        </p:scale>
        <p:origin x="-7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layout/>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ru-RU"/>
        </a:p>
      </c:txPr>
    </c:title>
    <c:view3D>
      <c:rotX val="30"/>
      <c:rotY val="111"/>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pie3DChart>
        <c:varyColors val="1"/>
        <c:ser>
          <c:idx val="0"/>
          <c:order val="0"/>
          <c:tx>
            <c:strRef>
              <c:f>Лист1!$B$1</c:f>
              <c:strCache>
                <c:ptCount val="1"/>
                <c:pt idx="0">
                  <c:v>Ответы</c:v>
                </c:pt>
              </c:strCache>
            </c:strRef>
          </c:tx>
          <c:explosion val="8"/>
          <c:dPt>
            <c:idx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ru-RU"/>
              </a:p>
            </c:txPr>
            <c:showVal val="1"/>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Лист1!$A$2:$A$3</c:f>
              <c:strCache>
                <c:ptCount val="2"/>
                <c:pt idx="0">
                  <c:v>ДА</c:v>
                </c:pt>
                <c:pt idx="1">
                  <c:v>НЕТ</c:v>
                </c:pt>
              </c:strCache>
            </c:strRef>
          </c:cat>
          <c:val>
            <c:numRef>
              <c:f>Лист1!$B$2:$B$3</c:f>
              <c:numCache>
                <c:formatCode>0%</c:formatCode>
                <c:ptCount val="2"/>
                <c:pt idx="0">
                  <c:v>0.70000000000000062</c:v>
                </c:pt>
                <c:pt idx="1">
                  <c:v>0.30000000000000032</c:v>
                </c:pt>
              </c:numCache>
            </c:numRef>
          </c:val>
        </c:ser>
      </c:pie3DChart>
      <c:spPr>
        <a:noFill/>
        <a:ln>
          <a:noFill/>
        </a:ln>
        <a:effectLst/>
      </c:spPr>
    </c:plotArea>
    <c:legend>
      <c:legendPos val="b"/>
      <c:legendEntry>
        <c:idx val="0"/>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Entry>
      <c:legendEntry>
        <c:idx val="1"/>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Entry>
      <c:layout/>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
    <c:plotVisOnly val="1"/>
    <c:dispBlanksAs val="zero"/>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5.7649725602481466E-2"/>
          <c:y val="1.7150725011832565E-2"/>
          <c:w val="0.91002704207428664"/>
          <c:h val="0.79791796517238556"/>
        </c:manualLayout>
      </c:layout>
      <c:barChart>
        <c:barDir val="col"/>
        <c:grouping val="clustered"/>
        <c:ser>
          <c:idx val="0"/>
          <c:order val="0"/>
          <c:tx>
            <c:strRef>
              <c:f>Лист1!$B$1</c:f>
              <c:strCache>
                <c:ptCount val="1"/>
                <c:pt idx="0">
                  <c:v>Воспитание (87)</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cat>
            <c:strRef>
              <c:f>Лист1!$A$2</c:f>
              <c:strCache>
                <c:ptCount val="1"/>
                <c:pt idx="0">
                  <c:v>Роли сказок</c:v>
                </c:pt>
              </c:strCache>
            </c:strRef>
          </c:cat>
          <c:val>
            <c:numRef>
              <c:f>Лист1!$B$2</c:f>
              <c:numCache>
                <c:formatCode>General</c:formatCode>
                <c:ptCount val="1"/>
                <c:pt idx="0">
                  <c:v>87</c:v>
                </c:pt>
              </c:numCache>
            </c:numRef>
          </c:val>
        </c:ser>
        <c:ser>
          <c:idx val="1"/>
          <c:order val="1"/>
          <c:tx>
            <c:strRef>
              <c:f>Лист1!$C$1</c:f>
              <c:strCache>
                <c:ptCount val="1"/>
                <c:pt idx="0">
                  <c:v>Предача опыта и традиций народа (66)</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cat>
            <c:strRef>
              <c:f>Лист1!$A$2</c:f>
              <c:strCache>
                <c:ptCount val="1"/>
                <c:pt idx="0">
                  <c:v>Роли сказок</c:v>
                </c:pt>
              </c:strCache>
            </c:strRef>
          </c:cat>
          <c:val>
            <c:numRef>
              <c:f>Лист1!$C$2</c:f>
              <c:numCache>
                <c:formatCode>General</c:formatCode>
                <c:ptCount val="1"/>
                <c:pt idx="0">
                  <c:v>66</c:v>
                </c:pt>
              </c:numCache>
            </c:numRef>
          </c:val>
        </c:ser>
        <c:ser>
          <c:idx val="2"/>
          <c:order val="2"/>
          <c:tx>
            <c:strRef>
              <c:f>Лист1!$D$1</c:f>
              <c:strCache>
                <c:ptCount val="1"/>
                <c:pt idx="0">
                  <c:v>Развлечение (40) </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cat>
            <c:strRef>
              <c:f>Лист1!$A$2</c:f>
              <c:strCache>
                <c:ptCount val="1"/>
                <c:pt idx="0">
                  <c:v>Роли сказок</c:v>
                </c:pt>
              </c:strCache>
            </c:strRef>
          </c:cat>
          <c:val>
            <c:numRef>
              <c:f>Лист1!$D$2</c:f>
              <c:numCache>
                <c:formatCode>General</c:formatCode>
                <c:ptCount val="1"/>
                <c:pt idx="0">
                  <c:v>40</c:v>
                </c:pt>
              </c:numCache>
            </c:numRef>
          </c:val>
        </c:ser>
        <c:gapWidth val="100"/>
        <c:overlap val="-24"/>
        <c:axId val="72494464"/>
        <c:axId val="72516736"/>
      </c:barChart>
      <c:catAx>
        <c:axId val="72494464"/>
        <c:scaling>
          <c:orientation val="minMax"/>
        </c:scaling>
        <c:axPos val="b"/>
        <c:numFmt formatCode="General" sourceLinked="0"/>
        <c:maj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crossAx val="72516736"/>
        <c:crosses val="autoZero"/>
        <c:auto val="1"/>
        <c:lblAlgn val="ctr"/>
        <c:lblOffset val="100"/>
      </c:catAx>
      <c:valAx>
        <c:axId val="72516736"/>
        <c:scaling>
          <c:orientation val="minMax"/>
        </c:scaling>
        <c:axPos val="l"/>
        <c:majorGridlines>
          <c:spPr>
            <a:ln w="9525" cap="flat" cmpd="sng" algn="ctr">
              <a:solidFill>
                <a:schemeClr val="lt1">
                  <a:lumMod val="95000"/>
                  <a:alpha val="10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crossAx val="72494464"/>
        <c:crosses val="autoZero"/>
        <c:crossBetween val="between"/>
      </c:valAx>
      <c:spPr>
        <a:noFill/>
        <a:ln w="25400">
          <a:noFill/>
        </a:ln>
        <a:effectLst/>
      </c:spPr>
    </c:plotArea>
    <c:plotVisOnly val="1"/>
    <c:dispBlanksAs val="gap"/>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layout/>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ru-RU"/>
        </a:p>
      </c:txPr>
    </c:title>
    <c:view3D>
      <c:rotX val="30"/>
      <c:rotY val="111"/>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pie3DChart>
        <c:varyColors val="1"/>
        <c:ser>
          <c:idx val="0"/>
          <c:order val="0"/>
          <c:tx>
            <c:strRef>
              <c:f>Лист1!$B$1</c:f>
              <c:strCache>
                <c:ptCount val="1"/>
                <c:pt idx="0">
                  <c:v>Ответы</c:v>
                </c:pt>
              </c:strCache>
            </c:strRef>
          </c:tx>
          <c:explosion val="8"/>
          <c:dPt>
            <c:idx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ru-RU"/>
              </a:p>
            </c:txPr>
            <c:showVal val="1"/>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Лист1!$A$2:$A$4</c:f>
              <c:strCache>
                <c:ptCount val="3"/>
                <c:pt idx="0">
                  <c:v>Бытовые</c:v>
                </c:pt>
                <c:pt idx="1">
                  <c:v>Волшебные</c:v>
                </c:pt>
                <c:pt idx="2">
                  <c:v>О животных</c:v>
                </c:pt>
              </c:strCache>
            </c:strRef>
          </c:cat>
          <c:val>
            <c:numRef>
              <c:f>Лист1!$B$2:$B$4</c:f>
              <c:numCache>
                <c:formatCode>General</c:formatCode>
                <c:ptCount val="3"/>
                <c:pt idx="0">
                  <c:v>6</c:v>
                </c:pt>
                <c:pt idx="1">
                  <c:v>12</c:v>
                </c:pt>
                <c:pt idx="2">
                  <c:v>6</c:v>
                </c:pt>
              </c:numCache>
            </c:numRef>
          </c:val>
        </c:ser>
      </c:pie3DChart>
      <c:spPr>
        <a:noFill/>
        <a:ln>
          <a:noFill/>
        </a:ln>
        <a:effectLst/>
      </c:spPr>
    </c:plotArea>
    <c:legend>
      <c:legendPos val="b"/>
      <c:legendEntry>
        <c:idx val="0"/>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Entry>
      <c:legendEntry>
        <c:idx val="1"/>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Entry>
      <c:layout/>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
    <c:plotVisOnly val="1"/>
    <c:dispBlanksAs val="zero"/>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2.9087707438796004E-2"/>
          <c:y val="0.20493094905192993"/>
          <c:w val="0.5361183887888431"/>
          <c:h val="0.71423479775308463"/>
        </c:manualLayout>
      </c:layout>
      <c:pie3DChart>
        <c:varyColors val="1"/>
        <c:ser>
          <c:idx val="0"/>
          <c:order val="0"/>
          <c:tx>
            <c:strRef>
              <c:f>Лист1!$B$1</c:f>
              <c:strCache>
                <c:ptCount val="1"/>
                <c:pt idx="0">
                  <c:v>Ответы</c:v>
                </c:pt>
              </c:strCache>
            </c:strRef>
          </c:tx>
          <c:explosion val="13"/>
          <c:dPt>
            <c:idx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ru-RU"/>
              </a:p>
            </c:txPr>
            <c:showVal val="1"/>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Лист1!$A$2:$A$5</c:f>
              <c:strCache>
                <c:ptCount val="3"/>
                <c:pt idx="0">
                  <c:v>Похожи</c:v>
                </c:pt>
                <c:pt idx="1">
                  <c:v>Отличаются</c:v>
                </c:pt>
                <c:pt idx="2">
                  <c:v>И похожи, и отличаются</c:v>
                </c:pt>
              </c:strCache>
            </c:strRef>
          </c:cat>
          <c:val>
            <c:numRef>
              <c:f>Лист1!$B$2:$B$5</c:f>
              <c:numCache>
                <c:formatCode>General</c:formatCode>
                <c:ptCount val="4"/>
                <c:pt idx="0">
                  <c:v>12</c:v>
                </c:pt>
                <c:pt idx="1">
                  <c:v>8</c:v>
                </c:pt>
                <c:pt idx="2">
                  <c:v>5</c:v>
                </c:pt>
              </c:numCache>
            </c:numRef>
          </c:val>
        </c:ser>
      </c:pie3DChart>
      <c:spPr>
        <a:noFill/>
        <a:ln>
          <a:noFill/>
        </a:ln>
        <a:effectLst/>
      </c:spPr>
    </c:plotArea>
    <c:legend>
      <c:legendPos val="b"/>
      <c:legendEntry>
        <c:idx val="0"/>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Entry>
      <c:legendEntry>
        <c:idx val="1"/>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Entry>
      <c:layout/>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ru-RU"/>
        </a:p>
      </c:txPr>
    </c:legend>
    <c:plotVisOnly val="1"/>
    <c:dispBlanksAs val="zero"/>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427CC2-647A-41E0-B77E-425EA8B9FF2E}" type="datetimeFigureOut">
              <a:rPr lang="ru-RU" smtClean="0"/>
              <a:pPr/>
              <a:t>15.05.2013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43E0FF-AF19-4084-8888-EDDD76ACA5A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143E0FF-AF19-4084-8888-EDDD76ACA5A3}"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143E0FF-AF19-4084-8888-EDDD76ACA5A3}"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143E0FF-AF19-4084-8888-EDDD76ACA5A3}"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15.05.2013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Сравнительный анализ русских и английских сказок</a:t>
            </a:r>
            <a:endParaRPr lang="ru-RU" b="1" dirty="0">
              <a:solidFill>
                <a:srgbClr val="C00000"/>
              </a:solidFill>
            </a:endParaRPr>
          </a:p>
        </p:txBody>
      </p:sp>
      <p:sp>
        <p:nvSpPr>
          <p:cNvPr id="15" name="Текст 14"/>
          <p:cNvSpPr>
            <a:spLocks noGrp="1"/>
          </p:cNvSpPr>
          <p:nvPr>
            <p:ph type="body" idx="1"/>
          </p:nvPr>
        </p:nvSpPr>
        <p:spPr>
          <a:xfrm>
            <a:off x="214282" y="5429264"/>
            <a:ext cx="4040188" cy="1143008"/>
          </a:xfrm>
        </p:spPr>
        <p:txBody>
          <a:bodyPr>
            <a:normAutofit fontScale="25000" lnSpcReduction="20000"/>
          </a:bodyPr>
          <a:lstStyle/>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endParaRPr lang="ru-RU" sz="5600" dirty="0" smtClean="0">
              <a:latin typeface="Times New Roman" pitchFamily="18" charset="0"/>
              <a:cs typeface="Times New Roman" pitchFamily="18" charset="0"/>
            </a:endParaRPr>
          </a:p>
          <a:p>
            <a:r>
              <a:rPr lang="ru-RU" sz="5600" dirty="0" smtClean="0">
                <a:solidFill>
                  <a:srgbClr val="C00000"/>
                </a:solidFill>
                <a:latin typeface="Times New Roman" pitchFamily="18" charset="0"/>
                <a:cs typeface="Times New Roman" pitchFamily="18" charset="0"/>
              </a:rPr>
              <a:t>                                </a:t>
            </a:r>
            <a:r>
              <a:rPr lang="ru-RU" sz="5600" dirty="0" err="1" smtClean="0">
                <a:solidFill>
                  <a:srgbClr val="C00000"/>
                </a:solidFill>
                <a:latin typeface="Times New Roman" pitchFamily="18" charset="0"/>
                <a:cs typeface="Times New Roman" pitchFamily="18" charset="0"/>
              </a:rPr>
              <a:t>Лобзин</a:t>
            </a:r>
            <a:r>
              <a:rPr lang="ru-RU" sz="5600" dirty="0" smtClean="0">
                <a:solidFill>
                  <a:srgbClr val="C00000"/>
                </a:solidFill>
                <a:latin typeface="Times New Roman" pitchFamily="18" charset="0"/>
                <a:cs typeface="Times New Roman" pitchFamily="18" charset="0"/>
              </a:rPr>
              <a:t> Дмитрий Васильевич</a:t>
            </a:r>
          </a:p>
          <a:p>
            <a:r>
              <a:rPr lang="ru-RU" sz="5600" dirty="0" smtClean="0">
                <a:solidFill>
                  <a:srgbClr val="C00000"/>
                </a:solidFill>
                <a:latin typeface="Times New Roman" pitchFamily="18" charset="0"/>
                <a:cs typeface="Times New Roman" pitchFamily="18" charset="0"/>
              </a:rPr>
              <a:t>                                                                                   		учащийся 8 б класса </a:t>
            </a:r>
          </a:p>
          <a:p>
            <a:r>
              <a:rPr lang="ru-RU" sz="5600" dirty="0" smtClean="0">
                <a:solidFill>
                  <a:srgbClr val="C00000"/>
                </a:solidFill>
                <a:latin typeface="Times New Roman" pitchFamily="18" charset="0"/>
                <a:cs typeface="Times New Roman" pitchFamily="18" charset="0"/>
              </a:rPr>
              <a:t>						          МБОУ СОШ № 27</a:t>
            </a:r>
            <a:endParaRPr lang="ru-RU" sz="5600" dirty="0">
              <a:solidFill>
                <a:srgbClr val="C00000"/>
              </a:solidFill>
              <a:latin typeface="Times New Roman" pitchFamily="18" charset="0"/>
              <a:cs typeface="Times New Roman" pitchFamily="18" charset="0"/>
            </a:endParaRPr>
          </a:p>
        </p:txBody>
      </p:sp>
      <p:sp>
        <p:nvSpPr>
          <p:cNvPr id="16" name="Текст 15"/>
          <p:cNvSpPr>
            <a:spLocks noGrp="1"/>
          </p:cNvSpPr>
          <p:nvPr>
            <p:ph type="body" sz="quarter" idx="3"/>
          </p:nvPr>
        </p:nvSpPr>
        <p:spPr>
          <a:xfrm>
            <a:off x="4500562" y="5500702"/>
            <a:ext cx="4041775" cy="928694"/>
          </a:xfrm>
        </p:spPr>
        <p:txBody>
          <a:bodyPr>
            <a:noAutofit/>
          </a:bodyPr>
          <a:lstStyle/>
          <a:p>
            <a:r>
              <a:rPr lang="ru-RU" sz="1200" dirty="0" smtClean="0">
                <a:latin typeface="Times New Roman" pitchFamily="18" charset="0"/>
                <a:cs typeface="Times New Roman" pitchFamily="18" charset="0"/>
              </a:rPr>
              <a:t>Научный руководитель-учитель английского языка</a:t>
            </a:r>
          </a:p>
          <a:p>
            <a:r>
              <a:rPr lang="ru-RU" sz="1200" dirty="0" smtClean="0">
                <a:latin typeface="Times New Roman" pitchFamily="18" charset="0"/>
                <a:cs typeface="Times New Roman" pitchFamily="18" charset="0"/>
              </a:rPr>
              <a:t>МБОУ СОШ № 27 </a:t>
            </a:r>
          </a:p>
          <a:p>
            <a:r>
              <a:rPr lang="ru-RU" sz="1200" dirty="0" smtClean="0">
                <a:latin typeface="Times New Roman" pitchFamily="18" charset="0"/>
                <a:cs typeface="Times New Roman" pitchFamily="18" charset="0"/>
              </a:rPr>
              <a:t>Учитель высшей квалификационной категории </a:t>
            </a:r>
          </a:p>
          <a:p>
            <a:r>
              <a:rPr lang="ru-RU" sz="1200" dirty="0" smtClean="0">
                <a:latin typeface="Times New Roman" pitchFamily="18" charset="0"/>
                <a:cs typeface="Times New Roman" pitchFamily="18" charset="0"/>
              </a:rPr>
              <a:t>Линёва Ольга Петровна</a:t>
            </a:r>
            <a:endParaRPr lang="ru-RU" sz="1200" dirty="0">
              <a:latin typeface="Times New Roman" pitchFamily="18" charset="0"/>
              <a:cs typeface="Times New Roman" pitchFamily="18" charset="0"/>
            </a:endParaRPr>
          </a:p>
        </p:txBody>
      </p:sp>
      <p:pic>
        <p:nvPicPr>
          <p:cNvPr id="6" name="Picture 2" descr="C:\Documents and Settings\Влад.SAMLAB\Рабочий стол\kolobok.jpg"/>
          <p:cNvPicPr>
            <a:picLocks noGrp="1" noChangeAspect="1" noChangeArrowheads="1"/>
          </p:cNvPicPr>
          <p:nvPr>
            <p:ph sz="quarter" idx="4"/>
          </p:nvPr>
        </p:nvPicPr>
        <p:blipFill>
          <a:blip r:embed="rId2"/>
          <a:stretch>
            <a:fillRect/>
          </a:stretch>
        </p:blipFill>
        <p:spPr>
          <a:xfrm>
            <a:off x="4643438" y="1428736"/>
            <a:ext cx="3857652" cy="4000528"/>
          </a:xfrm>
        </p:spPr>
      </p:pic>
      <p:pic>
        <p:nvPicPr>
          <p:cNvPr id="1027" name="Picture 3"/>
          <p:cNvPicPr>
            <a:picLocks noGrp="1" noChangeAspect="1" noChangeArrowheads="1"/>
          </p:cNvPicPr>
          <p:nvPr>
            <p:ph sz="half" idx="2"/>
          </p:nvPr>
        </p:nvPicPr>
        <p:blipFill>
          <a:blip r:embed="rId3"/>
          <a:srcRect/>
          <a:stretch>
            <a:fillRect/>
          </a:stretch>
        </p:blipFill>
        <p:spPr bwMode="auto">
          <a:xfrm>
            <a:off x="714348" y="1428736"/>
            <a:ext cx="3714776" cy="400052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9718"/>
          </a:xfrm>
        </p:spPr>
        <p:txBody>
          <a:bodyPr>
            <a:normAutofit fontScale="90000"/>
          </a:bodyPr>
          <a:lstStyle/>
          <a:p>
            <a:r>
              <a:rPr lang="ru-RU" b="1" dirty="0" smtClean="0"/>
              <a:t> </a:t>
            </a:r>
            <a:r>
              <a:rPr lang="ru-RU" b="1" dirty="0" err="1" smtClean="0">
                <a:solidFill>
                  <a:srgbClr val="C00000"/>
                </a:solidFill>
              </a:rPr>
              <a:t>Трёхкратность</a:t>
            </a:r>
            <a:endParaRPr lang="ru-RU" dirty="0">
              <a:solidFill>
                <a:srgbClr val="C00000"/>
              </a:solidFill>
            </a:endParaRPr>
          </a:p>
        </p:txBody>
      </p:sp>
      <p:sp>
        <p:nvSpPr>
          <p:cNvPr id="3" name="Содержимое 2"/>
          <p:cNvSpPr>
            <a:spLocks noGrp="1"/>
          </p:cNvSpPr>
          <p:nvPr>
            <p:ph sz="half" idx="1"/>
          </p:nvPr>
        </p:nvSpPr>
        <p:spPr>
          <a:xfrm>
            <a:off x="457200" y="1000108"/>
            <a:ext cx="4038600" cy="5126055"/>
          </a:xfrm>
        </p:spPr>
        <p:txBody>
          <a:bodyPr>
            <a:normAutofit fontScale="92500" lnSpcReduction="20000"/>
          </a:bodyPr>
          <a:lstStyle/>
          <a:p>
            <a:r>
              <a:rPr lang="ru-RU" sz="1400" dirty="0" smtClean="0">
                <a:solidFill>
                  <a:srgbClr val="C00000"/>
                </a:solidFill>
              </a:rPr>
              <a:t>Троичность связана с христианством, в нём отражено триединство Бога-отца, Бога-сына и Святого Духа.</a:t>
            </a:r>
          </a:p>
          <a:p>
            <a:r>
              <a:rPr lang="ru-RU" sz="1400" dirty="0" smtClean="0"/>
              <a:t>три медведя, три посоха, три помощника, три брата, три сестры, три поросёнка…</a:t>
            </a:r>
            <a:endParaRPr lang="en-US" sz="1400" dirty="0" smtClean="0"/>
          </a:p>
          <a:p>
            <a:endParaRPr lang="ru-RU" dirty="0"/>
          </a:p>
        </p:txBody>
      </p:sp>
      <p:sp>
        <p:nvSpPr>
          <p:cNvPr id="4" name="Содержимое 3"/>
          <p:cNvSpPr>
            <a:spLocks noGrp="1"/>
          </p:cNvSpPr>
          <p:nvPr>
            <p:ph sz="half" idx="2"/>
          </p:nvPr>
        </p:nvSpPr>
        <p:spPr>
          <a:xfrm>
            <a:off x="4648200" y="1000108"/>
            <a:ext cx="4038600" cy="5126055"/>
          </a:xfrm>
        </p:spPr>
        <p:txBody>
          <a:bodyPr>
            <a:normAutofit fontScale="92500" lnSpcReduction="20000"/>
          </a:bodyPr>
          <a:lstStyle/>
          <a:p>
            <a:r>
              <a:rPr lang="ru-RU" sz="1900" dirty="0" smtClean="0"/>
              <a:t>Число три довольно часто встречается и в английских сказках</a:t>
            </a:r>
          </a:p>
          <a:p>
            <a:r>
              <a:rPr lang="en-US" sz="1900" dirty="0" smtClean="0"/>
              <a:t>three little pigs, three bears, three daughters, a three-headed giant, three questions, three new dresses, the three girls, three calves, a silver three-penny-piece, three bowls, three chairs,  three beds, sixpence,  three times, three days, three heads.</a:t>
            </a:r>
            <a:endParaRPr lang="ru-RU" sz="1900" dirty="0" smtClean="0"/>
          </a:p>
          <a:p>
            <a:r>
              <a:rPr lang="ru-RU" sz="1900" dirty="0" smtClean="0"/>
              <a:t>Но в английских сказках можно встретить и другие цифры:</a:t>
            </a:r>
          </a:p>
          <a:p>
            <a:r>
              <a:rPr lang="en-US" sz="1900" dirty="0" smtClean="0"/>
              <a:t>two little ducks, one little green door, and four little windows with green shutters, four bad little foxes, forty guineas, five pies, five children, two sons, terrible great giant with two heads, two well-diggers, two ditch-diggers, eight horses, fifteen years of age. </a:t>
            </a:r>
            <a:endParaRPr lang="ru-RU" sz="1900" dirty="0" smtClean="0"/>
          </a:p>
          <a:p>
            <a:endParaRPr lang="ru-RU" dirty="0"/>
          </a:p>
        </p:txBody>
      </p:sp>
      <p:pic>
        <p:nvPicPr>
          <p:cNvPr id="5" name="Рисунок 4" descr="http://900igr.net/datas/literatura/Konkurs-Skazka/0022-022-Konkurs-Skazka.jpg"/>
          <p:cNvPicPr/>
          <p:nvPr/>
        </p:nvPicPr>
        <p:blipFill>
          <a:blip r:embed="rId2"/>
          <a:srcRect/>
          <a:stretch>
            <a:fillRect/>
          </a:stretch>
        </p:blipFill>
        <p:spPr bwMode="auto">
          <a:xfrm>
            <a:off x="0" y="2000240"/>
            <a:ext cx="2541585" cy="2299097"/>
          </a:xfrm>
          <a:prstGeom prst="rect">
            <a:avLst/>
          </a:prstGeom>
          <a:noFill/>
          <a:ln w="9525">
            <a:noFill/>
            <a:miter lim="800000"/>
            <a:headEnd/>
            <a:tailEnd/>
          </a:ln>
        </p:spPr>
      </p:pic>
      <p:pic>
        <p:nvPicPr>
          <p:cNvPr id="6" name="Рисунок 5" descr="http://i.uralweb.ru/albums/fotos/d/4e2/4e29434b791a00a8b86d8a924052e4a1.jpg"/>
          <p:cNvPicPr/>
          <p:nvPr/>
        </p:nvPicPr>
        <p:blipFill>
          <a:blip r:embed="rId3"/>
          <a:srcRect/>
          <a:stretch>
            <a:fillRect/>
          </a:stretch>
        </p:blipFill>
        <p:spPr bwMode="auto">
          <a:xfrm>
            <a:off x="2500298" y="2071678"/>
            <a:ext cx="2071702" cy="1857388"/>
          </a:xfrm>
          <a:prstGeom prst="rect">
            <a:avLst/>
          </a:prstGeom>
          <a:noFill/>
          <a:ln w="9525">
            <a:noFill/>
            <a:miter lim="800000"/>
            <a:headEnd/>
            <a:tailEnd/>
          </a:ln>
        </p:spPr>
      </p:pic>
      <p:pic>
        <p:nvPicPr>
          <p:cNvPr id="7" name="Рисунок 6" descr="http://img.labirint.ru/images/comments_pic/0835/01labarlm1220059171.jpg"/>
          <p:cNvPicPr/>
          <p:nvPr/>
        </p:nvPicPr>
        <p:blipFill>
          <a:blip r:embed="rId4"/>
          <a:srcRect/>
          <a:stretch>
            <a:fillRect/>
          </a:stretch>
        </p:blipFill>
        <p:spPr bwMode="auto">
          <a:xfrm>
            <a:off x="642910" y="4000504"/>
            <a:ext cx="3514725" cy="185737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a:bodyPr>
          <a:lstStyle/>
          <a:p>
            <a:r>
              <a:rPr lang="ru-RU" sz="1800" b="1" dirty="0" smtClean="0">
                <a:solidFill>
                  <a:srgbClr val="C00000"/>
                </a:solidFill>
              </a:rPr>
              <a:t>Читая  русские народные сказки, я  встретил много пословиц и поговорок.  В английских их намного меньше</a:t>
            </a:r>
            <a:endParaRPr lang="ru-RU" sz="1800" b="1" dirty="0">
              <a:solidFill>
                <a:srgbClr val="C00000"/>
              </a:solidFill>
            </a:endParaRPr>
          </a:p>
        </p:txBody>
      </p:sp>
      <p:sp>
        <p:nvSpPr>
          <p:cNvPr id="3" name="Содержимое 2"/>
          <p:cNvSpPr>
            <a:spLocks noGrp="1"/>
          </p:cNvSpPr>
          <p:nvPr>
            <p:ph sz="half" idx="1"/>
          </p:nvPr>
        </p:nvSpPr>
        <p:spPr>
          <a:xfrm>
            <a:off x="457200" y="1071546"/>
            <a:ext cx="4038600" cy="5054617"/>
          </a:xfrm>
        </p:spPr>
        <p:txBody>
          <a:bodyPr>
            <a:normAutofit fontScale="55000" lnSpcReduction="20000"/>
          </a:bodyPr>
          <a:lstStyle/>
          <a:p>
            <a:pPr lvl="0"/>
            <a:r>
              <a:rPr lang="ru-RU" dirty="0" smtClean="0"/>
              <a:t>Ни в сказке сказать, ни пером описать («Аленький цветочек», «По щучьему велению»)</a:t>
            </a:r>
          </a:p>
          <a:p>
            <a:pPr lvl="0"/>
            <a:r>
              <a:rPr lang="ru-RU" dirty="0" smtClean="0"/>
              <a:t>Скоро сказка сказывается, не скоро дело делается. («Аленький цветочек»)</a:t>
            </a:r>
          </a:p>
          <a:p>
            <a:pPr lvl="0"/>
            <a:r>
              <a:rPr lang="ru-RU" dirty="0" smtClean="0"/>
              <a:t>Двух смертей не бывать, а одной не миновать. («Аленький цветочек»)</a:t>
            </a:r>
          </a:p>
          <a:p>
            <a:pPr lvl="0"/>
            <a:r>
              <a:rPr lang="ru-RU" dirty="0" smtClean="0"/>
              <a:t>Встречай гостя по платью, провожай по уму. («Сказка о </a:t>
            </a:r>
            <a:r>
              <a:rPr lang="ru-RU" dirty="0" err="1" smtClean="0"/>
              <a:t>молодильных</a:t>
            </a:r>
            <a:r>
              <a:rPr lang="ru-RU" dirty="0" smtClean="0"/>
              <a:t> яблоках и живой воде»)</a:t>
            </a:r>
          </a:p>
          <a:p>
            <a:pPr lvl="0"/>
            <a:r>
              <a:rPr lang="ru-RU" dirty="0" smtClean="0"/>
              <a:t>Не поймавши птицу –  теребишь, не узнавши молодца – хулишь. («Сказка о </a:t>
            </a:r>
            <a:r>
              <a:rPr lang="ru-RU" dirty="0" err="1" smtClean="0"/>
              <a:t>молодильных</a:t>
            </a:r>
            <a:r>
              <a:rPr lang="ru-RU" dirty="0" smtClean="0"/>
              <a:t> яблоках и живой воде»)</a:t>
            </a:r>
          </a:p>
          <a:p>
            <a:pPr lvl="0"/>
            <a:r>
              <a:rPr lang="ru-RU" dirty="0" smtClean="0"/>
              <a:t>Век обнявшись не просидеть. («Белая уточка»)</a:t>
            </a:r>
          </a:p>
          <a:p>
            <a:pPr lvl="0"/>
            <a:r>
              <a:rPr lang="ru-RU" dirty="0" smtClean="0"/>
              <a:t>Утро вечера мудренее. («Поди туда – не знаю куда, принеси то, не знаю что», «Царевна-лягушка»)</a:t>
            </a:r>
          </a:p>
          <a:p>
            <a:pPr lvl="0"/>
            <a:r>
              <a:rPr lang="ru-RU" dirty="0" smtClean="0"/>
              <a:t>Взялся за гуж, не говори, что не дюж. («Иван-царевич и серый волк»)</a:t>
            </a:r>
          </a:p>
          <a:p>
            <a:pPr lvl="0"/>
            <a:r>
              <a:rPr lang="ru-RU" dirty="0" smtClean="0"/>
              <a:t>Ни вздумать ни взгадать, только в сказке сказать. («По щучьему велению»)</a:t>
            </a:r>
          </a:p>
          <a:p>
            <a:pPr lvl="0"/>
            <a:r>
              <a:rPr lang="ru-RU" dirty="0" smtClean="0"/>
              <a:t>Будет и на твоей улице праздник («Морской царь и Василиса Премудрая»)</a:t>
            </a:r>
          </a:p>
          <a:p>
            <a:endParaRPr lang="ru-RU" dirty="0"/>
          </a:p>
        </p:txBody>
      </p:sp>
      <p:sp>
        <p:nvSpPr>
          <p:cNvPr id="4" name="Содержимое 3"/>
          <p:cNvSpPr>
            <a:spLocks noGrp="1"/>
          </p:cNvSpPr>
          <p:nvPr>
            <p:ph sz="half" idx="2"/>
          </p:nvPr>
        </p:nvSpPr>
        <p:spPr>
          <a:xfrm>
            <a:off x="4648200" y="1071546"/>
            <a:ext cx="4038600" cy="5054617"/>
          </a:xfrm>
        </p:spPr>
        <p:txBody>
          <a:bodyPr>
            <a:noAutofit/>
          </a:bodyPr>
          <a:lstStyle/>
          <a:p>
            <a:pPr lvl="0"/>
            <a:r>
              <a:rPr lang="en-US" sz="2000" dirty="0" smtClean="0"/>
              <a:t>Get out of bed on the wrong side. –  </a:t>
            </a:r>
            <a:r>
              <a:rPr lang="ru-RU" sz="2000" dirty="0" smtClean="0"/>
              <a:t>Встать не с той ноги</a:t>
            </a:r>
            <a:r>
              <a:rPr lang="en-US" sz="2000" dirty="0" smtClean="0"/>
              <a:t>. («The Cock, the Mouse and the Little Red Hen</a:t>
            </a:r>
            <a:r>
              <a:rPr lang="en-US" sz="2000" b="1" dirty="0" smtClean="0"/>
              <a:t>»)</a:t>
            </a:r>
            <a:endParaRPr lang="ru-RU" sz="2000" dirty="0" smtClean="0"/>
          </a:p>
          <a:p>
            <a:pPr lvl="0"/>
            <a:r>
              <a:rPr lang="en-US" sz="2000" dirty="0" smtClean="0"/>
              <a:t>What will be will be. – </a:t>
            </a:r>
            <a:r>
              <a:rPr lang="ru-RU" sz="2000" dirty="0" smtClean="0"/>
              <a:t>Чему быть</a:t>
            </a:r>
            <a:r>
              <a:rPr lang="en-US" sz="2000" dirty="0" smtClean="0"/>
              <a:t>, </a:t>
            </a:r>
            <a:r>
              <a:rPr lang="ru-RU" sz="2000" dirty="0" smtClean="0"/>
              <a:t>того не миновать</a:t>
            </a:r>
            <a:r>
              <a:rPr lang="en-US" sz="2000" dirty="0" smtClean="0"/>
              <a:t>. («The Fish and the Ring»)</a:t>
            </a:r>
            <a:endParaRPr lang="ru-RU" sz="2000" dirty="0" smtClean="0"/>
          </a:p>
          <a:p>
            <a:pPr lvl="0"/>
            <a:r>
              <a:rPr lang="en-US" sz="2000" dirty="0" smtClean="0"/>
              <a:t>I'll die or I'll save myself. – </a:t>
            </a:r>
            <a:r>
              <a:rPr lang="ru-RU" sz="2000" dirty="0" smtClean="0"/>
              <a:t>Либо умру</a:t>
            </a:r>
            <a:r>
              <a:rPr lang="en-US" sz="2000" dirty="0" smtClean="0"/>
              <a:t>, </a:t>
            </a:r>
            <a:r>
              <a:rPr lang="ru-RU" sz="2000" dirty="0" smtClean="0"/>
              <a:t>либо спасусь</a:t>
            </a:r>
            <a:r>
              <a:rPr lang="en-US" sz="2000" dirty="0" smtClean="0"/>
              <a:t>. </a:t>
            </a:r>
            <a:endParaRPr lang="ru-RU" sz="2000" dirty="0" smtClean="0"/>
          </a:p>
          <a:p>
            <a:pPr lvl="0"/>
            <a:r>
              <a:rPr lang="en-US" sz="2000" dirty="0" smtClean="0"/>
              <a:t>It’s never to late to mend. – </a:t>
            </a:r>
            <a:r>
              <a:rPr lang="ru-RU" sz="2000" dirty="0" smtClean="0"/>
              <a:t>Лучше поздно</a:t>
            </a:r>
            <a:r>
              <a:rPr lang="en-US" sz="2000" dirty="0" smtClean="0"/>
              <a:t>, </a:t>
            </a:r>
            <a:r>
              <a:rPr lang="ru-RU" sz="2000" dirty="0" smtClean="0"/>
              <a:t>чем никогда</a:t>
            </a:r>
            <a:r>
              <a:rPr lang="en-US" sz="2000" dirty="0" smtClean="0"/>
              <a:t>. («The Cock, the Mouse and the Little Red Hen»)</a:t>
            </a:r>
            <a:endParaRPr lang="ru-RU" sz="2000" dirty="0" smtClean="0"/>
          </a:p>
          <a:p>
            <a:pPr lvl="0"/>
            <a:r>
              <a:rPr lang="en-US" sz="2000" dirty="0" smtClean="0"/>
              <a:t>As hungry as a hunter. – </a:t>
            </a:r>
            <a:r>
              <a:rPr lang="ru-RU" sz="2000" dirty="0" smtClean="0"/>
              <a:t>Голоден как волк</a:t>
            </a:r>
            <a:r>
              <a:rPr lang="en-US" sz="2000" dirty="0" smtClean="0"/>
              <a:t>. («Jack and the Beanstalk»)</a:t>
            </a:r>
            <a:endParaRPr lang="ru-RU" sz="2000" dirty="0" smtClean="0"/>
          </a:p>
          <a:p>
            <a:endParaRPr lang="ru-RU" sz="2000"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600" dirty="0" smtClean="0"/>
              <a:t> </a:t>
            </a:r>
            <a:br>
              <a:rPr lang="ru-RU" sz="1600" dirty="0" smtClean="0"/>
            </a:br>
            <a:r>
              <a:rPr lang="ru-RU" sz="1600" b="1" dirty="0" smtClean="0">
                <a:solidFill>
                  <a:srgbClr val="C00000"/>
                </a:solidFill>
              </a:rPr>
              <a:t>В  русских сказках присутствует много песенок, стихов. Есть они и в английских сказках, но там их меньше, чем в русских. Песенки  как бы замедляют действие,   усиливая напряжённость событий и делая сказки более эмоциональными.</a:t>
            </a:r>
            <a:br>
              <a:rPr lang="ru-RU" sz="1600" b="1" dirty="0" smtClean="0">
                <a:solidFill>
                  <a:srgbClr val="C00000"/>
                </a:solidFill>
              </a:rPr>
            </a:br>
            <a:endParaRPr lang="ru-RU" sz="1600" b="1" dirty="0">
              <a:solidFill>
                <a:srgbClr val="C00000"/>
              </a:solidFill>
            </a:endParaRPr>
          </a:p>
        </p:txBody>
      </p:sp>
      <p:sp>
        <p:nvSpPr>
          <p:cNvPr id="3" name="Содержимое 2"/>
          <p:cNvSpPr>
            <a:spLocks noGrp="1"/>
          </p:cNvSpPr>
          <p:nvPr>
            <p:ph sz="half" idx="1"/>
          </p:nvPr>
        </p:nvSpPr>
        <p:spPr/>
        <p:txBody>
          <a:bodyPr>
            <a:normAutofit/>
          </a:bodyPr>
          <a:lstStyle/>
          <a:p>
            <a:pPr>
              <a:buNone/>
            </a:pPr>
            <a:r>
              <a:rPr lang="ru-RU" dirty="0" smtClean="0"/>
              <a:t>«Волк и козлята», «Коза-дереза», «</a:t>
            </a:r>
            <a:r>
              <a:rPr lang="ru-RU" dirty="0" err="1" smtClean="0"/>
              <a:t>Терешечка</a:t>
            </a:r>
            <a:r>
              <a:rPr lang="ru-RU" dirty="0" smtClean="0"/>
              <a:t>», «Колобок», «Как старуха нашла лапоть», «Старик и волк», «Петушок – золотой гребешок», «Лиса и заяц», «Белая уточка» и др.</a:t>
            </a:r>
          </a:p>
          <a:p>
            <a:endParaRPr lang="ru-RU" dirty="0"/>
          </a:p>
        </p:txBody>
      </p:sp>
      <p:sp>
        <p:nvSpPr>
          <p:cNvPr id="4" name="Содержимое 3"/>
          <p:cNvSpPr>
            <a:spLocks noGrp="1"/>
          </p:cNvSpPr>
          <p:nvPr>
            <p:ph sz="half" idx="2"/>
          </p:nvPr>
        </p:nvSpPr>
        <p:spPr/>
        <p:txBody>
          <a:bodyPr>
            <a:normAutofit/>
          </a:bodyPr>
          <a:lstStyle/>
          <a:p>
            <a:pPr>
              <a:buNone/>
            </a:pPr>
            <a:r>
              <a:rPr lang="en-US" dirty="0" smtClean="0"/>
              <a:t>«The Gingerbread Man», «The History of Tom Thumb», «Thrice Lord Mayor of London», « The Three Heads of the Well», «The Well of the World's End», « The Cat and the Mouse»</a:t>
            </a:r>
            <a:endParaRPr lang="ru-RU" dirty="0" smtClean="0"/>
          </a:p>
          <a:p>
            <a:pPr>
              <a:buNone/>
            </a:pPr>
            <a:endParaRPr lang="ru-RU"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ru-RU" sz="2400" b="1" dirty="0" smtClean="0">
                <a:solidFill>
                  <a:srgbClr val="C00000"/>
                </a:solidFill>
              </a:rPr>
              <a:t>Сказки часто имеют практически одинаковые концовки</a:t>
            </a:r>
            <a:endParaRPr lang="ru-RU" sz="2400" b="1" dirty="0">
              <a:solidFill>
                <a:srgbClr val="C00000"/>
              </a:solidFill>
            </a:endParaRPr>
          </a:p>
        </p:txBody>
      </p:sp>
      <p:sp>
        <p:nvSpPr>
          <p:cNvPr id="3" name="Содержимое 2"/>
          <p:cNvSpPr>
            <a:spLocks noGrp="1"/>
          </p:cNvSpPr>
          <p:nvPr>
            <p:ph sz="half" idx="1"/>
          </p:nvPr>
        </p:nvSpPr>
        <p:spPr>
          <a:xfrm>
            <a:off x="457200" y="928670"/>
            <a:ext cx="4038600" cy="5715040"/>
          </a:xfrm>
        </p:spPr>
        <p:txBody>
          <a:bodyPr>
            <a:noAutofit/>
          </a:bodyPr>
          <a:lstStyle/>
          <a:p>
            <a:r>
              <a:rPr lang="ru-RU" sz="1100" dirty="0" smtClean="0"/>
              <a:t>«Аленький Цветочек»</a:t>
            </a:r>
          </a:p>
          <a:p>
            <a:r>
              <a:rPr lang="ru-RU" sz="1100" dirty="0" smtClean="0">
                <a:solidFill>
                  <a:srgbClr val="C00000"/>
                </a:solidFill>
              </a:rPr>
              <a:t>«…и стали жить да поживать, добра наживать. Я сама там была, пиво-мед пила, по усам текло, да в рот не попало»</a:t>
            </a:r>
          </a:p>
          <a:p>
            <a:r>
              <a:rPr lang="ru-RU" sz="1100" dirty="0" smtClean="0"/>
              <a:t>«Сказка о </a:t>
            </a:r>
            <a:r>
              <a:rPr lang="ru-RU" sz="1100" dirty="0" err="1" smtClean="0"/>
              <a:t>Молодильных</a:t>
            </a:r>
            <a:r>
              <a:rPr lang="ru-RU" sz="1100" dirty="0" smtClean="0"/>
              <a:t> Яблоках и Живой Воде»</a:t>
            </a:r>
          </a:p>
          <a:p>
            <a:r>
              <a:rPr lang="ru-RU" sz="1100" dirty="0" smtClean="0"/>
              <a:t>«Нерассказанный Сон»</a:t>
            </a:r>
          </a:p>
          <a:p>
            <a:r>
              <a:rPr lang="ru-RU" sz="1100" dirty="0" smtClean="0"/>
              <a:t>«Два Брата»</a:t>
            </a:r>
          </a:p>
          <a:p>
            <a:r>
              <a:rPr lang="ru-RU" sz="1100" dirty="0" smtClean="0">
                <a:solidFill>
                  <a:srgbClr val="C00000"/>
                </a:solidFill>
              </a:rPr>
              <a:t>«Тут и сказке конец»</a:t>
            </a:r>
          </a:p>
          <a:p>
            <a:r>
              <a:rPr lang="ru-RU" sz="1100" dirty="0" smtClean="0"/>
              <a:t>«Иван – Крестьянский Сын и </a:t>
            </a:r>
            <a:r>
              <a:rPr lang="ru-RU" sz="1100" dirty="0" err="1" smtClean="0"/>
              <a:t>Чудо-Юдо</a:t>
            </a:r>
            <a:r>
              <a:rPr lang="ru-RU" sz="1100" dirty="0" smtClean="0"/>
              <a:t>»</a:t>
            </a:r>
          </a:p>
          <a:p>
            <a:r>
              <a:rPr lang="ru-RU" sz="1100" dirty="0" smtClean="0">
                <a:solidFill>
                  <a:srgbClr val="C00000"/>
                </a:solidFill>
              </a:rPr>
              <a:t>«И стали они жить да поживать…»</a:t>
            </a:r>
          </a:p>
          <a:p>
            <a:r>
              <a:rPr lang="ru-RU" sz="1100" dirty="0" smtClean="0"/>
              <a:t>«Иван – Царевич и Серый Волк»</a:t>
            </a:r>
          </a:p>
          <a:p>
            <a:r>
              <a:rPr lang="ru-RU" sz="1100" dirty="0" smtClean="0">
                <a:solidFill>
                  <a:srgbClr val="C00000"/>
                </a:solidFill>
              </a:rPr>
              <a:t>«И стали они жить да поживать да горя не знать»</a:t>
            </a:r>
          </a:p>
          <a:p>
            <a:r>
              <a:rPr lang="ru-RU" sz="1100" dirty="0" smtClean="0"/>
              <a:t>«Сказка о Василисе Премудрой»</a:t>
            </a:r>
          </a:p>
          <a:p>
            <a:r>
              <a:rPr lang="ru-RU" sz="1100" dirty="0" smtClean="0">
                <a:solidFill>
                  <a:srgbClr val="C00000"/>
                </a:solidFill>
              </a:rPr>
              <a:t>«…стали жить-поживать да добра наживать, лиха избывать»</a:t>
            </a:r>
          </a:p>
          <a:p>
            <a:r>
              <a:rPr lang="ru-RU" sz="1100" dirty="0" smtClean="0"/>
              <a:t>«Лиса, заяц и Петух»</a:t>
            </a:r>
          </a:p>
          <a:p>
            <a:r>
              <a:rPr lang="ru-RU" sz="1100" dirty="0" smtClean="0">
                <a:solidFill>
                  <a:srgbClr val="C00000"/>
                </a:solidFill>
              </a:rPr>
              <a:t>«Вот тебе сказка, а мне кринка масла»</a:t>
            </a:r>
          </a:p>
          <a:p>
            <a:r>
              <a:rPr lang="ru-RU" sz="1100" dirty="0" smtClean="0"/>
              <a:t>«По Щучьему Веленью»</a:t>
            </a:r>
          </a:p>
          <a:p>
            <a:r>
              <a:rPr lang="ru-RU" sz="1100" dirty="0" smtClean="0">
                <a:solidFill>
                  <a:srgbClr val="C00000"/>
                </a:solidFill>
              </a:rPr>
              <a:t>«Тут и сказке конец, а кто слушал – молодец»</a:t>
            </a:r>
          </a:p>
          <a:p>
            <a:r>
              <a:rPr lang="ru-RU" sz="1100" dirty="0" smtClean="0"/>
              <a:t>«Петушок - Золотой Гребешок»</a:t>
            </a:r>
          </a:p>
          <a:p>
            <a:r>
              <a:rPr lang="ru-RU" sz="1100" dirty="0" smtClean="0">
                <a:solidFill>
                  <a:srgbClr val="C00000"/>
                </a:solidFill>
              </a:rPr>
              <a:t>«И с тех пор стали жить да быть, да и теперь живут»</a:t>
            </a:r>
          </a:p>
          <a:p>
            <a:r>
              <a:rPr lang="ru-RU" sz="1100" dirty="0" smtClean="0"/>
              <a:t>«Царевна-Лягушка»</a:t>
            </a:r>
          </a:p>
          <a:p>
            <a:r>
              <a:rPr lang="ru-RU" sz="1100" dirty="0" smtClean="0">
                <a:solidFill>
                  <a:srgbClr val="C00000"/>
                </a:solidFill>
              </a:rPr>
              <a:t>«…и жили долго и счастливо до глубокой старости»</a:t>
            </a:r>
          </a:p>
          <a:p>
            <a:r>
              <a:rPr lang="ru-RU" sz="1100" dirty="0" smtClean="0"/>
              <a:t>«Сивка-Бурка»</a:t>
            </a:r>
          </a:p>
          <a:p>
            <a:r>
              <a:rPr lang="ru-RU" sz="1100" dirty="0" smtClean="0"/>
              <a:t>«Сказка про Славного Царя Гороха и Его Прекрасных Дочерей Царевну Кутафью и Царевну Горошинку»</a:t>
            </a:r>
          </a:p>
          <a:p>
            <a:r>
              <a:rPr lang="ru-RU" sz="1100" dirty="0" smtClean="0">
                <a:solidFill>
                  <a:srgbClr val="C00000"/>
                </a:solidFill>
              </a:rPr>
              <a:t>«Я на том пиру был, мед-пиво пил, по усам текло, а в рот не попало»</a:t>
            </a:r>
          </a:p>
          <a:p>
            <a:r>
              <a:rPr lang="ru-RU" sz="1100" dirty="0" smtClean="0"/>
              <a:t>«Марья </a:t>
            </a:r>
            <a:r>
              <a:rPr lang="ru-RU" sz="1100" dirty="0" err="1" smtClean="0"/>
              <a:t>Моревна</a:t>
            </a:r>
            <a:r>
              <a:rPr lang="ru-RU" sz="1100" dirty="0" smtClean="0"/>
              <a:t>»</a:t>
            </a:r>
          </a:p>
          <a:p>
            <a:r>
              <a:rPr lang="ru-RU" sz="1100" dirty="0" smtClean="0">
                <a:solidFill>
                  <a:srgbClr val="C00000"/>
                </a:solidFill>
              </a:rPr>
              <a:t>«И стали себе жить-поживать, добра наживать да медок попивать»</a:t>
            </a:r>
          </a:p>
          <a:p>
            <a:endParaRPr lang="ru-RU" sz="1100" dirty="0">
              <a:solidFill>
                <a:srgbClr val="C00000"/>
              </a:solidFill>
            </a:endParaRPr>
          </a:p>
        </p:txBody>
      </p:sp>
      <p:sp>
        <p:nvSpPr>
          <p:cNvPr id="4" name="Содержимое 3"/>
          <p:cNvSpPr>
            <a:spLocks noGrp="1"/>
          </p:cNvSpPr>
          <p:nvPr>
            <p:ph sz="half" idx="2"/>
          </p:nvPr>
        </p:nvSpPr>
        <p:spPr>
          <a:xfrm>
            <a:off x="4648200" y="928670"/>
            <a:ext cx="4038600" cy="5643602"/>
          </a:xfrm>
        </p:spPr>
        <p:txBody>
          <a:bodyPr>
            <a:noAutofit/>
          </a:bodyPr>
          <a:lstStyle/>
          <a:p>
            <a:r>
              <a:rPr lang="en-US" sz="1200" dirty="0" smtClean="0"/>
              <a:t>«The Adventures of Jack the Giant-Killer» </a:t>
            </a:r>
            <a:endParaRPr lang="ru-RU" sz="1200" dirty="0" smtClean="0"/>
          </a:p>
          <a:p>
            <a:r>
              <a:rPr lang="en-US" sz="1200" dirty="0" smtClean="0">
                <a:solidFill>
                  <a:srgbClr val="C00000"/>
                </a:solidFill>
              </a:rPr>
              <a:t>«…lived there in great joy and happiness for many, many years»</a:t>
            </a:r>
            <a:endParaRPr lang="ru-RU" sz="1200" dirty="0" smtClean="0">
              <a:solidFill>
                <a:srgbClr val="C00000"/>
              </a:solidFill>
            </a:endParaRPr>
          </a:p>
          <a:p>
            <a:r>
              <a:rPr lang="en-US" sz="1200" dirty="0" smtClean="0"/>
              <a:t>«The History of Tom Thumb» </a:t>
            </a:r>
            <a:endParaRPr lang="ru-RU" sz="1200" dirty="0" smtClean="0"/>
          </a:p>
          <a:p>
            <a:r>
              <a:rPr lang="en-US" sz="1200" dirty="0" smtClean="0">
                <a:solidFill>
                  <a:srgbClr val="C00000"/>
                </a:solidFill>
              </a:rPr>
              <a:t>«…lived happily…until he died» </a:t>
            </a:r>
            <a:r>
              <a:rPr lang="ru-RU" sz="1200" dirty="0" smtClean="0"/>
              <a:t>	</a:t>
            </a:r>
          </a:p>
          <a:p>
            <a:r>
              <a:rPr lang="ru-RU" sz="1200" dirty="0" smtClean="0"/>
              <a:t>«</a:t>
            </a:r>
            <a:r>
              <a:rPr lang="ru-RU" sz="1200" dirty="0" err="1" smtClean="0"/>
              <a:t>The</a:t>
            </a:r>
            <a:r>
              <a:rPr lang="ru-RU" sz="1200" dirty="0" smtClean="0"/>
              <a:t> </a:t>
            </a:r>
            <a:r>
              <a:rPr lang="ru-RU" sz="1200" dirty="0" err="1" smtClean="0"/>
              <a:t>Red</a:t>
            </a:r>
            <a:r>
              <a:rPr lang="ru-RU" sz="1200" dirty="0" smtClean="0"/>
              <a:t> </a:t>
            </a:r>
            <a:r>
              <a:rPr lang="ru-RU" sz="1200" dirty="0" err="1" smtClean="0"/>
              <a:t>Ettin</a:t>
            </a:r>
            <a:r>
              <a:rPr lang="ru-RU" sz="1200" dirty="0" smtClean="0"/>
              <a:t>» </a:t>
            </a:r>
          </a:p>
          <a:p>
            <a:r>
              <a:rPr lang="en-US" sz="1200" dirty="0" smtClean="0">
                <a:solidFill>
                  <a:srgbClr val="C00000"/>
                </a:solidFill>
              </a:rPr>
              <a:t>«And so they all lived happily all their days» </a:t>
            </a:r>
            <a:endParaRPr lang="ru-RU" sz="1200" dirty="0" smtClean="0">
              <a:solidFill>
                <a:srgbClr val="C00000"/>
              </a:solidFill>
            </a:endParaRPr>
          </a:p>
          <a:p>
            <a:r>
              <a:rPr lang="en-US" sz="1200" dirty="0" smtClean="0"/>
              <a:t>«The Fish and the Ring» </a:t>
            </a:r>
            <a:endParaRPr lang="ru-RU" sz="1200" dirty="0" smtClean="0"/>
          </a:p>
          <a:p>
            <a:r>
              <a:rPr lang="en-US" sz="1200" dirty="0" smtClean="0">
                <a:solidFill>
                  <a:srgbClr val="C00000"/>
                </a:solidFill>
              </a:rPr>
              <a:t>«…and they lived as happy as could be ever afterwards»</a:t>
            </a:r>
            <a:endParaRPr lang="ru-RU" sz="1200" dirty="0" smtClean="0">
              <a:solidFill>
                <a:srgbClr val="C00000"/>
              </a:solidFill>
            </a:endParaRPr>
          </a:p>
          <a:p>
            <a:r>
              <a:rPr lang="ru-RU" sz="1200" dirty="0" smtClean="0"/>
              <a:t>«</a:t>
            </a:r>
            <a:r>
              <a:rPr lang="ru-RU" sz="1200" dirty="0" err="1" smtClean="0"/>
              <a:t>Cap</a:t>
            </a:r>
            <a:r>
              <a:rPr lang="ru-RU" sz="1200" dirty="0" smtClean="0"/>
              <a:t> </a:t>
            </a:r>
            <a:r>
              <a:rPr lang="ru-RU" sz="1200" dirty="0" err="1" smtClean="0"/>
              <a:t>of</a:t>
            </a:r>
            <a:r>
              <a:rPr lang="ru-RU" sz="1200" dirty="0" smtClean="0"/>
              <a:t> </a:t>
            </a:r>
            <a:r>
              <a:rPr lang="ru-RU" sz="1200" dirty="0" err="1" smtClean="0"/>
              <a:t>Rushes</a:t>
            </a:r>
            <a:r>
              <a:rPr lang="ru-RU" sz="1200" dirty="0" smtClean="0"/>
              <a:t>» </a:t>
            </a:r>
          </a:p>
          <a:p>
            <a:r>
              <a:rPr lang="en-US" sz="1200" dirty="0" smtClean="0">
                <a:solidFill>
                  <a:srgbClr val="C00000"/>
                </a:solidFill>
              </a:rPr>
              <a:t>«And so they were all happy ever afterwards» </a:t>
            </a:r>
            <a:endParaRPr lang="ru-RU" sz="1200" dirty="0" smtClean="0">
              <a:solidFill>
                <a:srgbClr val="C00000"/>
              </a:solidFill>
            </a:endParaRPr>
          </a:p>
          <a:p>
            <a:r>
              <a:rPr lang="en-US" sz="1200" dirty="0" smtClean="0"/>
              <a:t>«</a:t>
            </a:r>
            <a:r>
              <a:rPr lang="en-US" sz="1200" dirty="0" err="1" smtClean="0"/>
              <a:t>Catskin</a:t>
            </a:r>
            <a:r>
              <a:rPr lang="en-US" sz="1200" dirty="0" smtClean="0"/>
              <a:t>»</a:t>
            </a:r>
            <a:endParaRPr lang="ru-RU" sz="1200" dirty="0" smtClean="0"/>
          </a:p>
          <a:p>
            <a:r>
              <a:rPr lang="en-US" sz="1200" dirty="0" smtClean="0"/>
              <a:t>«The Three Little Pigs»</a:t>
            </a:r>
            <a:endParaRPr lang="ru-RU" sz="1200" dirty="0" smtClean="0"/>
          </a:p>
          <a:p>
            <a:r>
              <a:rPr lang="en-US" sz="1200" dirty="0" smtClean="0">
                <a:solidFill>
                  <a:srgbClr val="C00000"/>
                </a:solidFill>
              </a:rPr>
              <a:t>«…and lived happily ever afterwards» </a:t>
            </a:r>
            <a:endParaRPr lang="ru-RU" sz="1200" dirty="0" smtClean="0">
              <a:solidFill>
                <a:srgbClr val="C00000"/>
              </a:solidFill>
            </a:endParaRPr>
          </a:p>
          <a:p>
            <a:r>
              <a:rPr lang="ru-RU" sz="1200" dirty="0" smtClean="0"/>
              <a:t>«</a:t>
            </a:r>
            <a:r>
              <a:rPr lang="ru-RU" sz="1200" dirty="0" err="1" smtClean="0"/>
              <a:t>Jack</a:t>
            </a:r>
            <a:r>
              <a:rPr lang="ru-RU" sz="1200" dirty="0" smtClean="0"/>
              <a:t> </a:t>
            </a:r>
            <a:r>
              <a:rPr lang="ru-RU" sz="1200" dirty="0" err="1" smtClean="0"/>
              <a:t>and</a:t>
            </a:r>
            <a:r>
              <a:rPr lang="ru-RU" sz="1200" dirty="0" smtClean="0"/>
              <a:t> </a:t>
            </a:r>
            <a:r>
              <a:rPr lang="ru-RU" sz="1200" dirty="0" err="1" smtClean="0"/>
              <a:t>the</a:t>
            </a:r>
            <a:r>
              <a:rPr lang="ru-RU" sz="1200" dirty="0" smtClean="0"/>
              <a:t> </a:t>
            </a:r>
            <a:r>
              <a:rPr lang="ru-RU" sz="1200" dirty="0" err="1" smtClean="0"/>
              <a:t>Beanstalk</a:t>
            </a:r>
            <a:r>
              <a:rPr lang="ru-RU" sz="1200" dirty="0" smtClean="0"/>
              <a:t>» </a:t>
            </a:r>
          </a:p>
          <a:p>
            <a:r>
              <a:rPr lang="en-US" sz="1200" dirty="0" smtClean="0">
                <a:solidFill>
                  <a:srgbClr val="C00000"/>
                </a:solidFill>
              </a:rPr>
              <a:t>«…and they lived happily ever afterwards»</a:t>
            </a:r>
            <a:endParaRPr lang="ru-RU" sz="1200" dirty="0" smtClean="0">
              <a:solidFill>
                <a:srgbClr val="C00000"/>
              </a:solidFill>
            </a:endParaRPr>
          </a:p>
          <a:p>
            <a:r>
              <a:rPr lang="ru-RU" sz="1200" dirty="0" smtClean="0"/>
              <a:t>«</a:t>
            </a:r>
            <a:r>
              <a:rPr lang="ru-RU" sz="1200" dirty="0" err="1" smtClean="0"/>
              <a:t>Molly</a:t>
            </a:r>
            <a:r>
              <a:rPr lang="ru-RU" sz="1200" dirty="0" smtClean="0"/>
              <a:t> </a:t>
            </a:r>
            <a:r>
              <a:rPr lang="ru-RU" sz="1200" dirty="0" err="1" smtClean="0"/>
              <a:t>Whuppie</a:t>
            </a:r>
            <a:r>
              <a:rPr lang="ru-RU" sz="1200" dirty="0" smtClean="0"/>
              <a:t>»</a:t>
            </a:r>
          </a:p>
          <a:p>
            <a:r>
              <a:rPr lang="en-US" sz="1200" dirty="0" smtClean="0">
                <a:solidFill>
                  <a:srgbClr val="C00000"/>
                </a:solidFill>
              </a:rPr>
              <a:t>«…never saw the giant again»</a:t>
            </a:r>
            <a:endParaRPr lang="ru-RU" sz="1200" dirty="0" smtClean="0">
              <a:solidFill>
                <a:srgbClr val="C00000"/>
              </a:solidFill>
            </a:endParaRPr>
          </a:p>
          <a:p>
            <a:r>
              <a:rPr lang="ru-RU" sz="1200" dirty="0" smtClean="0"/>
              <a:t>«</a:t>
            </a:r>
            <a:r>
              <a:rPr lang="ru-RU" sz="1200" dirty="0" err="1" smtClean="0"/>
              <a:t>Tom</a:t>
            </a:r>
            <a:r>
              <a:rPr lang="ru-RU" sz="1200" dirty="0" smtClean="0"/>
              <a:t> </a:t>
            </a:r>
            <a:r>
              <a:rPr lang="ru-RU" sz="1200" dirty="0" err="1" smtClean="0"/>
              <a:t>Tit</a:t>
            </a:r>
            <a:r>
              <a:rPr lang="ru-RU" sz="1200" dirty="0" smtClean="0"/>
              <a:t> </a:t>
            </a:r>
            <a:r>
              <a:rPr lang="ru-RU" sz="1200" dirty="0" err="1" smtClean="0"/>
              <a:t>Tot</a:t>
            </a:r>
            <a:r>
              <a:rPr lang="ru-RU" sz="1200" dirty="0" smtClean="0"/>
              <a:t>»</a:t>
            </a:r>
          </a:p>
          <a:p>
            <a:r>
              <a:rPr lang="en-US" sz="1200" dirty="0" smtClean="0">
                <a:solidFill>
                  <a:srgbClr val="C00000"/>
                </a:solidFill>
              </a:rPr>
              <a:t>«…no one ever saw him again»</a:t>
            </a:r>
            <a:endParaRPr lang="ru-RU" sz="1200" dirty="0" smtClean="0">
              <a:solidFill>
                <a:srgbClr val="C00000"/>
              </a:solidFill>
            </a:endParaRPr>
          </a:p>
          <a:p>
            <a:r>
              <a:rPr lang="ru-RU" sz="1200" dirty="0" smtClean="0"/>
              <a:t>«</a:t>
            </a:r>
            <a:r>
              <a:rPr lang="ru-RU" sz="1200" dirty="0" err="1" smtClean="0"/>
              <a:t>Lazy</a:t>
            </a:r>
            <a:r>
              <a:rPr lang="ru-RU" sz="1200" dirty="0" smtClean="0"/>
              <a:t> </a:t>
            </a:r>
            <a:r>
              <a:rPr lang="ru-RU" sz="1200" dirty="0" err="1" smtClean="0"/>
              <a:t>Jack</a:t>
            </a:r>
            <a:r>
              <a:rPr lang="ru-RU" sz="1200" dirty="0" smtClean="0"/>
              <a:t>»</a:t>
            </a:r>
          </a:p>
          <a:p>
            <a:r>
              <a:rPr lang="ru-RU" sz="1200" dirty="0" smtClean="0"/>
              <a:t> </a:t>
            </a:r>
            <a:r>
              <a:rPr lang="en-US" sz="1200" dirty="0" smtClean="0">
                <a:solidFill>
                  <a:srgbClr val="C00000"/>
                </a:solidFill>
              </a:rPr>
              <a:t>«…lived with them in great happiness until she died»</a:t>
            </a:r>
            <a:endParaRPr lang="ru-RU" sz="1200" dirty="0" smtClean="0">
              <a:solidFill>
                <a:srgbClr val="C00000"/>
              </a:solidFill>
            </a:endParaRPr>
          </a:p>
          <a:p>
            <a:pPr>
              <a:buNone/>
            </a:pPr>
            <a:r>
              <a:rPr lang="en-US" sz="1200" dirty="0" smtClean="0">
                <a:solidFill>
                  <a:srgbClr val="C00000"/>
                </a:solidFill>
              </a:rPr>
              <a:t> </a:t>
            </a:r>
            <a:endParaRPr lang="ru-RU" sz="1200" dirty="0">
              <a:solidFill>
                <a:srgbClr val="C00000"/>
              </a:solidFill>
            </a:endParaRP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229600" cy="1143000"/>
          </a:xfrm>
        </p:spPr>
        <p:txBody>
          <a:bodyPr>
            <a:noAutofit/>
          </a:bodyPr>
          <a:lstStyle/>
          <a:p>
            <a:r>
              <a:rPr lang="ru-RU" sz="1600" b="1" dirty="0" smtClean="0">
                <a:solidFill>
                  <a:srgbClr val="C00000"/>
                </a:solidFill>
              </a:rPr>
              <a:t>Анализ главных героев я хотел бы выделить в отдельную группу. Мы можем предположить, что английские сказочные герои отличаются от русских (по внешнему виду) и поведению. Но в ходе исследования я нашёл  много схожих черт. В именах главных героев сказок обоих народов часто есть прозвища.	</a:t>
            </a:r>
            <a:br>
              <a:rPr lang="ru-RU" sz="1600" b="1" dirty="0" smtClean="0">
                <a:solidFill>
                  <a:srgbClr val="C00000"/>
                </a:solidFill>
              </a:rPr>
            </a:br>
            <a:endParaRPr lang="ru-RU" sz="1600" b="1" dirty="0">
              <a:solidFill>
                <a:srgbClr val="C00000"/>
              </a:solidFill>
            </a:endParaRPr>
          </a:p>
        </p:txBody>
      </p:sp>
      <p:sp>
        <p:nvSpPr>
          <p:cNvPr id="3" name="Содержимое 2"/>
          <p:cNvSpPr>
            <a:spLocks noGrp="1"/>
          </p:cNvSpPr>
          <p:nvPr>
            <p:ph sz="half" idx="1"/>
          </p:nvPr>
        </p:nvSpPr>
        <p:spPr>
          <a:xfrm>
            <a:off x="457200" y="1214422"/>
            <a:ext cx="4038600" cy="4911741"/>
          </a:xfrm>
        </p:spPr>
        <p:txBody>
          <a:bodyPr>
            <a:normAutofit fontScale="55000" lnSpcReduction="20000"/>
          </a:bodyPr>
          <a:lstStyle/>
          <a:p>
            <a:r>
              <a:rPr lang="ru-RU" b="1" dirty="0" smtClean="0">
                <a:solidFill>
                  <a:srgbClr val="C00000"/>
                </a:solidFill>
              </a:rPr>
              <a:t>Русские сказочные герои</a:t>
            </a:r>
            <a:endParaRPr lang="ru-RU" dirty="0" smtClean="0">
              <a:solidFill>
                <a:srgbClr val="C00000"/>
              </a:solidFill>
            </a:endParaRPr>
          </a:p>
          <a:p>
            <a:r>
              <a:rPr lang="ru-RU" sz="2900" dirty="0" smtClean="0"/>
              <a:t>Иван – крестьянский сын, Иван </a:t>
            </a:r>
            <a:r>
              <a:rPr lang="ru-RU" sz="2900" dirty="0" err="1" smtClean="0"/>
              <a:t>Дурак</a:t>
            </a:r>
            <a:r>
              <a:rPr lang="ru-RU" sz="2900" dirty="0" smtClean="0"/>
              <a:t>, </a:t>
            </a:r>
            <a:r>
              <a:rPr lang="ru-RU" sz="2900" dirty="0" err="1" smtClean="0"/>
              <a:t>Иванушко-дурачок</a:t>
            </a:r>
            <a:r>
              <a:rPr lang="ru-RU" sz="2900" dirty="0" smtClean="0"/>
              <a:t>, Иван- царевич, </a:t>
            </a:r>
            <a:r>
              <a:rPr lang="ru-RU" sz="2900" dirty="0" err="1" smtClean="0"/>
              <a:t>Чудо-юдо</a:t>
            </a:r>
            <a:r>
              <a:rPr lang="ru-RU" sz="2900" dirty="0" smtClean="0"/>
              <a:t>, </a:t>
            </a:r>
            <a:r>
              <a:rPr lang="ru-RU" sz="2900" dirty="0" err="1" smtClean="0"/>
              <a:t>Муха-горюха</a:t>
            </a:r>
            <a:r>
              <a:rPr lang="ru-RU" sz="2900" dirty="0" smtClean="0"/>
              <a:t>, Комар-пискун, Мышка-норушка, </a:t>
            </a:r>
            <a:r>
              <a:rPr lang="ru-RU" sz="2900" dirty="0" err="1" smtClean="0"/>
              <a:t>Мышка-погрызуха</a:t>
            </a:r>
            <a:r>
              <a:rPr lang="ru-RU" sz="2900" dirty="0" smtClean="0"/>
              <a:t>, Лягушка-квакушка, </a:t>
            </a:r>
            <a:r>
              <a:rPr lang="ru-RU" sz="2900" dirty="0" err="1" smtClean="0"/>
              <a:t>Зайка-побегайка</a:t>
            </a:r>
            <a:r>
              <a:rPr lang="ru-RU" sz="2900" dirty="0" smtClean="0"/>
              <a:t>, </a:t>
            </a:r>
            <a:r>
              <a:rPr lang="ru-RU" sz="2900" dirty="0" err="1" smtClean="0"/>
              <a:t>Заюнок-кривоног</a:t>
            </a:r>
            <a:r>
              <a:rPr lang="ru-RU" sz="2900" dirty="0" smtClean="0"/>
              <a:t>, Лисичка-сестричка, Лиса-при беседе краса, Серый Волк, Волк-волчище из-за куста </a:t>
            </a:r>
            <a:r>
              <a:rPr lang="ru-RU" sz="2900" dirty="0" err="1" smtClean="0"/>
              <a:t>хватыш</a:t>
            </a:r>
            <a:r>
              <a:rPr lang="ru-RU" sz="2900" dirty="0" smtClean="0"/>
              <a:t>, </a:t>
            </a:r>
            <a:r>
              <a:rPr lang="ru-RU" sz="2900" dirty="0" err="1" smtClean="0"/>
              <a:t>Финист</a:t>
            </a:r>
            <a:r>
              <a:rPr lang="ru-RU" sz="2900" dirty="0" smtClean="0"/>
              <a:t> – ясный сокол, Царевна-лягушка, Баба-Яга, Кощей Бессмертный, Сивка-бурка, Марья </a:t>
            </a:r>
            <a:r>
              <a:rPr lang="ru-RU" sz="2900" dirty="0" err="1" smtClean="0"/>
              <a:t>Моревна</a:t>
            </a:r>
            <a:r>
              <a:rPr lang="ru-RU" sz="2900" dirty="0" smtClean="0"/>
              <a:t>, Елена Прекрасная, Сестрица </a:t>
            </a:r>
            <a:r>
              <a:rPr lang="ru-RU" sz="2900" dirty="0" err="1" smtClean="0"/>
              <a:t>Аленушка</a:t>
            </a:r>
            <a:r>
              <a:rPr lang="ru-RU" sz="2900" dirty="0" smtClean="0"/>
              <a:t>, Братец Иванушка, Никита Кожемяка, Мальчик с пальчик, Ворон </a:t>
            </a:r>
            <a:r>
              <a:rPr lang="ru-RU" sz="2900" dirty="0" err="1" smtClean="0"/>
              <a:t>Воронович</a:t>
            </a:r>
            <a:r>
              <a:rPr lang="ru-RU" sz="2900" dirty="0" smtClean="0"/>
              <a:t>, Кузьма </a:t>
            </a:r>
            <a:r>
              <a:rPr lang="ru-RU" sz="2900" dirty="0" err="1" smtClean="0"/>
              <a:t>Скоробогатый</a:t>
            </a:r>
            <a:r>
              <a:rPr lang="ru-RU" sz="2900" dirty="0" smtClean="0"/>
              <a:t>, Коза-дереза, Котофей Иванович, Гуси-лебеди,  Царь Горох, </a:t>
            </a:r>
            <a:r>
              <a:rPr lang="ru-RU" sz="2900" dirty="0" err="1" smtClean="0"/>
              <a:t>Царевна-несмеяна</a:t>
            </a:r>
            <a:r>
              <a:rPr lang="ru-RU" sz="2900" dirty="0" smtClean="0"/>
              <a:t>, Андрей-стрелок, Марья-царевна, Василиса Премудрая, Алеша Попович, </a:t>
            </a:r>
            <a:r>
              <a:rPr lang="ru-RU" sz="2900" dirty="0" err="1" smtClean="0"/>
              <a:t>Тугарин-Змей</a:t>
            </a:r>
            <a:r>
              <a:rPr lang="ru-RU" sz="2900" dirty="0" smtClean="0"/>
              <a:t>, Золотая рыбка.</a:t>
            </a:r>
            <a:endParaRPr lang="ru-RU" sz="2900" dirty="0"/>
          </a:p>
        </p:txBody>
      </p:sp>
      <p:sp>
        <p:nvSpPr>
          <p:cNvPr id="4" name="Содержимое 3"/>
          <p:cNvSpPr>
            <a:spLocks noGrp="1"/>
          </p:cNvSpPr>
          <p:nvPr>
            <p:ph sz="half" idx="2"/>
          </p:nvPr>
        </p:nvSpPr>
        <p:spPr>
          <a:xfrm>
            <a:off x="4648200" y="1214422"/>
            <a:ext cx="4038600" cy="4911741"/>
          </a:xfrm>
        </p:spPr>
        <p:txBody>
          <a:bodyPr>
            <a:normAutofit fontScale="55000" lnSpcReduction="20000"/>
          </a:bodyPr>
          <a:lstStyle/>
          <a:p>
            <a:r>
              <a:rPr lang="ru-RU" b="1" dirty="0" smtClean="0">
                <a:solidFill>
                  <a:srgbClr val="C00000"/>
                </a:solidFill>
              </a:rPr>
              <a:t>Английские сказочные герои</a:t>
            </a:r>
            <a:endParaRPr lang="ru-RU" dirty="0" smtClean="0">
              <a:solidFill>
                <a:srgbClr val="C00000"/>
              </a:solidFill>
            </a:endParaRPr>
          </a:p>
          <a:p>
            <a:r>
              <a:rPr lang="en-US" sz="2900" dirty="0" err="1" smtClean="0"/>
              <a:t>Henny</a:t>
            </a:r>
            <a:r>
              <a:rPr lang="en-US" sz="2900" dirty="0" smtClean="0"/>
              <a:t>-penny,</a:t>
            </a:r>
            <a:endParaRPr lang="ru-RU" sz="2900" dirty="0" smtClean="0"/>
          </a:p>
          <a:p>
            <a:r>
              <a:rPr lang="en-US" sz="2900" dirty="0" smtClean="0"/>
              <a:t> Cocky-</a:t>
            </a:r>
            <a:r>
              <a:rPr lang="en-US" sz="2900" dirty="0" err="1" smtClean="0"/>
              <a:t>locky</a:t>
            </a:r>
            <a:r>
              <a:rPr lang="en-US" sz="2900" dirty="0" smtClean="0"/>
              <a:t>, </a:t>
            </a:r>
            <a:endParaRPr lang="ru-RU" sz="2900" dirty="0" smtClean="0"/>
          </a:p>
          <a:p>
            <a:r>
              <a:rPr lang="en-US" sz="2900" dirty="0" smtClean="0"/>
              <a:t>Ducky-daddies, </a:t>
            </a:r>
            <a:endParaRPr lang="ru-RU" sz="2900" dirty="0" smtClean="0"/>
          </a:p>
          <a:p>
            <a:r>
              <a:rPr lang="en-US" sz="2900" dirty="0" smtClean="0"/>
              <a:t>Goosey-</a:t>
            </a:r>
            <a:r>
              <a:rPr lang="en-US" sz="2900" dirty="0" err="1" smtClean="0"/>
              <a:t>poosey</a:t>
            </a:r>
            <a:r>
              <a:rPr lang="en-US" sz="2900" dirty="0" smtClean="0"/>
              <a:t>,</a:t>
            </a:r>
            <a:endParaRPr lang="ru-RU" sz="2900" dirty="0" smtClean="0"/>
          </a:p>
          <a:p>
            <a:r>
              <a:rPr lang="en-US" sz="2900" dirty="0" smtClean="0"/>
              <a:t> Foxy-</a:t>
            </a:r>
            <a:r>
              <a:rPr lang="en-US" sz="2900" dirty="0" err="1" smtClean="0"/>
              <a:t>woxy</a:t>
            </a:r>
            <a:r>
              <a:rPr lang="en-US" sz="2900" dirty="0" smtClean="0"/>
              <a:t>,</a:t>
            </a:r>
            <a:endParaRPr lang="ru-RU" sz="2900" dirty="0" smtClean="0"/>
          </a:p>
          <a:p>
            <a:r>
              <a:rPr lang="en-US" sz="2900" dirty="0" smtClean="0"/>
              <a:t> Little Red Hen, </a:t>
            </a:r>
            <a:endParaRPr lang="ru-RU" sz="2900" dirty="0" smtClean="0"/>
          </a:p>
          <a:p>
            <a:r>
              <a:rPr lang="en-US" sz="2900" dirty="0" smtClean="0"/>
              <a:t>Red Riding Hood,</a:t>
            </a:r>
            <a:endParaRPr lang="ru-RU" sz="2900" dirty="0" smtClean="0"/>
          </a:p>
          <a:p>
            <a:r>
              <a:rPr lang="en-US" sz="2900" dirty="0" smtClean="0"/>
              <a:t> the Gingerbread Man,</a:t>
            </a:r>
            <a:endParaRPr lang="ru-RU" sz="2900" dirty="0" smtClean="0"/>
          </a:p>
          <a:p>
            <a:r>
              <a:rPr lang="en-US" sz="2900" dirty="0" smtClean="0"/>
              <a:t> Johnny-cake, Lazy Jack,</a:t>
            </a:r>
            <a:endParaRPr lang="ru-RU" sz="2900" dirty="0" smtClean="0"/>
          </a:p>
          <a:p>
            <a:r>
              <a:rPr lang="en-US" sz="2900" dirty="0" smtClean="0"/>
              <a:t> Tom Tit Tot, </a:t>
            </a:r>
            <a:endParaRPr lang="ru-RU" sz="2900" dirty="0" smtClean="0"/>
          </a:p>
          <a:p>
            <a:r>
              <a:rPr lang="en-US" sz="2900" dirty="0" smtClean="0"/>
              <a:t>Molly </a:t>
            </a:r>
            <a:r>
              <a:rPr lang="en-US" sz="2900" dirty="0" err="1" smtClean="0"/>
              <a:t>Whuppie</a:t>
            </a:r>
            <a:r>
              <a:rPr lang="en-US" sz="2900" dirty="0" smtClean="0"/>
              <a:t>,</a:t>
            </a:r>
            <a:endParaRPr lang="ru-RU" sz="2900" dirty="0" smtClean="0"/>
          </a:p>
          <a:p>
            <a:r>
              <a:rPr lang="en-US" sz="2900" dirty="0" smtClean="0"/>
              <a:t> Cap of Rushes, </a:t>
            </a:r>
            <a:endParaRPr lang="ru-RU" sz="2900" dirty="0" smtClean="0"/>
          </a:p>
          <a:p>
            <a:r>
              <a:rPr lang="en-US" sz="2900" dirty="0" smtClean="0"/>
              <a:t>the Red </a:t>
            </a:r>
            <a:r>
              <a:rPr lang="en-US" sz="2900" dirty="0" err="1" smtClean="0"/>
              <a:t>Ettin</a:t>
            </a:r>
            <a:r>
              <a:rPr lang="en-US" sz="2900" dirty="0" smtClean="0"/>
              <a:t>,</a:t>
            </a:r>
            <a:endParaRPr lang="ru-RU" sz="2900" dirty="0" smtClean="0"/>
          </a:p>
          <a:p>
            <a:r>
              <a:rPr lang="en-US" sz="2900" dirty="0" smtClean="0"/>
              <a:t> Jack the Giant-Killer.</a:t>
            </a:r>
            <a:endParaRPr lang="ru-RU" sz="2900" dirty="0" smtClean="0"/>
          </a:p>
          <a:p>
            <a:pPr>
              <a:buNone/>
            </a:pPr>
            <a:r>
              <a:rPr lang="en-US" sz="3600" dirty="0" smtClean="0"/>
              <a:t> </a:t>
            </a:r>
            <a:endParaRPr lang="ru-RU" sz="3600" dirty="0" smtClean="0"/>
          </a:p>
          <a:p>
            <a:endParaRPr lang="ru-RU"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fontScale="90000"/>
          </a:bodyPr>
          <a:lstStyle/>
          <a:p>
            <a:r>
              <a:rPr lang="ru-RU" sz="1800" b="1" dirty="0" smtClean="0">
                <a:solidFill>
                  <a:srgbClr val="C00000"/>
                </a:solidFill>
              </a:rPr>
              <a:t>Из приведённого анализа видно, что имена русских героев отличаются большим разнообразием, чем английских.</a:t>
            </a:r>
            <a:br>
              <a:rPr lang="ru-RU" sz="1800" b="1" dirty="0" smtClean="0">
                <a:solidFill>
                  <a:srgbClr val="C00000"/>
                </a:solidFill>
              </a:rPr>
            </a:br>
            <a:r>
              <a:rPr lang="ru-RU" sz="1800" b="1" dirty="0" smtClean="0">
                <a:solidFill>
                  <a:srgbClr val="C00000"/>
                </a:solidFill>
              </a:rPr>
              <a:t>Рассмотрев имена сказочных героев, я  захотел сравнить их черты </a:t>
            </a:r>
            <a:endParaRPr lang="ru-RU" sz="1800" b="1" dirty="0">
              <a:solidFill>
                <a:srgbClr val="C00000"/>
              </a:solidFill>
            </a:endParaRPr>
          </a:p>
        </p:txBody>
      </p:sp>
      <p:sp>
        <p:nvSpPr>
          <p:cNvPr id="3" name="Содержимое 2"/>
          <p:cNvSpPr>
            <a:spLocks noGrp="1"/>
          </p:cNvSpPr>
          <p:nvPr>
            <p:ph sz="half" idx="1"/>
          </p:nvPr>
        </p:nvSpPr>
        <p:spPr>
          <a:xfrm>
            <a:off x="457200" y="1142984"/>
            <a:ext cx="4038600" cy="5286412"/>
          </a:xfrm>
        </p:spPr>
        <p:txBody>
          <a:bodyPr>
            <a:normAutofit fontScale="85000" lnSpcReduction="20000"/>
          </a:bodyPr>
          <a:lstStyle/>
          <a:p>
            <a:r>
              <a:rPr lang="ru-RU" sz="1400" dirty="0" smtClean="0">
                <a:solidFill>
                  <a:srgbClr val="C00000"/>
                </a:solidFill>
              </a:rPr>
              <a:t>Лиса</a:t>
            </a:r>
          </a:p>
          <a:p>
            <a:r>
              <a:rPr lang="ru-RU" sz="1400" dirty="0" smtClean="0"/>
              <a:t>Хитрая, умная, льстивая, жадная, коварная</a:t>
            </a:r>
          </a:p>
          <a:p>
            <a:r>
              <a:rPr lang="ru-RU" sz="1400" dirty="0" smtClean="0">
                <a:solidFill>
                  <a:srgbClr val="C00000"/>
                </a:solidFill>
              </a:rPr>
              <a:t>Иван</a:t>
            </a:r>
          </a:p>
          <a:p>
            <a:r>
              <a:rPr lang="ru-RU" sz="1400" dirty="0" err="1" smtClean="0"/>
              <a:t>Дурак</a:t>
            </a:r>
            <a:r>
              <a:rPr lang="ru-RU" sz="1400" dirty="0" smtClean="0"/>
              <a:t>, но сильный, смелый, смекалистый, дружелюбный, добрый, послушный</a:t>
            </a:r>
          </a:p>
          <a:p>
            <a:r>
              <a:rPr lang="ru-RU" sz="1400" dirty="0" smtClean="0">
                <a:solidFill>
                  <a:srgbClr val="C00000"/>
                </a:solidFill>
              </a:rPr>
              <a:t>Петух</a:t>
            </a:r>
          </a:p>
          <a:p>
            <a:r>
              <a:rPr lang="ru-RU" sz="1400" dirty="0" smtClean="0"/>
              <a:t>Умный, справедливый, сильный, трудолюбивый</a:t>
            </a:r>
          </a:p>
          <a:p>
            <a:endParaRPr lang="ru-RU" sz="1400" dirty="0" smtClean="0">
              <a:solidFill>
                <a:srgbClr val="C00000"/>
              </a:solidFill>
            </a:endParaRPr>
          </a:p>
          <a:p>
            <a:r>
              <a:rPr lang="ru-RU" sz="1400" dirty="0" smtClean="0">
                <a:solidFill>
                  <a:srgbClr val="C00000"/>
                </a:solidFill>
              </a:rPr>
              <a:t>Кощей  (</a:t>
            </a:r>
            <a:r>
              <a:rPr lang="ru-RU" sz="1400" dirty="0" err="1" smtClean="0">
                <a:solidFill>
                  <a:srgbClr val="C00000"/>
                </a:solidFill>
              </a:rPr>
              <a:t>Кащей</a:t>
            </a:r>
            <a:r>
              <a:rPr lang="ru-RU" sz="1400" dirty="0" smtClean="0">
                <a:solidFill>
                  <a:srgbClr val="C00000"/>
                </a:solidFill>
              </a:rPr>
              <a:t>) Бессмертный</a:t>
            </a:r>
          </a:p>
          <a:p>
            <a:r>
              <a:rPr lang="ru-RU" sz="1400" dirty="0" smtClean="0"/>
              <a:t>Злой царь, правитель, иногда отец положительных персонажей, жадный, хотел любыми способами заполучить жену, живёт, как правило, очень далеко. Часто дружит с отрицательной бабой-Ягой. Смерть у него всё-таки есть, но хорошо спрятана.</a:t>
            </a:r>
          </a:p>
          <a:p>
            <a:endParaRPr lang="ru-RU" sz="1400" dirty="0" smtClean="0">
              <a:solidFill>
                <a:srgbClr val="C00000"/>
              </a:solidFill>
            </a:endParaRPr>
          </a:p>
          <a:p>
            <a:r>
              <a:rPr lang="ru-RU" sz="1400" dirty="0" smtClean="0">
                <a:solidFill>
                  <a:srgbClr val="C00000"/>
                </a:solidFill>
              </a:rPr>
              <a:t>Волк</a:t>
            </a:r>
          </a:p>
          <a:p>
            <a:r>
              <a:rPr lang="ru-RU" sz="1400" dirty="0" smtClean="0"/>
              <a:t>Злой, голодный</a:t>
            </a:r>
          </a:p>
          <a:p>
            <a:endParaRPr lang="ru-RU" sz="1400" dirty="0" smtClean="0">
              <a:solidFill>
                <a:srgbClr val="C00000"/>
              </a:solidFill>
            </a:endParaRPr>
          </a:p>
          <a:p>
            <a:r>
              <a:rPr lang="ru-RU" sz="1400" dirty="0" smtClean="0">
                <a:solidFill>
                  <a:srgbClr val="C00000"/>
                </a:solidFill>
              </a:rPr>
              <a:t>Разбойники</a:t>
            </a:r>
          </a:p>
          <a:p>
            <a:r>
              <a:rPr lang="ru-RU" sz="1400" dirty="0" smtClean="0"/>
              <a:t>Злые, жадные</a:t>
            </a:r>
          </a:p>
          <a:p>
            <a:endParaRPr lang="ru-RU" sz="1400" dirty="0" smtClean="0"/>
          </a:p>
          <a:p>
            <a:r>
              <a:rPr lang="ru-RU" sz="1400" dirty="0" smtClean="0">
                <a:solidFill>
                  <a:srgbClr val="C00000"/>
                </a:solidFill>
              </a:rPr>
              <a:t>Маша</a:t>
            </a:r>
          </a:p>
          <a:p>
            <a:r>
              <a:rPr lang="ru-RU" sz="1400" dirty="0" smtClean="0"/>
              <a:t>Добрая, наивная, когда непослушная, а когда нет, бывает невоспитанная, часто трудолюбивая</a:t>
            </a:r>
          </a:p>
          <a:p>
            <a:r>
              <a:rPr lang="ru-RU" sz="1400" dirty="0" smtClean="0">
                <a:solidFill>
                  <a:srgbClr val="C00000"/>
                </a:solidFill>
              </a:rPr>
              <a:t>Колобок</a:t>
            </a:r>
          </a:p>
          <a:p>
            <a:r>
              <a:rPr lang="ru-RU" sz="1400" dirty="0" smtClean="0"/>
              <a:t>Веселый, бесстрашный, любит путешествовать, глупый, наивный, непослушный</a:t>
            </a:r>
          </a:p>
          <a:p>
            <a:endParaRPr lang="ru-RU" sz="1400" dirty="0" smtClean="0">
              <a:solidFill>
                <a:srgbClr val="C00000"/>
              </a:solidFill>
            </a:endParaRPr>
          </a:p>
          <a:p>
            <a:endParaRPr lang="ru-RU" dirty="0"/>
          </a:p>
        </p:txBody>
      </p:sp>
      <p:sp>
        <p:nvSpPr>
          <p:cNvPr id="4" name="Содержимое 3"/>
          <p:cNvSpPr>
            <a:spLocks noGrp="1"/>
          </p:cNvSpPr>
          <p:nvPr>
            <p:ph sz="half" idx="2"/>
          </p:nvPr>
        </p:nvSpPr>
        <p:spPr>
          <a:xfrm>
            <a:off x="4648200" y="1142984"/>
            <a:ext cx="4038600" cy="5286412"/>
          </a:xfrm>
        </p:spPr>
        <p:txBody>
          <a:bodyPr>
            <a:normAutofit fontScale="85000" lnSpcReduction="20000"/>
          </a:bodyPr>
          <a:lstStyle/>
          <a:p>
            <a:r>
              <a:rPr lang="en-US" sz="1400" dirty="0" smtClean="0">
                <a:solidFill>
                  <a:srgbClr val="C00000"/>
                </a:solidFill>
              </a:rPr>
              <a:t>Fox (</a:t>
            </a:r>
            <a:r>
              <a:rPr lang="ru-RU" sz="1400" dirty="0" smtClean="0">
                <a:solidFill>
                  <a:srgbClr val="C00000"/>
                </a:solidFill>
              </a:rPr>
              <a:t>Лис</a:t>
            </a:r>
            <a:r>
              <a:rPr lang="en-US" sz="1400" dirty="0" smtClean="0">
                <a:solidFill>
                  <a:srgbClr val="C00000"/>
                </a:solidFill>
              </a:rPr>
              <a:t>)</a:t>
            </a:r>
            <a:endParaRPr lang="ru-RU" sz="1400" dirty="0" smtClean="0">
              <a:solidFill>
                <a:srgbClr val="C00000"/>
              </a:solidFill>
            </a:endParaRPr>
          </a:p>
          <a:p>
            <a:r>
              <a:rPr lang="ru-RU" sz="1400" dirty="0" smtClean="0"/>
              <a:t>Хитрый, умный, жадный, коварный, кровавый</a:t>
            </a:r>
          </a:p>
          <a:p>
            <a:r>
              <a:rPr lang="en-US" sz="1400" dirty="0" smtClean="0">
                <a:solidFill>
                  <a:srgbClr val="C00000"/>
                </a:solidFill>
              </a:rPr>
              <a:t>Jack</a:t>
            </a:r>
            <a:endParaRPr lang="ru-RU" sz="1400" dirty="0" smtClean="0">
              <a:solidFill>
                <a:srgbClr val="C00000"/>
              </a:solidFill>
            </a:endParaRPr>
          </a:p>
          <a:p>
            <a:r>
              <a:rPr lang="ru-RU" sz="1400" dirty="0" smtClean="0"/>
              <a:t>Разный, бывает глупым, ленивым, простецом, а может быть умным, находчивым, храбрым</a:t>
            </a:r>
          </a:p>
          <a:p>
            <a:endParaRPr lang="ru-RU" sz="1400" dirty="0" smtClean="0">
              <a:solidFill>
                <a:srgbClr val="C00000"/>
              </a:solidFill>
            </a:endParaRPr>
          </a:p>
          <a:p>
            <a:r>
              <a:rPr lang="en-US" sz="1400" dirty="0" smtClean="0">
                <a:solidFill>
                  <a:srgbClr val="C00000"/>
                </a:solidFill>
              </a:rPr>
              <a:t>Little Red Hen, </a:t>
            </a:r>
            <a:r>
              <a:rPr lang="en-US" sz="1400" dirty="0" err="1" smtClean="0">
                <a:solidFill>
                  <a:srgbClr val="C00000"/>
                </a:solidFill>
              </a:rPr>
              <a:t>Henny</a:t>
            </a:r>
            <a:r>
              <a:rPr lang="en-US" sz="1400" dirty="0" smtClean="0">
                <a:solidFill>
                  <a:srgbClr val="C00000"/>
                </a:solidFill>
              </a:rPr>
              <a:t>-Penny (</a:t>
            </a:r>
            <a:r>
              <a:rPr lang="ru-RU" sz="1400" dirty="0" smtClean="0">
                <a:solidFill>
                  <a:srgbClr val="C00000"/>
                </a:solidFill>
              </a:rPr>
              <a:t>Курочка</a:t>
            </a:r>
            <a:r>
              <a:rPr lang="en-US" sz="1400" dirty="0" smtClean="0"/>
              <a:t>)</a:t>
            </a:r>
            <a:endParaRPr lang="ru-RU" sz="1400" dirty="0" smtClean="0"/>
          </a:p>
          <a:p>
            <a:r>
              <a:rPr lang="ru-RU" sz="1400" dirty="0" smtClean="0"/>
              <a:t>Разная, глупая, наивная, легкомысленная, бывает трудолюбивой, справедливой</a:t>
            </a:r>
          </a:p>
          <a:p>
            <a:pPr>
              <a:buNone/>
            </a:pPr>
            <a:r>
              <a:rPr lang="ru-RU" sz="1400" dirty="0" smtClean="0">
                <a:solidFill>
                  <a:srgbClr val="C00000"/>
                </a:solidFill>
              </a:rPr>
              <a:t>	Нет соответствия (прототипа)</a:t>
            </a:r>
          </a:p>
          <a:p>
            <a:pPr>
              <a:buNone/>
            </a:pPr>
            <a:endParaRPr lang="ru-RU" sz="1400" dirty="0" smtClean="0"/>
          </a:p>
          <a:p>
            <a:pPr>
              <a:buNone/>
            </a:pPr>
            <a:endParaRPr lang="ru-RU" sz="1400" dirty="0" smtClean="0"/>
          </a:p>
          <a:p>
            <a:pPr>
              <a:buNone/>
            </a:pPr>
            <a:endParaRPr lang="ru-RU" sz="1400" dirty="0" smtClean="0">
              <a:solidFill>
                <a:srgbClr val="C00000"/>
              </a:solidFill>
            </a:endParaRPr>
          </a:p>
          <a:p>
            <a:endParaRPr lang="ru-RU" sz="1400" dirty="0" smtClean="0">
              <a:solidFill>
                <a:srgbClr val="C00000"/>
              </a:solidFill>
            </a:endParaRPr>
          </a:p>
          <a:p>
            <a:endParaRPr lang="ru-RU" sz="1400" dirty="0" smtClean="0">
              <a:solidFill>
                <a:srgbClr val="C00000"/>
              </a:solidFill>
            </a:endParaRPr>
          </a:p>
          <a:p>
            <a:r>
              <a:rPr lang="en-US" sz="1400" dirty="0" smtClean="0">
                <a:solidFill>
                  <a:srgbClr val="C00000"/>
                </a:solidFill>
              </a:rPr>
              <a:t>Wolf </a:t>
            </a:r>
            <a:r>
              <a:rPr lang="ru-RU" sz="1400" dirty="0" smtClean="0">
                <a:solidFill>
                  <a:srgbClr val="C00000"/>
                </a:solidFill>
              </a:rPr>
              <a:t>(Волк)</a:t>
            </a:r>
          </a:p>
          <a:p>
            <a:r>
              <a:rPr lang="ru-RU" sz="1400" dirty="0" smtClean="0"/>
              <a:t>Хитрый, злой, голодный</a:t>
            </a:r>
          </a:p>
          <a:p>
            <a:endParaRPr lang="ru-RU" sz="1400" dirty="0" smtClean="0"/>
          </a:p>
          <a:p>
            <a:pPr>
              <a:buNone/>
            </a:pPr>
            <a:r>
              <a:rPr lang="ru-RU" sz="1400" dirty="0" smtClean="0">
                <a:solidFill>
                  <a:srgbClr val="C00000"/>
                </a:solidFill>
              </a:rPr>
              <a:t>	</a:t>
            </a:r>
            <a:r>
              <a:rPr lang="en-US" sz="1400" dirty="0" smtClean="0">
                <a:solidFill>
                  <a:srgbClr val="C00000"/>
                </a:solidFill>
              </a:rPr>
              <a:t>Robbers </a:t>
            </a:r>
            <a:r>
              <a:rPr lang="ru-RU" sz="1400" dirty="0" smtClean="0">
                <a:solidFill>
                  <a:srgbClr val="C00000"/>
                </a:solidFill>
              </a:rPr>
              <a:t>(Разбойники)</a:t>
            </a:r>
          </a:p>
          <a:p>
            <a:r>
              <a:rPr lang="ru-RU" sz="1400" dirty="0" smtClean="0"/>
              <a:t>Злые, жадные</a:t>
            </a:r>
          </a:p>
          <a:p>
            <a:endParaRPr lang="ru-RU" sz="1400" dirty="0" smtClean="0"/>
          </a:p>
          <a:p>
            <a:r>
              <a:rPr lang="en-US" sz="1400" dirty="0" smtClean="0">
                <a:solidFill>
                  <a:srgbClr val="C00000"/>
                </a:solidFill>
              </a:rPr>
              <a:t>Goldilocks </a:t>
            </a:r>
            <a:r>
              <a:rPr lang="ru-RU" sz="1400" dirty="0" smtClean="0">
                <a:solidFill>
                  <a:srgbClr val="C00000"/>
                </a:solidFill>
              </a:rPr>
              <a:t>(</a:t>
            </a:r>
            <a:r>
              <a:rPr lang="ru-RU" sz="1400" dirty="0" err="1" smtClean="0">
                <a:solidFill>
                  <a:srgbClr val="C00000"/>
                </a:solidFill>
              </a:rPr>
              <a:t>Златовласка</a:t>
            </a:r>
            <a:r>
              <a:rPr lang="ru-RU" sz="1400" dirty="0" smtClean="0">
                <a:solidFill>
                  <a:srgbClr val="C00000"/>
                </a:solidFill>
              </a:rPr>
              <a:t>)</a:t>
            </a:r>
          </a:p>
          <a:p>
            <a:r>
              <a:rPr lang="ru-RU" sz="1400" dirty="0" smtClean="0"/>
              <a:t>Добрая, наивная, непослушная, невоспитанная</a:t>
            </a:r>
          </a:p>
          <a:p>
            <a:endParaRPr lang="ru-RU" sz="1400" dirty="0" smtClean="0"/>
          </a:p>
          <a:p>
            <a:r>
              <a:rPr lang="en-US" sz="1400" dirty="0" smtClean="0">
                <a:solidFill>
                  <a:srgbClr val="C00000"/>
                </a:solidFill>
              </a:rPr>
              <a:t>Johnny-cake,  The Gingerbread Man (</a:t>
            </a:r>
            <a:r>
              <a:rPr lang="ru-RU" sz="1400" dirty="0" smtClean="0">
                <a:solidFill>
                  <a:srgbClr val="C00000"/>
                </a:solidFill>
              </a:rPr>
              <a:t>Колобок</a:t>
            </a:r>
            <a:r>
              <a:rPr lang="en-US" sz="1400" dirty="0" smtClean="0">
                <a:solidFill>
                  <a:srgbClr val="C00000"/>
                </a:solidFill>
              </a:rPr>
              <a:t>)</a:t>
            </a:r>
            <a:endParaRPr lang="ru-RU" sz="1400" dirty="0" smtClean="0">
              <a:solidFill>
                <a:srgbClr val="C00000"/>
              </a:solidFill>
            </a:endParaRPr>
          </a:p>
          <a:p>
            <a:r>
              <a:rPr lang="ru-RU" sz="1400" dirty="0" smtClean="0"/>
              <a:t>Веселый, бесстрашный, любит путешествовать, глупый, наивный, непослушный</a:t>
            </a:r>
          </a:p>
          <a:p>
            <a:endParaRPr lang="ru-RU" sz="1400" dirty="0" smtClean="0"/>
          </a:p>
          <a:p>
            <a:endParaRPr lang="ru-RU" sz="1400" dirty="0" smtClean="0"/>
          </a:p>
          <a:p>
            <a:pPr>
              <a:buNone/>
            </a:pPr>
            <a:endParaRPr lang="ru-RU" sz="2400" dirty="0" smtClean="0"/>
          </a:p>
        </p:txBody>
      </p:sp>
      <p:pic>
        <p:nvPicPr>
          <p:cNvPr id="5" name="Рисунок 4" descr="http://tabloid.pravda.com.ua/files/9/_Picture_file_path_9664.jpg"/>
          <p:cNvPicPr/>
          <p:nvPr/>
        </p:nvPicPr>
        <p:blipFill>
          <a:blip r:embed="rId2"/>
          <a:srcRect b="22667"/>
          <a:stretch>
            <a:fillRect/>
          </a:stretch>
        </p:blipFill>
        <p:spPr bwMode="auto">
          <a:xfrm rot="21422365">
            <a:off x="2959068" y="3686507"/>
            <a:ext cx="1703884" cy="1211209"/>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9718"/>
          </a:xfrm>
        </p:spPr>
        <p:txBody>
          <a:bodyPr>
            <a:normAutofit fontScale="90000"/>
          </a:bodyPr>
          <a:lstStyle/>
          <a:p>
            <a:r>
              <a:rPr lang="ru-RU" dirty="0" smtClean="0">
                <a:solidFill>
                  <a:srgbClr val="C00000"/>
                </a:solidFill>
              </a:rPr>
              <a:t>отличие</a:t>
            </a:r>
            <a:endParaRPr lang="ru-RU" dirty="0">
              <a:solidFill>
                <a:srgbClr val="C00000"/>
              </a:solidFill>
            </a:endParaRPr>
          </a:p>
        </p:txBody>
      </p:sp>
      <p:sp>
        <p:nvSpPr>
          <p:cNvPr id="3" name="Содержимое 2"/>
          <p:cNvSpPr>
            <a:spLocks noGrp="1"/>
          </p:cNvSpPr>
          <p:nvPr>
            <p:ph sz="half" idx="1"/>
          </p:nvPr>
        </p:nvSpPr>
        <p:spPr>
          <a:xfrm>
            <a:off x="457200" y="928670"/>
            <a:ext cx="4038600" cy="5197493"/>
          </a:xfrm>
        </p:spPr>
        <p:txBody>
          <a:bodyPr>
            <a:normAutofit fontScale="77500" lnSpcReduction="20000"/>
          </a:bodyPr>
          <a:lstStyle/>
          <a:p>
            <a:r>
              <a:rPr lang="ru-RU" sz="1400" b="1" dirty="0" smtClean="0">
                <a:solidFill>
                  <a:srgbClr val="C00000"/>
                </a:solidFill>
              </a:rPr>
              <a:t>Баба-яга</a:t>
            </a:r>
          </a:p>
          <a:p>
            <a:r>
              <a:rPr lang="ru-RU" sz="1400" dirty="0" smtClean="0"/>
              <a:t>Очень разнообразная, бывает коварной ведьмой, убийцей, похищающей детей, творит гадости всем, злая, умная. А бывает доброй, приветливой, помогает родственникам («зятьку») и вообще всем, кто к ней за помощью обратился, всегда обращается за помощью к другим (помогает косвенно). Часто дружит с Кощеем Бессмертным.</a:t>
            </a:r>
            <a:endParaRPr lang="en-US" sz="1400" dirty="0" smtClean="0"/>
          </a:p>
          <a:p>
            <a:endParaRPr lang="ru-RU" sz="1400" b="1" dirty="0" smtClean="0"/>
          </a:p>
          <a:p>
            <a:r>
              <a:rPr lang="ru-RU" sz="1400" b="1" dirty="0" smtClean="0">
                <a:solidFill>
                  <a:srgbClr val="C00000"/>
                </a:solidFill>
              </a:rPr>
              <a:t> Кощей  (</a:t>
            </a:r>
            <a:r>
              <a:rPr lang="ru-RU" sz="1400" b="1" dirty="0" err="1" smtClean="0">
                <a:solidFill>
                  <a:srgbClr val="C00000"/>
                </a:solidFill>
              </a:rPr>
              <a:t>Кащей</a:t>
            </a:r>
            <a:r>
              <a:rPr lang="ru-RU" sz="1400" b="1" dirty="0" smtClean="0">
                <a:solidFill>
                  <a:srgbClr val="C00000"/>
                </a:solidFill>
              </a:rPr>
              <a:t>) Бессмертный</a:t>
            </a:r>
          </a:p>
          <a:p>
            <a:r>
              <a:rPr lang="ru-RU" sz="1400" dirty="0" smtClean="0"/>
              <a:t>Злой царь, правитель, иногда отец положительных персонажей, жадный, хотел любыми способами заполучить жену, живёт, как правило, очень далеко. Часто дружит с отрицательной бабой-Ягой. Смерть у него всё-таки есть, но хорошо спрятана.</a:t>
            </a:r>
            <a:endParaRPr lang="en-US" sz="1400" dirty="0" smtClean="0"/>
          </a:p>
          <a:p>
            <a:endParaRPr lang="ru-RU" sz="1400" dirty="0" smtClean="0">
              <a:solidFill>
                <a:srgbClr val="C00000"/>
              </a:solidFill>
            </a:endParaRPr>
          </a:p>
          <a:p>
            <a:r>
              <a:rPr lang="ru-RU" sz="1400" dirty="0" smtClean="0">
                <a:solidFill>
                  <a:srgbClr val="C00000"/>
                </a:solidFill>
              </a:rPr>
              <a:t> </a:t>
            </a:r>
            <a:r>
              <a:rPr lang="ru-RU" sz="1400" b="1" dirty="0" smtClean="0">
                <a:solidFill>
                  <a:srgbClr val="C00000"/>
                </a:solidFill>
              </a:rPr>
              <a:t>Богатырь (Никита Кожемяка, Алеша Попович, Добрыня Никитич)</a:t>
            </a:r>
          </a:p>
          <a:p>
            <a:r>
              <a:rPr lang="ru-RU" sz="1400" dirty="0" smtClean="0"/>
              <a:t>Смелый, сильный, бесстрашный, добрый, воспитанный, трудолюбивый, патриот земли русской, всегда придет на помощь, живет для других, не </a:t>
            </a:r>
            <a:r>
              <a:rPr lang="ru-RU" sz="1400" dirty="0" err="1" smtClean="0"/>
              <a:t>жалейт</a:t>
            </a:r>
            <a:r>
              <a:rPr lang="ru-RU" sz="1400" dirty="0" smtClean="0"/>
              <a:t> своих сил.</a:t>
            </a:r>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ru-RU" sz="1400" dirty="0" smtClean="0"/>
          </a:p>
          <a:p>
            <a:endParaRPr lang="ru-RU" sz="1400" dirty="0" smtClean="0"/>
          </a:p>
          <a:p>
            <a:r>
              <a:rPr lang="ru-RU" sz="1400" b="1" dirty="0" smtClean="0">
                <a:solidFill>
                  <a:srgbClr val="C00000"/>
                </a:solidFill>
              </a:rPr>
              <a:t>Нет соответствия (прототипа)</a:t>
            </a:r>
            <a:endParaRPr lang="ru-RU" sz="1400" b="1" dirty="0" smtClean="0"/>
          </a:p>
          <a:p>
            <a:endParaRPr lang="ru-RU" sz="1400" dirty="0" smtClean="0"/>
          </a:p>
          <a:p>
            <a:endParaRPr lang="ru-RU" sz="1400" dirty="0" smtClean="0"/>
          </a:p>
          <a:p>
            <a:endParaRPr lang="ru-RU" sz="1400" dirty="0" smtClean="0"/>
          </a:p>
          <a:p>
            <a:endParaRPr lang="ru-RU" dirty="0"/>
          </a:p>
        </p:txBody>
      </p:sp>
      <p:sp>
        <p:nvSpPr>
          <p:cNvPr id="4" name="Содержимое 3"/>
          <p:cNvSpPr>
            <a:spLocks noGrp="1"/>
          </p:cNvSpPr>
          <p:nvPr>
            <p:ph sz="half" idx="2"/>
          </p:nvPr>
        </p:nvSpPr>
        <p:spPr>
          <a:xfrm>
            <a:off x="4648200" y="1000108"/>
            <a:ext cx="4038600" cy="5126055"/>
          </a:xfrm>
        </p:spPr>
        <p:txBody>
          <a:bodyPr>
            <a:normAutofit fontScale="77500" lnSpcReduction="20000"/>
          </a:bodyPr>
          <a:lstStyle/>
          <a:p>
            <a:r>
              <a:rPr lang="ru-RU" sz="1600" b="1" dirty="0" smtClean="0">
                <a:solidFill>
                  <a:srgbClr val="C00000"/>
                </a:solidFill>
              </a:rPr>
              <a:t>Нет соответствия </a:t>
            </a:r>
            <a:endParaRPr lang="en-US" sz="1600" b="1" dirty="0" smtClean="0">
              <a:solidFill>
                <a:srgbClr val="C00000"/>
              </a:solidFill>
            </a:endParaRPr>
          </a:p>
          <a:p>
            <a:pPr>
              <a:buNone/>
            </a:pPr>
            <a:r>
              <a:rPr lang="en-US" sz="1600" b="1" dirty="0" smtClean="0">
                <a:solidFill>
                  <a:srgbClr val="C00000"/>
                </a:solidFill>
              </a:rPr>
              <a:t>                </a:t>
            </a:r>
            <a:r>
              <a:rPr lang="ru-RU" sz="1600" b="1" dirty="0" smtClean="0">
                <a:solidFill>
                  <a:srgbClr val="C00000"/>
                </a:solidFill>
              </a:rPr>
              <a:t>(прототипа)</a:t>
            </a:r>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solidFill>
                <a:srgbClr val="C00000"/>
              </a:solidFill>
            </a:endParaRPr>
          </a:p>
          <a:p>
            <a:endParaRPr lang="ru-RU" sz="1600" dirty="0" smtClean="0">
              <a:solidFill>
                <a:srgbClr val="C00000"/>
              </a:solidFill>
            </a:endParaRPr>
          </a:p>
          <a:p>
            <a:pPr>
              <a:buNone/>
            </a:pPr>
            <a:r>
              <a:rPr lang="ru-RU" sz="1600" b="1" dirty="0" smtClean="0">
                <a:solidFill>
                  <a:srgbClr val="C00000"/>
                </a:solidFill>
              </a:rPr>
              <a:t>  Нет соответствия</a:t>
            </a:r>
            <a:endParaRPr lang="en-US" sz="1600" b="1" dirty="0" smtClean="0">
              <a:solidFill>
                <a:srgbClr val="C00000"/>
              </a:solidFill>
            </a:endParaRPr>
          </a:p>
          <a:p>
            <a:pPr>
              <a:buNone/>
            </a:pPr>
            <a:r>
              <a:rPr lang="ru-RU" sz="1600" b="1" dirty="0" smtClean="0">
                <a:solidFill>
                  <a:srgbClr val="C00000"/>
                </a:solidFill>
              </a:rPr>
              <a:t> (прототипа)</a:t>
            </a:r>
          </a:p>
          <a:p>
            <a:pPr>
              <a:buNone/>
            </a:pPr>
            <a:r>
              <a:rPr lang="ru-RU" sz="1600" b="1" dirty="0" smtClean="0">
                <a:solidFill>
                  <a:srgbClr val="C00000"/>
                </a:solidFill>
              </a:rPr>
              <a:t> </a:t>
            </a:r>
            <a:endParaRPr lang="ru-RU" b="1" dirty="0" smtClean="0"/>
          </a:p>
          <a:p>
            <a:endParaRPr lang="ru-RU" dirty="0" smtClean="0"/>
          </a:p>
          <a:p>
            <a:endParaRPr lang="ru-RU" b="1" dirty="0" smtClean="0"/>
          </a:p>
          <a:p>
            <a:r>
              <a:rPr lang="ru-RU" sz="1800" b="1" dirty="0" smtClean="0">
                <a:solidFill>
                  <a:srgbClr val="C00000"/>
                </a:solidFill>
              </a:rPr>
              <a:t>Нет соответствия</a:t>
            </a:r>
            <a:endParaRPr lang="en-US" sz="1800" b="1" dirty="0" smtClean="0">
              <a:solidFill>
                <a:srgbClr val="C00000"/>
              </a:solidFill>
            </a:endParaRPr>
          </a:p>
          <a:p>
            <a:r>
              <a:rPr lang="ru-RU" sz="1800" b="1" dirty="0" smtClean="0">
                <a:solidFill>
                  <a:srgbClr val="C00000"/>
                </a:solidFill>
              </a:rPr>
              <a:t> (прототипа)</a:t>
            </a:r>
          </a:p>
          <a:p>
            <a:endParaRPr lang="ru-RU" sz="1800" dirty="0" smtClean="0">
              <a:solidFill>
                <a:srgbClr val="C00000"/>
              </a:solidFill>
            </a:endParaRPr>
          </a:p>
          <a:p>
            <a:endParaRPr lang="en-US" sz="1500" dirty="0" smtClean="0"/>
          </a:p>
          <a:p>
            <a:endParaRPr lang="en-US" sz="1500" dirty="0" smtClean="0"/>
          </a:p>
          <a:p>
            <a:endParaRPr lang="en-US" sz="1500" dirty="0" smtClean="0">
              <a:solidFill>
                <a:srgbClr val="C00000"/>
              </a:solidFill>
            </a:endParaRPr>
          </a:p>
          <a:p>
            <a:r>
              <a:rPr lang="en-US" sz="1500" b="1" dirty="0" smtClean="0">
                <a:solidFill>
                  <a:srgbClr val="C00000"/>
                </a:solidFill>
              </a:rPr>
              <a:t>Giant </a:t>
            </a:r>
            <a:r>
              <a:rPr lang="ru-RU" sz="1500" b="1" dirty="0" smtClean="0">
                <a:solidFill>
                  <a:srgbClr val="C00000"/>
                </a:solidFill>
              </a:rPr>
              <a:t>(Великан)</a:t>
            </a:r>
          </a:p>
          <a:p>
            <a:r>
              <a:rPr lang="ru-RU" sz="1500" dirty="0" smtClean="0"/>
              <a:t>Страшный, злой, одинокий, кровожадный, хитрый, </a:t>
            </a:r>
          </a:p>
          <a:p>
            <a:r>
              <a:rPr lang="ru-RU" sz="1500" dirty="0" smtClean="0"/>
              <a:t>сильный, живет для себя, ненавидит людей, часто ими питается.</a:t>
            </a:r>
          </a:p>
          <a:p>
            <a:endParaRPr lang="ru-RU" sz="1800" dirty="0" smtClean="0">
              <a:solidFill>
                <a:srgbClr val="C00000"/>
              </a:solidFill>
            </a:endParaRPr>
          </a:p>
          <a:p>
            <a:endParaRPr lang="ru-RU" sz="1800" dirty="0"/>
          </a:p>
        </p:txBody>
      </p:sp>
      <p:pic>
        <p:nvPicPr>
          <p:cNvPr id="5" name="Рисунок 4" descr="http://www.stihi.ru/pics/2011/03/30/4039.jpg"/>
          <p:cNvPicPr/>
          <p:nvPr/>
        </p:nvPicPr>
        <p:blipFill>
          <a:blip r:embed="rId2"/>
          <a:srcRect/>
          <a:stretch>
            <a:fillRect/>
          </a:stretch>
        </p:blipFill>
        <p:spPr bwMode="auto">
          <a:xfrm>
            <a:off x="6643702" y="928670"/>
            <a:ext cx="1714512" cy="1500199"/>
          </a:xfrm>
          <a:prstGeom prst="rect">
            <a:avLst/>
          </a:prstGeom>
          <a:noFill/>
          <a:ln w="9525">
            <a:noFill/>
            <a:miter lim="800000"/>
            <a:headEnd/>
            <a:tailEnd/>
          </a:ln>
        </p:spPr>
      </p:pic>
      <p:pic>
        <p:nvPicPr>
          <p:cNvPr id="6" name="Рисунок 5" descr="http://sovetskiymultik.at.ua/_ph/655/258123309.jpg"/>
          <p:cNvPicPr/>
          <p:nvPr/>
        </p:nvPicPr>
        <p:blipFill>
          <a:blip r:embed="rId3" cstate="print"/>
          <a:srcRect/>
          <a:stretch>
            <a:fillRect/>
          </a:stretch>
        </p:blipFill>
        <p:spPr bwMode="auto">
          <a:xfrm>
            <a:off x="6643702" y="2500306"/>
            <a:ext cx="1500198" cy="1214446"/>
          </a:xfrm>
          <a:prstGeom prst="rect">
            <a:avLst/>
          </a:prstGeom>
          <a:noFill/>
          <a:ln w="9525">
            <a:noFill/>
            <a:miter lim="800000"/>
            <a:headEnd/>
            <a:tailEnd/>
          </a:ln>
        </p:spPr>
      </p:pic>
      <p:pic>
        <p:nvPicPr>
          <p:cNvPr id="7" name="Рисунок 6" descr="http://900igr.net/datas/istorija/Knjazja-Rusi/0017-017-Bogatyri.jpg"/>
          <p:cNvPicPr/>
          <p:nvPr/>
        </p:nvPicPr>
        <p:blipFill>
          <a:blip r:embed="rId4" cstate="print"/>
          <a:srcRect/>
          <a:stretch>
            <a:fillRect/>
          </a:stretch>
        </p:blipFill>
        <p:spPr bwMode="auto">
          <a:xfrm>
            <a:off x="6715140" y="3857628"/>
            <a:ext cx="1500198" cy="1071570"/>
          </a:xfrm>
          <a:prstGeom prst="rect">
            <a:avLst/>
          </a:prstGeom>
          <a:noFill/>
          <a:ln w="9525">
            <a:noFill/>
            <a:miter lim="800000"/>
            <a:headEnd/>
            <a:tailEnd/>
          </a:ln>
        </p:spPr>
      </p:pic>
      <p:pic>
        <p:nvPicPr>
          <p:cNvPr id="8" name="Рисунок 7" descr="http://cft2.igromania.ru/upload/articles/92/46086/giants.jpg"/>
          <p:cNvPicPr/>
          <p:nvPr/>
        </p:nvPicPr>
        <p:blipFill>
          <a:blip r:embed="rId5"/>
          <a:srcRect/>
          <a:stretch>
            <a:fillRect/>
          </a:stretch>
        </p:blipFill>
        <p:spPr bwMode="auto">
          <a:xfrm>
            <a:off x="2857488" y="4786322"/>
            <a:ext cx="1428750" cy="143827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511156"/>
          </a:xfrm>
        </p:spPr>
        <p:txBody>
          <a:bodyPr>
            <a:normAutofit fontScale="90000"/>
          </a:bodyPr>
          <a:lstStyle/>
          <a:p>
            <a:r>
              <a:rPr lang="ru-RU" dirty="0" smtClean="0">
                <a:solidFill>
                  <a:srgbClr val="C00000"/>
                </a:solidFill>
              </a:rPr>
              <a:t>Русские сказки</a:t>
            </a:r>
            <a:endParaRPr lang="ru-RU" dirty="0">
              <a:solidFill>
                <a:srgbClr val="C00000"/>
              </a:solidFill>
            </a:endParaRPr>
          </a:p>
        </p:txBody>
      </p:sp>
      <p:sp>
        <p:nvSpPr>
          <p:cNvPr id="8" name="Содержимое 7"/>
          <p:cNvSpPr>
            <a:spLocks noGrp="1"/>
          </p:cNvSpPr>
          <p:nvPr>
            <p:ph sz="half" idx="1"/>
          </p:nvPr>
        </p:nvSpPr>
        <p:spPr>
          <a:xfrm>
            <a:off x="457200" y="1142984"/>
            <a:ext cx="4038600" cy="5572164"/>
          </a:xfrm>
        </p:spPr>
        <p:txBody>
          <a:bodyPr>
            <a:normAutofit fontScale="47500" lnSpcReduction="20000"/>
          </a:bodyPr>
          <a:lstStyle/>
          <a:p>
            <a:pPr lvl="0"/>
            <a:r>
              <a:rPr lang="ru-RU" dirty="0" smtClean="0"/>
              <a:t>Аленький цветочек.</a:t>
            </a:r>
          </a:p>
          <a:p>
            <a:pPr lvl="0"/>
            <a:r>
              <a:rPr lang="ru-RU" dirty="0" smtClean="0"/>
              <a:t>Сказка о </a:t>
            </a:r>
            <a:r>
              <a:rPr lang="ru-RU" dirty="0" err="1" smtClean="0"/>
              <a:t>молодильных</a:t>
            </a:r>
            <a:r>
              <a:rPr lang="ru-RU" dirty="0" smtClean="0"/>
              <a:t> яблоках и живой воде.</a:t>
            </a:r>
          </a:p>
          <a:p>
            <a:pPr lvl="0"/>
            <a:r>
              <a:rPr lang="ru-RU" dirty="0" err="1" smtClean="0"/>
              <a:t>Морозко</a:t>
            </a:r>
            <a:r>
              <a:rPr lang="ru-RU" dirty="0" smtClean="0"/>
              <a:t>.</a:t>
            </a:r>
          </a:p>
          <a:p>
            <a:pPr lvl="0"/>
            <a:r>
              <a:rPr lang="ru-RU" dirty="0" smtClean="0"/>
              <a:t>Кузьма </a:t>
            </a:r>
            <a:r>
              <a:rPr lang="ru-RU" dirty="0" err="1" smtClean="0"/>
              <a:t>Скоробогатый</a:t>
            </a:r>
            <a:r>
              <a:rPr lang="ru-RU" dirty="0" smtClean="0"/>
              <a:t>.</a:t>
            </a:r>
          </a:p>
          <a:p>
            <a:pPr lvl="0"/>
            <a:r>
              <a:rPr lang="ru-RU" dirty="0" smtClean="0"/>
              <a:t>Иван – крестьянский сын и </a:t>
            </a:r>
            <a:r>
              <a:rPr lang="ru-RU" dirty="0" err="1" smtClean="0"/>
              <a:t>чудо-юдо</a:t>
            </a:r>
            <a:r>
              <a:rPr lang="ru-RU" dirty="0" smtClean="0"/>
              <a:t>.</a:t>
            </a:r>
          </a:p>
          <a:p>
            <a:pPr lvl="0"/>
            <a:r>
              <a:rPr lang="ru-RU" dirty="0" smtClean="0"/>
              <a:t>Семилетка.</a:t>
            </a:r>
          </a:p>
          <a:p>
            <a:pPr lvl="0"/>
            <a:r>
              <a:rPr lang="ru-RU" dirty="0" smtClean="0"/>
              <a:t>Наказанная царевна.</a:t>
            </a:r>
          </a:p>
          <a:p>
            <a:pPr lvl="0"/>
            <a:r>
              <a:rPr lang="ru-RU" dirty="0" smtClean="0"/>
              <a:t>Поди туда – не знаю куда, принеси то, не знаю что.</a:t>
            </a:r>
          </a:p>
          <a:p>
            <a:pPr lvl="0"/>
            <a:r>
              <a:rPr lang="ru-RU" dirty="0" smtClean="0"/>
              <a:t>Сказка о Василисе Премудрой.</a:t>
            </a:r>
          </a:p>
          <a:p>
            <a:pPr lvl="0"/>
            <a:r>
              <a:rPr lang="ru-RU" dirty="0" smtClean="0"/>
              <a:t>Нерассказанный сон.</a:t>
            </a:r>
          </a:p>
          <a:p>
            <a:pPr lvl="0"/>
            <a:r>
              <a:rPr lang="ru-RU" dirty="0" smtClean="0"/>
              <a:t>Никита Кожемяка.</a:t>
            </a:r>
          </a:p>
          <a:p>
            <a:pPr lvl="0"/>
            <a:r>
              <a:rPr lang="ru-RU" dirty="0" smtClean="0"/>
              <a:t>Лиса, заяц и петух.</a:t>
            </a:r>
          </a:p>
          <a:p>
            <a:pPr lvl="0"/>
            <a:r>
              <a:rPr lang="ru-RU" dirty="0" smtClean="0"/>
              <a:t>По щучьему велению.</a:t>
            </a:r>
          </a:p>
          <a:p>
            <a:pPr lvl="0"/>
            <a:r>
              <a:rPr lang="ru-RU" dirty="0" smtClean="0"/>
              <a:t>Петушок – золотой гребешок.</a:t>
            </a:r>
          </a:p>
          <a:p>
            <a:pPr lvl="0"/>
            <a:r>
              <a:rPr lang="ru-RU" dirty="0" smtClean="0"/>
              <a:t>Два брата.</a:t>
            </a:r>
          </a:p>
          <a:p>
            <a:pPr lvl="0"/>
            <a:r>
              <a:rPr lang="ru-RU" dirty="0" smtClean="0"/>
              <a:t>Царевна-Лягушка.</a:t>
            </a:r>
          </a:p>
          <a:p>
            <a:pPr lvl="0"/>
            <a:r>
              <a:rPr lang="ru-RU" dirty="0" smtClean="0"/>
              <a:t>Сивка-бурка.</a:t>
            </a:r>
          </a:p>
          <a:p>
            <a:pPr lvl="0"/>
            <a:r>
              <a:rPr lang="ru-RU" dirty="0" smtClean="0"/>
              <a:t>Золотая рыбка.</a:t>
            </a:r>
          </a:p>
          <a:p>
            <a:pPr lvl="0"/>
            <a:r>
              <a:rPr lang="ru-RU" dirty="0" smtClean="0"/>
              <a:t>Волк и козлята.</a:t>
            </a:r>
          </a:p>
          <a:p>
            <a:pPr lvl="0"/>
            <a:r>
              <a:rPr lang="ru-RU" dirty="0" smtClean="0"/>
              <a:t>Коза – дереза.</a:t>
            </a:r>
          </a:p>
          <a:p>
            <a:pPr lvl="0"/>
            <a:r>
              <a:rPr lang="ru-RU" dirty="0" smtClean="0"/>
              <a:t>Кот и лиса.</a:t>
            </a:r>
          </a:p>
          <a:p>
            <a:pPr lvl="0"/>
            <a:r>
              <a:rPr lang="ru-RU" dirty="0" smtClean="0"/>
              <a:t>Гуси-лебеди.</a:t>
            </a:r>
          </a:p>
          <a:p>
            <a:pPr lvl="0"/>
            <a:r>
              <a:rPr lang="ru-RU" dirty="0" smtClean="0"/>
              <a:t>Мальчик-с-пальчик.</a:t>
            </a:r>
          </a:p>
          <a:p>
            <a:pPr lvl="0"/>
            <a:r>
              <a:rPr lang="ru-RU" dirty="0" smtClean="0"/>
              <a:t>Сказка про славного царя Гороха и его прекрасных дочерей царевну Кутафью и царевну Горошину.</a:t>
            </a:r>
          </a:p>
          <a:p>
            <a:endParaRPr lang="ru-RU" dirty="0"/>
          </a:p>
        </p:txBody>
      </p:sp>
      <p:sp>
        <p:nvSpPr>
          <p:cNvPr id="9" name="Содержимое 8"/>
          <p:cNvSpPr>
            <a:spLocks noGrp="1"/>
          </p:cNvSpPr>
          <p:nvPr>
            <p:ph sz="half" idx="2"/>
          </p:nvPr>
        </p:nvSpPr>
        <p:spPr>
          <a:xfrm>
            <a:off x="4648200" y="1071546"/>
            <a:ext cx="4038600" cy="5357850"/>
          </a:xfrm>
        </p:spPr>
        <p:txBody>
          <a:bodyPr>
            <a:normAutofit fontScale="47500" lnSpcReduction="20000"/>
          </a:bodyPr>
          <a:lstStyle/>
          <a:p>
            <a:pPr lvl="0"/>
            <a:r>
              <a:rPr lang="ru-RU" dirty="0" smtClean="0"/>
              <a:t>Петушок – золотой гребешок и </a:t>
            </a:r>
            <a:r>
              <a:rPr lang="ru-RU" dirty="0" err="1" smtClean="0"/>
              <a:t>чудо-меленка</a:t>
            </a:r>
            <a:r>
              <a:rPr lang="ru-RU" dirty="0" smtClean="0"/>
              <a:t>.</a:t>
            </a:r>
          </a:p>
          <a:p>
            <a:pPr lvl="0"/>
            <a:r>
              <a:rPr lang="ru-RU" dirty="0" smtClean="0"/>
              <a:t>Морской царь и Василиса Премудрая.</a:t>
            </a:r>
          </a:p>
          <a:p>
            <a:pPr lvl="0"/>
            <a:r>
              <a:rPr lang="ru-RU" dirty="0" smtClean="0"/>
              <a:t>Иван – коровий сын.</a:t>
            </a:r>
          </a:p>
          <a:p>
            <a:pPr lvl="0"/>
            <a:r>
              <a:rPr lang="ru-RU" dirty="0" smtClean="0"/>
              <a:t>Иван-царевич и серый волк.</a:t>
            </a:r>
          </a:p>
          <a:p>
            <a:pPr lvl="0"/>
            <a:r>
              <a:rPr lang="ru-RU" dirty="0" err="1" smtClean="0"/>
              <a:t>Финист</a:t>
            </a:r>
            <a:r>
              <a:rPr lang="ru-RU" dirty="0" smtClean="0"/>
              <a:t> – ясный сокол.</a:t>
            </a:r>
          </a:p>
          <a:p>
            <a:pPr lvl="0"/>
            <a:r>
              <a:rPr lang="ru-RU" dirty="0" smtClean="0"/>
              <a:t>Марья </a:t>
            </a:r>
            <a:r>
              <a:rPr lang="ru-RU" dirty="0" err="1" smtClean="0"/>
              <a:t>Моревна</a:t>
            </a:r>
            <a:r>
              <a:rPr lang="ru-RU" dirty="0" smtClean="0"/>
              <a:t>.</a:t>
            </a:r>
          </a:p>
          <a:p>
            <a:pPr lvl="0"/>
            <a:r>
              <a:rPr lang="ru-RU" dirty="0" err="1" smtClean="0"/>
              <a:t>Вельма</a:t>
            </a:r>
            <a:r>
              <a:rPr lang="ru-RU" dirty="0" smtClean="0"/>
              <a:t> и Солнцева сестра.</a:t>
            </a:r>
          </a:p>
          <a:p>
            <a:pPr lvl="0"/>
            <a:r>
              <a:rPr lang="ru-RU" dirty="0" err="1" smtClean="0"/>
              <a:t>Терешечка</a:t>
            </a:r>
            <a:r>
              <a:rPr lang="ru-RU" dirty="0" smtClean="0"/>
              <a:t>.</a:t>
            </a:r>
          </a:p>
          <a:p>
            <a:pPr lvl="0"/>
            <a:r>
              <a:rPr lang="ru-RU" dirty="0" smtClean="0"/>
              <a:t>Сестрица </a:t>
            </a:r>
            <a:r>
              <a:rPr lang="ru-RU" dirty="0" err="1" smtClean="0"/>
              <a:t>Аленушка</a:t>
            </a:r>
            <a:r>
              <a:rPr lang="ru-RU" dirty="0" smtClean="0"/>
              <a:t> и братец Иванушка.</a:t>
            </a:r>
          </a:p>
          <a:p>
            <a:pPr lvl="0"/>
            <a:r>
              <a:rPr lang="ru-RU" dirty="0" smtClean="0"/>
              <a:t>Белая уточка.</a:t>
            </a:r>
          </a:p>
          <a:p>
            <a:pPr lvl="0"/>
            <a:r>
              <a:rPr lang="ru-RU" dirty="0" smtClean="0"/>
              <a:t>Хитрая наука.</a:t>
            </a:r>
          </a:p>
          <a:p>
            <a:pPr lvl="0"/>
            <a:r>
              <a:rPr lang="ru-RU" dirty="0" err="1" smtClean="0"/>
              <a:t>Снегурушка</a:t>
            </a:r>
            <a:r>
              <a:rPr lang="ru-RU" dirty="0" smtClean="0"/>
              <a:t> и лиса.</a:t>
            </a:r>
          </a:p>
          <a:p>
            <a:pPr lvl="0"/>
            <a:r>
              <a:rPr lang="ru-RU" dirty="0" smtClean="0"/>
              <a:t>Лиса и заяц.</a:t>
            </a:r>
          </a:p>
          <a:p>
            <a:pPr lvl="0"/>
            <a:r>
              <a:rPr lang="ru-RU" dirty="0" smtClean="0"/>
              <a:t>Курочка, мышка и тетерев.</a:t>
            </a:r>
          </a:p>
          <a:p>
            <a:pPr lvl="0"/>
            <a:r>
              <a:rPr lang="ru-RU" dirty="0" smtClean="0"/>
              <a:t>Петушок – золотой гребешок и </a:t>
            </a:r>
            <a:r>
              <a:rPr lang="ru-RU" dirty="0" err="1" smtClean="0"/>
              <a:t>жерновцы</a:t>
            </a:r>
            <a:r>
              <a:rPr lang="ru-RU" dirty="0" smtClean="0"/>
              <a:t>.</a:t>
            </a:r>
          </a:p>
          <a:p>
            <a:pPr lvl="0"/>
            <a:r>
              <a:rPr lang="ru-RU" dirty="0" smtClean="0"/>
              <a:t>Старик и волк.</a:t>
            </a:r>
          </a:p>
          <a:p>
            <a:pPr lvl="0"/>
            <a:r>
              <a:rPr lang="ru-RU" dirty="0" smtClean="0"/>
              <a:t>Как старуха нашла лапоть.</a:t>
            </a:r>
          </a:p>
          <a:p>
            <a:pPr lvl="0"/>
            <a:r>
              <a:rPr lang="ru-RU" dirty="0" smtClean="0"/>
              <a:t>Теремок. Колобок.</a:t>
            </a:r>
          </a:p>
          <a:p>
            <a:pPr lvl="0"/>
            <a:r>
              <a:rPr lang="ru-RU" dirty="0" smtClean="0"/>
              <a:t>Яичко.</a:t>
            </a:r>
          </a:p>
          <a:p>
            <a:pPr lvl="0"/>
            <a:r>
              <a:rPr lang="ru-RU" dirty="0" err="1" smtClean="0"/>
              <a:t>Шабарша</a:t>
            </a:r>
            <a:r>
              <a:rPr lang="ru-RU" dirty="0" smtClean="0"/>
              <a:t>.</a:t>
            </a:r>
          </a:p>
          <a:p>
            <a:pPr lvl="0"/>
            <a:r>
              <a:rPr lang="ru-RU" dirty="0" err="1" smtClean="0"/>
              <a:t>Дурак</a:t>
            </a:r>
            <a:r>
              <a:rPr lang="ru-RU" dirty="0" smtClean="0"/>
              <a:t> и береза.</a:t>
            </a:r>
          </a:p>
          <a:p>
            <a:pPr lvl="0"/>
            <a:r>
              <a:rPr lang="ru-RU" dirty="0" smtClean="0"/>
              <a:t>Маша и три медведя.</a:t>
            </a:r>
          </a:p>
          <a:p>
            <a:pPr lvl="0"/>
            <a:r>
              <a:rPr lang="ru-RU" dirty="0" smtClean="0"/>
              <a:t>Петушок и два мышонка.</a:t>
            </a:r>
          </a:p>
          <a:p>
            <a:pPr lvl="0"/>
            <a:r>
              <a:rPr lang="ru-RU" dirty="0" err="1" smtClean="0"/>
              <a:t>Царевна-Несмеяна</a:t>
            </a:r>
            <a:r>
              <a:rPr lang="ru-RU" dirty="0" smtClean="0"/>
              <a:t>.</a:t>
            </a:r>
          </a:p>
          <a:p>
            <a:pPr lvl="0"/>
            <a:r>
              <a:rPr lang="ru-RU" dirty="0" smtClean="0"/>
              <a:t>Снегурочка.</a:t>
            </a:r>
          </a:p>
          <a:p>
            <a:endParaRPr lang="ru-RU"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solidFill>
                  <a:srgbClr val="C00000"/>
                </a:solidFill>
              </a:rPr>
              <a:t>English Fairy-Tales</a:t>
            </a:r>
            <a:endParaRPr lang="ru-RU" dirty="0">
              <a:solidFill>
                <a:srgbClr val="C00000"/>
              </a:solidFill>
            </a:endParaRPr>
          </a:p>
        </p:txBody>
      </p:sp>
      <p:sp>
        <p:nvSpPr>
          <p:cNvPr id="3" name="Содержимое 2"/>
          <p:cNvSpPr>
            <a:spLocks noGrp="1"/>
          </p:cNvSpPr>
          <p:nvPr>
            <p:ph sz="half" idx="1"/>
          </p:nvPr>
        </p:nvSpPr>
        <p:spPr>
          <a:xfrm>
            <a:off x="457200" y="1357298"/>
            <a:ext cx="4038600" cy="5000660"/>
          </a:xfrm>
        </p:spPr>
        <p:txBody>
          <a:bodyPr>
            <a:normAutofit fontScale="62500" lnSpcReduction="20000"/>
          </a:bodyPr>
          <a:lstStyle/>
          <a:p>
            <a:pPr lvl="0"/>
            <a:r>
              <a:rPr lang="ru-RU" dirty="0" err="1" smtClean="0"/>
              <a:t>The</a:t>
            </a:r>
            <a:r>
              <a:rPr lang="ru-RU" dirty="0" smtClean="0"/>
              <a:t> </a:t>
            </a:r>
            <a:r>
              <a:rPr lang="ru-RU" dirty="0" err="1" smtClean="0"/>
              <a:t>Three</a:t>
            </a:r>
            <a:r>
              <a:rPr lang="ru-RU" dirty="0" smtClean="0"/>
              <a:t> </a:t>
            </a:r>
            <a:r>
              <a:rPr lang="ru-RU" dirty="0" err="1" smtClean="0"/>
              <a:t>Little</a:t>
            </a:r>
            <a:r>
              <a:rPr lang="ru-RU" dirty="0" smtClean="0"/>
              <a:t> </a:t>
            </a:r>
            <a:r>
              <a:rPr lang="ru-RU" dirty="0" err="1" smtClean="0"/>
              <a:t>Pigs</a:t>
            </a:r>
            <a:r>
              <a:rPr lang="ru-RU" dirty="0" smtClean="0"/>
              <a:t>.</a:t>
            </a:r>
          </a:p>
          <a:p>
            <a:pPr lvl="0"/>
            <a:r>
              <a:rPr lang="ru-RU" dirty="0" err="1" smtClean="0"/>
              <a:t>Jack</a:t>
            </a:r>
            <a:r>
              <a:rPr lang="ru-RU" dirty="0" smtClean="0"/>
              <a:t> </a:t>
            </a:r>
            <a:r>
              <a:rPr lang="ru-RU" dirty="0" err="1" smtClean="0"/>
              <a:t>and</a:t>
            </a:r>
            <a:r>
              <a:rPr lang="ru-RU" dirty="0" smtClean="0"/>
              <a:t> </a:t>
            </a:r>
            <a:r>
              <a:rPr lang="ru-RU" dirty="0" err="1" smtClean="0"/>
              <a:t>His</a:t>
            </a:r>
            <a:r>
              <a:rPr lang="ru-RU" dirty="0" smtClean="0"/>
              <a:t> </a:t>
            </a:r>
            <a:r>
              <a:rPr lang="ru-RU" dirty="0" err="1" smtClean="0"/>
              <a:t>Friends</a:t>
            </a:r>
            <a:r>
              <a:rPr lang="ru-RU" dirty="0" smtClean="0"/>
              <a:t>.</a:t>
            </a:r>
          </a:p>
          <a:p>
            <a:pPr lvl="0"/>
            <a:r>
              <a:rPr lang="ru-RU" dirty="0" err="1" smtClean="0"/>
              <a:t>Henny-penny</a:t>
            </a:r>
            <a:r>
              <a:rPr lang="ru-RU" dirty="0" smtClean="0"/>
              <a:t>.</a:t>
            </a:r>
          </a:p>
          <a:p>
            <a:pPr lvl="0"/>
            <a:r>
              <a:rPr lang="en-US" dirty="0" smtClean="0"/>
              <a:t>The Little Red Hen and the Grain of Wheat.</a:t>
            </a:r>
            <a:endParaRPr lang="ru-RU" dirty="0" smtClean="0"/>
          </a:p>
          <a:p>
            <a:pPr lvl="0"/>
            <a:r>
              <a:rPr lang="en-US" dirty="0" smtClean="0"/>
              <a:t>The Old Woman and Her Pig.</a:t>
            </a:r>
            <a:endParaRPr lang="ru-RU" dirty="0" smtClean="0"/>
          </a:p>
          <a:p>
            <a:pPr lvl="0"/>
            <a:r>
              <a:rPr lang="en-US" dirty="0" smtClean="0"/>
              <a:t>Goldilocks and the Three Bears.</a:t>
            </a:r>
            <a:endParaRPr lang="ru-RU" dirty="0" smtClean="0"/>
          </a:p>
          <a:p>
            <a:pPr lvl="0"/>
            <a:r>
              <a:rPr lang="ru-RU" dirty="0" err="1" smtClean="0"/>
              <a:t>Red</a:t>
            </a:r>
            <a:r>
              <a:rPr lang="ru-RU" dirty="0" smtClean="0"/>
              <a:t> </a:t>
            </a:r>
            <a:r>
              <a:rPr lang="ru-RU" dirty="0" err="1" smtClean="0"/>
              <a:t>Riding</a:t>
            </a:r>
            <a:r>
              <a:rPr lang="ru-RU" dirty="0" smtClean="0"/>
              <a:t> </a:t>
            </a:r>
            <a:r>
              <a:rPr lang="ru-RU" dirty="0" err="1" smtClean="0"/>
              <a:t>Hood</a:t>
            </a:r>
            <a:r>
              <a:rPr lang="ru-RU" dirty="0" smtClean="0"/>
              <a:t>.</a:t>
            </a:r>
          </a:p>
          <a:p>
            <a:pPr lvl="0"/>
            <a:r>
              <a:rPr lang="ru-RU" dirty="0" err="1" smtClean="0"/>
              <a:t>The</a:t>
            </a:r>
            <a:r>
              <a:rPr lang="ru-RU" dirty="0" smtClean="0"/>
              <a:t> </a:t>
            </a:r>
            <a:r>
              <a:rPr lang="ru-RU" dirty="0" err="1" smtClean="0"/>
              <a:t>Gingerbread</a:t>
            </a:r>
            <a:r>
              <a:rPr lang="ru-RU" dirty="0" smtClean="0"/>
              <a:t> </a:t>
            </a:r>
            <a:r>
              <a:rPr lang="ru-RU" dirty="0" err="1" smtClean="0"/>
              <a:t>Man</a:t>
            </a:r>
            <a:r>
              <a:rPr lang="ru-RU" dirty="0" smtClean="0"/>
              <a:t>.</a:t>
            </a:r>
          </a:p>
          <a:p>
            <a:pPr lvl="0"/>
            <a:r>
              <a:rPr lang="ru-RU" dirty="0" err="1" smtClean="0"/>
              <a:t>Johnny-cake</a:t>
            </a:r>
            <a:r>
              <a:rPr lang="ru-RU" dirty="0" smtClean="0"/>
              <a:t>.</a:t>
            </a:r>
          </a:p>
          <a:p>
            <a:pPr lvl="0"/>
            <a:r>
              <a:rPr lang="en-US" dirty="0" smtClean="0"/>
              <a:t>The Cock, the Mouse and the Little Red Hen.</a:t>
            </a:r>
            <a:endParaRPr lang="ru-RU" dirty="0" smtClean="0"/>
          </a:p>
          <a:p>
            <a:pPr lvl="0"/>
            <a:r>
              <a:rPr lang="ru-RU" dirty="0" err="1" smtClean="0"/>
              <a:t>Mr</a:t>
            </a:r>
            <a:r>
              <a:rPr lang="ru-RU" dirty="0" smtClean="0"/>
              <a:t> </a:t>
            </a:r>
            <a:r>
              <a:rPr lang="ru-RU" dirty="0" err="1" smtClean="0"/>
              <a:t>Miacca</a:t>
            </a:r>
            <a:r>
              <a:rPr lang="ru-RU" dirty="0" smtClean="0"/>
              <a:t>.</a:t>
            </a:r>
          </a:p>
          <a:p>
            <a:pPr lvl="0"/>
            <a:r>
              <a:rPr lang="ru-RU" dirty="0" err="1" smtClean="0"/>
              <a:t>Lazy</a:t>
            </a:r>
            <a:r>
              <a:rPr lang="ru-RU" dirty="0" smtClean="0"/>
              <a:t> </a:t>
            </a:r>
            <a:r>
              <a:rPr lang="ru-RU" dirty="0" err="1" smtClean="0"/>
              <a:t>Jack</a:t>
            </a:r>
            <a:r>
              <a:rPr lang="ru-RU" dirty="0" smtClean="0"/>
              <a:t>.</a:t>
            </a:r>
          </a:p>
          <a:p>
            <a:pPr lvl="0"/>
            <a:r>
              <a:rPr lang="ru-RU" dirty="0" err="1" smtClean="0"/>
              <a:t>Mr</a:t>
            </a:r>
            <a:r>
              <a:rPr lang="ru-RU" dirty="0" smtClean="0"/>
              <a:t> </a:t>
            </a:r>
            <a:r>
              <a:rPr lang="ru-RU" dirty="0" err="1" smtClean="0"/>
              <a:t>and</a:t>
            </a:r>
            <a:r>
              <a:rPr lang="ru-RU" dirty="0" smtClean="0"/>
              <a:t> </a:t>
            </a:r>
            <a:r>
              <a:rPr lang="ru-RU" dirty="0" err="1" smtClean="0"/>
              <a:t>Mrs</a:t>
            </a:r>
            <a:r>
              <a:rPr lang="ru-RU" dirty="0" smtClean="0"/>
              <a:t> </a:t>
            </a:r>
            <a:r>
              <a:rPr lang="ru-RU" dirty="0" err="1" smtClean="0"/>
              <a:t>Vinegar</a:t>
            </a:r>
            <a:r>
              <a:rPr lang="ru-RU" dirty="0" smtClean="0"/>
              <a:t>.</a:t>
            </a:r>
          </a:p>
          <a:p>
            <a:pPr lvl="0"/>
            <a:r>
              <a:rPr lang="ru-RU" dirty="0" err="1" smtClean="0"/>
              <a:t>Tom</a:t>
            </a:r>
            <a:r>
              <a:rPr lang="ru-RU" dirty="0" smtClean="0"/>
              <a:t> </a:t>
            </a:r>
            <a:r>
              <a:rPr lang="ru-RU" dirty="0" err="1" smtClean="0"/>
              <a:t>Tit</a:t>
            </a:r>
            <a:r>
              <a:rPr lang="ru-RU" dirty="0" smtClean="0"/>
              <a:t> </a:t>
            </a:r>
            <a:r>
              <a:rPr lang="ru-RU" dirty="0" err="1" smtClean="0"/>
              <a:t>Tot</a:t>
            </a:r>
            <a:r>
              <a:rPr lang="ru-RU" dirty="0" smtClean="0"/>
              <a:t>.</a:t>
            </a:r>
          </a:p>
          <a:p>
            <a:pPr lvl="0"/>
            <a:r>
              <a:rPr lang="ru-RU" dirty="0" err="1" smtClean="0"/>
              <a:t>Molly</a:t>
            </a:r>
            <a:r>
              <a:rPr lang="ru-RU" dirty="0" smtClean="0"/>
              <a:t> </a:t>
            </a:r>
            <a:r>
              <a:rPr lang="ru-RU" dirty="0" err="1" smtClean="0"/>
              <a:t>Whuppie</a:t>
            </a:r>
            <a:r>
              <a:rPr lang="ru-RU" dirty="0" smtClean="0"/>
              <a:t>.</a:t>
            </a:r>
          </a:p>
          <a:p>
            <a:pPr lvl="0"/>
            <a:r>
              <a:rPr lang="en-US" dirty="0" smtClean="0"/>
              <a:t>Kate </a:t>
            </a:r>
            <a:r>
              <a:rPr lang="en-US" dirty="0" err="1" smtClean="0"/>
              <a:t>Crackernuts</a:t>
            </a:r>
            <a:r>
              <a:rPr lang="en-US" dirty="0" smtClean="0"/>
              <a:t>. </a:t>
            </a:r>
            <a:endParaRPr lang="ru-RU" dirty="0" smtClean="0"/>
          </a:p>
          <a:p>
            <a:endParaRPr lang="ru-RU" dirty="0"/>
          </a:p>
        </p:txBody>
      </p:sp>
      <p:sp>
        <p:nvSpPr>
          <p:cNvPr id="4" name="Содержимое 3"/>
          <p:cNvSpPr>
            <a:spLocks noGrp="1"/>
          </p:cNvSpPr>
          <p:nvPr>
            <p:ph sz="half" idx="2"/>
          </p:nvPr>
        </p:nvSpPr>
        <p:spPr>
          <a:xfrm>
            <a:off x="4648200" y="1285860"/>
            <a:ext cx="4038600" cy="5429288"/>
          </a:xfrm>
        </p:spPr>
        <p:txBody>
          <a:bodyPr>
            <a:noAutofit/>
          </a:bodyPr>
          <a:lstStyle/>
          <a:p>
            <a:pPr lvl="0"/>
            <a:r>
              <a:rPr lang="ru-RU" sz="1800" dirty="0" err="1" smtClean="0"/>
              <a:t>Jack</a:t>
            </a:r>
            <a:r>
              <a:rPr lang="ru-RU" sz="1800" dirty="0" smtClean="0"/>
              <a:t> </a:t>
            </a:r>
            <a:r>
              <a:rPr lang="ru-RU" sz="1800" dirty="0" err="1" smtClean="0"/>
              <a:t>and</a:t>
            </a:r>
            <a:r>
              <a:rPr lang="ru-RU" sz="1800" dirty="0" smtClean="0"/>
              <a:t> </a:t>
            </a:r>
            <a:r>
              <a:rPr lang="ru-RU" sz="1800" dirty="0" err="1" smtClean="0"/>
              <a:t>the</a:t>
            </a:r>
            <a:r>
              <a:rPr lang="ru-RU" sz="1800" dirty="0" smtClean="0"/>
              <a:t> </a:t>
            </a:r>
            <a:r>
              <a:rPr lang="ru-RU" sz="1800" dirty="0" err="1" smtClean="0"/>
              <a:t>Beanstalk</a:t>
            </a:r>
            <a:r>
              <a:rPr lang="ru-RU" sz="1800" dirty="0" smtClean="0"/>
              <a:t>.</a:t>
            </a:r>
          </a:p>
          <a:p>
            <a:pPr lvl="0"/>
            <a:r>
              <a:rPr lang="ru-RU" sz="1800" dirty="0" err="1" smtClean="0"/>
              <a:t>Catskin</a:t>
            </a:r>
            <a:r>
              <a:rPr lang="ru-RU" sz="1800" dirty="0" smtClean="0"/>
              <a:t>.</a:t>
            </a:r>
          </a:p>
          <a:p>
            <a:pPr lvl="0"/>
            <a:r>
              <a:rPr lang="ru-RU" sz="1800" dirty="0" err="1" smtClean="0"/>
              <a:t>Cap</a:t>
            </a:r>
            <a:r>
              <a:rPr lang="ru-RU" sz="1800" dirty="0" smtClean="0"/>
              <a:t> </a:t>
            </a:r>
            <a:r>
              <a:rPr lang="ru-RU" sz="1800" dirty="0" err="1" smtClean="0"/>
              <a:t>of</a:t>
            </a:r>
            <a:r>
              <a:rPr lang="ru-RU" sz="1800" dirty="0" smtClean="0"/>
              <a:t> </a:t>
            </a:r>
            <a:r>
              <a:rPr lang="ru-RU" sz="1800" dirty="0" err="1" smtClean="0"/>
              <a:t>Rushes</a:t>
            </a:r>
            <a:r>
              <a:rPr lang="ru-RU" sz="1800" dirty="0" smtClean="0"/>
              <a:t>.</a:t>
            </a:r>
          </a:p>
          <a:p>
            <a:pPr lvl="0"/>
            <a:r>
              <a:rPr lang="en-US" sz="1800" dirty="0" smtClean="0"/>
              <a:t>The Fish and the Ring.</a:t>
            </a:r>
            <a:endParaRPr lang="ru-RU" sz="1800" dirty="0" smtClean="0"/>
          </a:p>
          <a:p>
            <a:pPr lvl="0"/>
            <a:r>
              <a:rPr lang="ru-RU" sz="1800" dirty="0" err="1" smtClean="0"/>
              <a:t>The</a:t>
            </a:r>
            <a:r>
              <a:rPr lang="ru-RU" sz="1800" dirty="0" smtClean="0"/>
              <a:t> </a:t>
            </a:r>
            <a:r>
              <a:rPr lang="ru-RU" sz="1800" dirty="0" err="1" smtClean="0"/>
              <a:t>Red</a:t>
            </a:r>
            <a:r>
              <a:rPr lang="ru-RU" sz="1800" dirty="0" smtClean="0"/>
              <a:t> </a:t>
            </a:r>
            <a:r>
              <a:rPr lang="ru-RU" sz="1800" dirty="0" err="1" smtClean="0"/>
              <a:t>Ettin</a:t>
            </a:r>
            <a:r>
              <a:rPr lang="ru-RU" sz="1800" dirty="0" smtClean="0"/>
              <a:t>.</a:t>
            </a:r>
          </a:p>
          <a:p>
            <a:pPr lvl="0"/>
            <a:r>
              <a:rPr lang="en-US" sz="1800" dirty="0" smtClean="0"/>
              <a:t>The History of Tom Thumb.</a:t>
            </a:r>
            <a:endParaRPr lang="ru-RU" sz="1800" dirty="0" smtClean="0"/>
          </a:p>
          <a:p>
            <a:pPr lvl="0"/>
            <a:r>
              <a:rPr lang="en-US" sz="1800" dirty="0" smtClean="0"/>
              <a:t>The Adventures of Jack the Giant-Killer.</a:t>
            </a:r>
            <a:endParaRPr lang="ru-RU" sz="1800" dirty="0" smtClean="0"/>
          </a:p>
          <a:p>
            <a:pPr lvl="0"/>
            <a:r>
              <a:rPr lang="en-US" sz="1800" dirty="0" smtClean="0"/>
              <a:t>Whittington and his Cat.  </a:t>
            </a:r>
            <a:endParaRPr lang="ru-RU" sz="1800" dirty="0" smtClean="0"/>
          </a:p>
          <a:p>
            <a:pPr lvl="0"/>
            <a:r>
              <a:rPr lang="en-US" sz="1800" dirty="0" smtClean="0"/>
              <a:t>The Three Heads of the Well. .</a:t>
            </a:r>
            <a:endParaRPr lang="ru-RU" sz="1800" dirty="0" smtClean="0"/>
          </a:p>
          <a:p>
            <a:pPr lvl="0"/>
            <a:r>
              <a:rPr lang="en-US" sz="1800" dirty="0" smtClean="0"/>
              <a:t>The Well of the World's End. .</a:t>
            </a:r>
            <a:endParaRPr lang="ru-RU" sz="1800" dirty="0" smtClean="0"/>
          </a:p>
          <a:p>
            <a:pPr lvl="0"/>
            <a:r>
              <a:rPr lang="en-US" sz="1800" dirty="0" smtClean="0"/>
              <a:t>The Cat and the Mouse. .</a:t>
            </a:r>
            <a:endParaRPr lang="ru-RU" sz="1800" dirty="0" smtClean="0"/>
          </a:p>
          <a:p>
            <a:pPr lvl="0"/>
            <a:r>
              <a:rPr lang="en-US" sz="1800" dirty="0" smtClean="0"/>
              <a:t>Mr. Fox. .</a:t>
            </a:r>
            <a:endParaRPr lang="ru-RU" sz="1800" dirty="0" smtClean="0"/>
          </a:p>
          <a:p>
            <a:pPr lvl="0"/>
            <a:r>
              <a:rPr lang="en-US" sz="1800" dirty="0" smtClean="0"/>
              <a:t>Earl Mar's Daughter.</a:t>
            </a:r>
            <a:endParaRPr lang="ru-RU" sz="1800" dirty="0" smtClean="0"/>
          </a:p>
          <a:p>
            <a:pPr lvl="0"/>
            <a:r>
              <a:rPr lang="en-US" sz="1800" dirty="0" smtClean="0"/>
              <a:t>The Strange Visitor. </a:t>
            </a:r>
            <a:endParaRPr lang="ru-RU" sz="1800" dirty="0" smtClean="0"/>
          </a:p>
          <a:p>
            <a:pPr lvl="0"/>
            <a:r>
              <a:rPr lang="en-US" sz="1800" dirty="0" smtClean="0"/>
              <a:t>Kate </a:t>
            </a:r>
            <a:r>
              <a:rPr lang="en-US" sz="1800" dirty="0" err="1" smtClean="0"/>
              <a:t>Crackernuts</a:t>
            </a:r>
            <a:r>
              <a:rPr lang="en-US" sz="1800" dirty="0" smtClean="0"/>
              <a:t>.</a:t>
            </a:r>
            <a:endParaRPr lang="ru-RU" sz="1800" dirty="0"/>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sz="2700" b="1" dirty="0" smtClean="0"/>
              <a:t/>
            </a:r>
            <a:br>
              <a:rPr lang="ru-RU" sz="2700" b="1" dirty="0" smtClean="0"/>
            </a:br>
            <a:r>
              <a:rPr lang="ru-RU" sz="2700" b="1" dirty="0" smtClean="0"/>
              <a:t/>
            </a:r>
            <a:br>
              <a:rPr lang="ru-RU" sz="2700" b="1" dirty="0" smtClean="0"/>
            </a:br>
            <a:r>
              <a:rPr lang="ru-RU" sz="2700" b="1" dirty="0" smtClean="0"/>
              <a:t/>
            </a:r>
            <a:br>
              <a:rPr lang="ru-RU" sz="2700" b="1" dirty="0" smtClean="0"/>
            </a:br>
            <a:r>
              <a:rPr lang="ru-RU" sz="2700" b="1" dirty="0" smtClean="0">
                <a:solidFill>
                  <a:srgbClr val="C00000"/>
                </a:solidFill>
              </a:rPr>
              <a:t>Английские народные сказки и русские народные сказки</a:t>
            </a:r>
            <a:r>
              <a:rPr lang="ru-RU" sz="2700" dirty="0" smtClean="0">
                <a:solidFill>
                  <a:srgbClr val="C00000"/>
                </a:solidFill>
              </a:rPr>
              <a:t/>
            </a:r>
            <a:br>
              <a:rPr lang="ru-RU" sz="2700" dirty="0" smtClean="0">
                <a:solidFill>
                  <a:srgbClr val="C00000"/>
                </a:solidFill>
              </a:rPr>
            </a:br>
            <a:r>
              <a:rPr lang="ru-RU" sz="2700" b="1" dirty="0" smtClean="0">
                <a:solidFill>
                  <a:srgbClr val="C00000"/>
                </a:solidFill>
              </a:rPr>
              <a:t>похожи или отличаются друг от друга</a:t>
            </a:r>
            <a:r>
              <a:rPr lang="ru-RU" b="1" dirty="0" smtClean="0">
                <a:solidFill>
                  <a:srgbClr val="C00000"/>
                </a:solidFill>
              </a:rPr>
              <a:t>?</a:t>
            </a:r>
            <a:r>
              <a:rPr lang="ru-RU" dirty="0" smtClean="0"/>
              <a:t/>
            </a:r>
            <a:br>
              <a:rPr lang="ru-RU" dirty="0" smtClean="0"/>
            </a:br>
            <a:r>
              <a:rPr lang="ru-RU" b="1" dirty="0" smtClean="0"/>
              <a:t> </a:t>
            </a:r>
            <a:r>
              <a:rPr lang="ru-RU" dirty="0" smtClean="0"/>
              <a:t/>
            </a:r>
            <a:br>
              <a:rPr lang="ru-RU" dirty="0" smtClean="0"/>
            </a:br>
            <a:endParaRPr lang="ru-RU" dirty="0"/>
          </a:p>
        </p:txBody>
      </p:sp>
      <p:graphicFrame>
        <p:nvGraphicFramePr>
          <p:cNvPr id="7" name="Содержимое 6"/>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sz="half" idx="4294967295"/>
          </p:nvPr>
        </p:nvSpPr>
        <p:spPr>
          <a:xfrm>
            <a:off x="4786314" y="357166"/>
            <a:ext cx="4143404" cy="6286544"/>
          </a:xfrm>
        </p:spPr>
        <p:txBody>
          <a:bodyPr>
            <a:noAutofit/>
          </a:bodyPr>
          <a:lstStyle/>
          <a:p>
            <a:r>
              <a:rPr lang="ru-RU" sz="1200" b="1" u="sng" dirty="0" smtClean="0">
                <a:solidFill>
                  <a:srgbClr val="C00000"/>
                </a:solidFill>
                <a:latin typeface="Times New Roman" pitchFamily="18" charset="0"/>
                <a:cs typeface="Times New Roman" pitchFamily="18" charset="0"/>
              </a:rPr>
              <a:t>Объектом исследования</a:t>
            </a:r>
            <a:r>
              <a:rPr lang="ru-RU" sz="1200" dirty="0" smtClean="0">
                <a:solidFill>
                  <a:srgbClr val="C00000"/>
                </a:solidFill>
                <a:latin typeface="Times New Roman" pitchFamily="18" charset="0"/>
                <a:cs typeface="Times New Roman" pitchFamily="18" charset="0"/>
              </a:rPr>
              <a:t>  </a:t>
            </a:r>
            <a:r>
              <a:rPr lang="ru-RU" sz="1200" dirty="0" smtClean="0">
                <a:latin typeface="Times New Roman" pitchFamily="18" charset="0"/>
                <a:cs typeface="Times New Roman" pitchFamily="18" charset="0"/>
              </a:rPr>
              <a:t>послужили русские и </a:t>
            </a:r>
            <a:r>
              <a:rPr lang="ru-RU" sz="1100" dirty="0" smtClean="0">
                <a:latin typeface="Times New Roman" pitchFamily="18" charset="0"/>
                <a:cs typeface="Times New Roman" pitchFamily="18" charset="0"/>
              </a:rPr>
              <a:t>английские народные сказки.</a:t>
            </a:r>
          </a:p>
          <a:p>
            <a:r>
              <a:rPr lang="ru-RU" sz="1100" u="sng" dirty="0" smtClean="0">
                <a:latin typeface="Times New Roman" pitchFamily="18" charset="0"/>
                <a:cs typeface="Times New Roman" pitchFamily="18" charset="0"/>
              </a:rPr>
              <a:t> </a:t>
            </a:r>
            <a:r>
              <a:rPr lang="ru-RU" sz="1100" b="1" u="sng" dirty="0" smtClean="0">
                <a:solidFill>
                  <a:srgbClr val="C00000"/>
                </a:solidFill>
                <a:latin typeface="Times New Roman" pitchFamily="18" charset="0"/>
                <a:cs typeface="Times New Roman" pitchFamily="18" charset="0"/>
              </a:rPr>
              <a:t>Предметом исследования</a:t>
            </a:r>
            <a:r>
              <a:rPr lang="ru-RU" sz="1100" dirty="0" smtClean="0">
                <a:solidFill>
                  <a:srgbClr val="C00000"/>
                </a:solidFill>
                <a:latin typeface="Times New Roman" pitchFamily="18" charset="0"/>
                <a:cs typeface="Times New Roman" pitchFamily="18" charset="0"/>
              </a:rPr>
              <a:t>  </a:t>
            </a:r>
            <a:r>
              <a:rPr lang="ru-RU" sz="1100" dirty="0" smtClean="0">
                <a:latin typeface="Times New Roman" pitchFamily="18" charset="0"/>
                <a:cs typeface="Times New Roman" pitchFamily="18" charset="0"/>
              </a:rPr>
              <a:t>было выявление общих и отличительных черт.</a:t>
            </a:r>
          </a:p>
          <a:p>
            <a:r>
              <a:rPr lang="ru-RU" sz="1100" b="1" u="sng" dirty="0" smtClean="0">
                <a:solidFill>
                  <a:srgbClr val="C00000"/>
                </a:solidFill>
                <a:latin typeface="Times New Roman" pitchFamily="18" charset="0"/>
                <a:cs typeface="Times New Roman" pitchFamily="18" charset="0"/>
              </a:rPr>
              <a:t>Разработанность</a:t>
            </a:r>
            <a:r>
              <a:rPr lang="ru-RU" sz="1100" dirty="0" smtClean="0">
                <a:solidFill>
                  <a:srgbClr val="C00000"/>
                </a:solidFill>
                <a:latin typeface="Times New Roman" pitchFamily="18" charset="0"/>
                <a:cs typeface="Times New Roman" pitchFamily="18" charset="0"/>
              </a:rPr>
              <a:t> </a:t>
            </a:r>
            <a:r>
              <a:rPr lang="ru-RU" sz="1100" dirty="0" smtClean="0">
                <a:latin typeface="Times New Roman" pitchFamily="18" charset="0"/>
                <a:cs typeface="Times New Roman" pitchFamily="18" charset="0"/>
              </a:rPr>
              <a:t>Сказки повсеместно используются, поэтому информации по этому вопросу достаточно.</a:t>
            </a:r>
          </a:p>
          <a:p>
            <a:r>
              <a:rPr lang="ru-RU" sz="1100" b="1" u="sng" dirty="0" smtClean="0">
                <a:solidFill>
                  <a:srgbClr val="C00000"/>
                </a:solidFill>
                <a:latin typeface="Times New Roman" pitchFamily="18" charset="0"/>
                <a:cs typeface="Times New Roman" pitchFamily="18" charset="0"/>
              </a:rPr>
              <a:t>Цель</a:t>
            </a:r>
            <a:r>
              <a:rPr lang="ru-RU" sz="1100" dirty="0" smtClean="0">
                <a:latin typeface="Times New Roman" pitchFamily="18" charset="0"/>
                <a:cs typeface="Times New Roman" pitchFamily="18" charset="0"/>
              </a:rPr>
              <a:t> данной работы заключается в том, чтобы на основе фольклорного материала показать особенности сказочного стиля русских и английских народных сказок, охарактеризовать и сравнить народные сказки, отражающие особенности материальной и духовной культуры народа. установить уровень распространённости сказки среди учеников, изучающих английский язык</a:t>
            </a:r>
          </a:p>
          <a:p>
            <a:r>
              <a:rPr lang="ru-RU" sz="1100" b="1" u="sng" dirty="0" smtClean="0">
                <a:solidFill>
                  <a:srgbClr val="C00000"/>
                </a:solidFill>
                <a:latin typeface="Times New Roman" pitchFamily="18" charset="0"/>
                <a:cs typeface="Times New Roman" pitchFamily="18" charset="0"/>
              </a:rPr>
              <a:t>Задачи</a:t>
            </a:r>
            <a:r>
              <a:rPr lang="ru-RU" sz="1100" dirty="0" smtClean="0">
                <a:latin typeface="Times New Roman" pitchFamily="18" charset="0"/>
                <a:cs typeface="Times New Roman" pitchFamily="18" charset="0"/>
              </a:rPr>
              <a:t> Поставленная в работе цель определила несколько исследовательских тем и задач:</a:t>
            </a:r>
          </a:p>
          <a:p>
            <a:r>
              <a:rPr lang="ru-RU" sz="1100" dirty="0" smtClean="0">
                <a:latin typeface="Times New Roman" pitchFamily="18" charset="0"/>
                <a:cs typeface="Times New Roman" pitchFamily="18" charset="0"/>
              </a:rPr>
              <a:t>-Найти и изучить литературу по данной теме</a:t>
            </a:r>
          </a:p>
          <a:p>
            <a:r>
              <a:rPr lang="ru-RU" sz="1100" dirty="0" smtClean="0">
                <a:latin typeface="Times New Roman" pitchFamily="18" charset="0"/>
                <a:cs typeface="Times New Roman" pitchFamily="18" charset="0"/>
              </a:rPr>
              <a:t> -Показать особенности сказочного стиля</a:t>
            </a:r>
          </a:p>
          <a:p>
            <a:r>
              <a:rPr lang="ru-RU" sz="1100" dirty="0" smtClean="0">
                <a:latin typeface="Times New Roman" pitchFamily="18" charset="0"/>
                <a:cs typeface="Times New Roman" pitchFamily="18" charset="0"/>
              </a:rPr>
              <a:t> -Рассмотреть проблему   классификации народных сказок </a:t>
            </a:r>
          </a:p>
          <a:p>
            <a:r>
              <a:rPr lang="ru-RU" sz="1100" dirty="0" smtClean="0">
                <a:latin typeface="Times New Roman" pitchFamily="18" charset="0"/>
                <a:cs typeface="Times New Roman" pitchFamily="18" charset="0"/>
              </a:rPr>
              <a:t> -Проанализировать своеобразие и особенности сказок Англии и России, их структуру </a:t>
            </a:r>
          </a:p>
          <a:p>
            <a:r>
              <a:rPr lang="ru-RU" sz="1100" dirty="0" smtClean="0">
                <a:latin typeface="Times New Roman" pitchFamily="18" charset="0"/>
                <a:cs typeface="Times New Roman" pitchFamily="18" charset="0"/>
              </a:rPr>
              <a:t> -Установить общие и отличительные черты русских и английских народных сказок</a:t>
            </a:r>
          </a:p>
          <a:p>
            <a:r>
              <a:rPr lang="ru-RU" sz="1100" dirty="0" smtClean="0">
                <a:latin typeface="Times New Roman" pitchFamily="18" charset="0"/>
                <a:cs typeface="Times New Roman" pitchFamily="18" charset="0"/>
              </a:rPr>
              <a:t> -Узнать, насколько популярна сказка (в т.ч. и английская) среди изучающих английский язык в нашей школе</a:t>
            </a:r>
          </a:p>
          <a:p>
            <a:r>
              <a:rPr lang="ru-RU" sz="1100" b="1" u="sng" dirty="0" smtClean="0">
                <a:solidFill>
                  <a:srgbClr val="C00000"/>
                </a:solidFill>
                <a:latin typeface="Times New Roman" pitchFamily="18" charset="0"/>
                <a:cs typeface="Times New Roman" pitchFamily="18" charset="0"/>
              </a:rPr>
              <a:t>Методы</a:t>
            </a:r>
            <a:r>
              <a:rPr lang="ru-RU" sz="1100" b="1" dirty="0" smtClean="0">
                <a:solidFill>
                  <a:srgbClr val="C00000"/>
                </a:solidFill>
                <a:latin typeface="Times New Roman" pitchFamily="18" charset="0"/>
                <a:cs typeface="Times New Roman" pitchFamily="18" charset="0"/>
              </a:rPr>
              <a:t>:</a:t>
            </a:r>
            <a:endParaRPr lang="ru-RU" sz="1100" dirty="0" smtClean="0">
              <a:solidFill>
                <a:srgbClr val="C00000"/>
              </a:solidFill>
              <a:latin typeface="Times New Roman" pitchFamily="18" charset="0"/>
              <a:cs typeface="Times New Roman" pitchFamily="18" charset="0"/>
            </a:endParaRPr>
          </a:p>
          <a:p>
            <a:r>
              <a:rPr lang="ru-RU" sz="1100" dirty="0" smtClean="0">
                <a:latin typeface="Times New Roman" pitchFamily="18" charset="0"/>
                <a:cs typeface="Times New Roman" pitchFamily="18" charset="0"/>
              </a:rPr>
              <a:t>-Изучение русских и английских народных сказок.</a:t>
            </a:r>
          </a:p>
          <a:p>
            <a:r>
              <a:rPr lang="ru-RU" sz="1100" dirty="0" smtClean="0">
                <a:latin typeface="Times New Roman" pitchFamily="18" charset="0"/>
                <a:cs typeface="Times New Roman" pitchFamily="18" charset="0"/>
              </a:rPr>
              <a:t>-Сопоставление их роли, сюжета, строения, морали, характеристик главных героев.</a:t>
            </a:r>
          </a:p>
          <a:p>
            <a:r>
              <a:rPr lang="ru-RU" sz="1100" dirty="0" smtClean="0">
                <a:latin typeface="Times New Roman" pitchFamily="18" charset="0"/>
                <a:cs typeface="Times New Roman" pitchFamily="18" charset="0"/>
              </a:rPr>
              <a:t>-Анкетирование учащихся.</a:t>
            </a:r>
          </a:p>
          <a:p>
            <a:endParaRPr lang="ru-RU" sz="1200" dirty="0">
              <a:latin typeface="Times New Roman" pitchFamily="18" charset="0"/>
              <a:cs typeface="Times New Roman" pitchFamily="18" charset="0"/>
            </a:endParaRPr>
          </a:p>
        </p:txBody>
      </p:sp>
      <p:pic>
        <p:nvPicPr>
          <p:cNvPr id="6145" name="Picture 1"/>
          <p:cNvPicPr>
            <a:picLocks noGrp="1" noChangeAspect="1" noChangeArrowheads="1"/>
          </p:cNvPicPr>
          <p:nvPr>
            <p:ph sz="half" idx="4294967295"/>
          </p:nvPr>
        </p:nvPicPr>
        <p:blipFill>
          <a:blip r:embed="rId3"/>
          <a:srcRect/>
          <a:stretch>
            <a:fillRect/>
          </a:stretch>
        </p:blipFill>
        <p:spPr bwMode="auto">
          <a:xfrm>
            <a:off x="142844" y="500042"/>
            <a:ext cx="4714908" cy="600079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Заключение</a:t>
            </a:r>
            <a:endParaRPr lang="ru-RU" dirty="0">
              <a:solidFill>
                <a:srgbClr val="C00000"/>
              </a:solidFill>
            </a:endParaRPr>
          </a:p>
        </p:txBody>
      </p:sp>
      <p:sp>
        <p:nvSpPr>
          <p:cNvPr id="38913" name="Rectangle 1"/>
          <p:cNvSpPr>
            <a:spLocks noChangeArrowheads="1"/>
          </p:cNvSpPr>
          <p:nvPr/>
        </p:nvSpPr>
        <p:spPr bwMode="auto">
          <a:xfrm>
            <a:off x="785786" y="1071546"/>
            <a:ext cx="7643866"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своей работе я сравнил  русскую народную и английскую народную сказки  и увидел,</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что в них очень много общего, так как народы мира живут на одной планете, </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-развиваются по общим законам истории. </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Но сказки одновременно демонстрируют национальное своеобразие фольклора каждого народа.</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герои сказок  напоминают и своей речью, и поведением людей той страны, где бытуют эти сказки. </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Иначе и быть не может, так как сказка всегда была отражением народной жизни. </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«Что ж! Сказку надо почувствовать, довериться ее силе - она своя у каждого народа. </a:t>
            </a:r>
          </a:p>
          <a:p>
            <a:pPr marL="0" marR="0" lvl="0" indent="450850"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Надо научиться слушать сказку, постигать заложенную в ней мудрость. И тогда откроется, что именно тот или</a:t>
            </a:r>
            <a:r>
              <a:rPr kumimoji="0" lang="ru-RU"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иной народ хотел рассказать о себе, о мире и - о нас самих».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Пока существует человечество, оно нуждается в мечте, а следовательно, ему не обойтись без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сказки,которая</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вдохновляет, подаёт надежду, забавляет и утешает.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3200" b="1" dirty="0" smtClean="0">
                <a:solidFill>
                  <a:srgbClr val="C00000"/>
                </a:solidFill>
                <a:latin typeface="Times New Roman" pitchFamily="18" charset="0"/>
                <a:cs typeface="Times New Roman" pitchFamily="18" charset="0"/>
              </a:rPr>
              <a:t>Результат, ценность, значимость</a:t>
            </a:r>
            <a:endParaRPr lang="ru-RU" sz="3200" b="1" dirty="0">
              <a:solidFill>
                <a:srgbClr val="C00000"/>
              </a:solidFill>
              <a:latin typeface="Times New Roman" pitchFamily="18" charset="0"/>
              <a:cs typeface="Times New Roman" pitchFamily="18" charset="0"/>
            </a:endParaRPr>
          </a:p>
        </p:txBody>
      </p:sp>
      <p:sp>
        <p:nvSpPr>
          <p:cNvPr id="4" name="Содержимое 3"/>
          <p:cNvSpPr>
            <a:spLocks noGrp="1"/>
          </p:cNvSpPr>
          <p:nvPr>
            <p:ph sz="half" idx="1"/>
          </p:nvPr>
        </p:nvSpPr>
        <p:spPr/>
        <p:txBody>
          <a:bodyPr>
            <a:normAutofit/>
          </a:bodyPr>
          <a:lstStyle/>
          <a:p>
            <a:endParaRPr lang="ru-RU" dirty="0" smtClean="0">
              <a:latin typeface="Times New Roman" pitchFamily="18" charset="0"/>
              <a:cs typeface="Times New Roman" pitchFamily="18" charset="0"/>
            </a:endParaRPr>
          </a:p>
          <a:p>
            <a:endParaRPr lang="ru-RU" dirty="0"/>
          </a:p>
        </p:txBody>
      </p:sp>
      <p:sp>
        <p:nvSpPr>
          <p:cNvPr id="5" name="Содержимое 4"/>
          <p:cNvSpPr>
            <a:spLocks noGrp="1"/>
          </p:cNvSpPr>
          <p:nvPr>
            <p:ph sz="half" idx="2"/>
          </p:nvPr>
        </p:nvSpPr>
        <p:spPr/>
        <p:txBody>
          <a:bodyPr>
            <a:noAutofit/>
          </a:bodyPr>
          <a:lstStyle/>
          <a:p>
            <a:r>
              <a:rPr lang="ru-RU" sz="1400" b="1" u="sng" dirty="0" smtClean="0">
                <a:solidFill>
                  <a:srgbClr val="C00000"/>
                </a:solidFill>
                <a:latin typeface="Times New Roman" pitchFamily="18" charset="0"/>
                <a:cs typeface="Times New Roman" pitchFamily="18" charset="0"/>
              </a:rPr>
              <a:t>Полученный результат</a:t>
            </a:r>
            <a:r>
              <a:rPr lang="ru-RU" sz="1400" b="1" dirty="0" smtClean="0">
                <a:solidFill>
                  <a:srgbClr val="C0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Результаты исследования могут быть использованы подготовке семинарских занятий  по истории английского языка, МХК, на уроках, посвященных традициям и обычаям стран, исследуемых в данной работе.</a:t>
            </a:r>
          </a:p>
          <a:p>
            <a:r>
              <a:rPr lang="ru-RU" sz="1400" b="1" u="sng" dirty="0" smtClean="0">
                <a:solidFill>
                  <a:srgbClr val="C00000"/>
                </a:solidFill>
                <a:latin typeface="Times New Roman" pitchFamily="18" charset="0"/>
                <a:cs typeface="Times New Roman" pitchFamily="18" charset="0"/>
              </a:rPr>
              <a:t>Практическая ценность работы</a:t>
            </a:r>
            <a:r>
              <a:rPr lang="ru-RU" sz="1400" b="1" dirty="0" smtClean="0">
                <a:solidFill>
                  <a:srgbClr val="C0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заключается в том, что её результаты исследования могут рассматриваться как определенный вклад в теорию вопроса </a:t>
            </a:r>
          </a:p>
          <a:p>
            <a:r>
              <a:rPr lang="ru-RU" sz="1400" dirty="0" smtClean="0">
                <a:latin typeface="Times New Roman" pitchFamily="18" charset="0"/>
                <a:cs typeface="Times New Roman" pitchFamily="18" charset="0"/>
              </a:rPr>
              <a:t>« Россия и Англия: история и культура.»</a:t>
            </a:r>
          </a:p>
          <a:p>
            <a:r>
              <a:rPr lang="ru-RU" sz="1400" b="1" u="sng" dirty="0" smtClean="0">
                <a:solidFill>
                  <a:srgbClr val="C00000"/>
                </a:solidFill>
                <a:latin typeface="Times New Roman" pitchFamily="18" charset="0"/>
                <a:cs typeface="Times New Roman" pitchFamily="18" charset="0"/>
              </a:rPr>
              <a:t>Практическая значимость работы</a:t>
            </a:r>
            <a:r>
              <a:rPr lang="ru-RU" sz="1400" b="1" dirty="0" smtClean="0">
                <a:solidFill>
                  <a:srgbClr val="C0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Я сравнил английские  и русские сказки и нашёл сходства и различия, как в сюжетном, так и в тематическом плане. При рассмотрении сказок я заметил, что между ними много общего: почти всегда в конце одерживают верх добрые силы и хорошие качества человека, такие, как доброта, благородство, отзывчивость, храбрость, терпеливость, честность, великодушие, находчивость и, самое главное, любовь</a:t>
            </a:r>
            <a:r>
              <a:rPr lang="ru-RU" sz="900" dirty="0" smtClean="0">
                <a:latin typeface="Times New Roman" pitchFamily="18" charset="0"/>
                <a:cs typeface="Times New Roman" pitchFamily="18" charset="0"/>
              </a:rPr>
              <a:t>. </a:t>
            </a:r>
          </a:p>
        </p:txBody>
      </p:sp>
      <p:sp>
        <p:nvSpPr>
          <p:cNvPr id="5122" name="AutoShape 2" descr="http://im5-tub-ru.yandex.net/i?id=44494742-35-72"/>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124" name="Picture 4" descr="Сказочные герои."/>
          <p:cNvPicPr>
            <a:picLocks noChangeAspect="1" noChangeArrowheads="1"/>
          </p:cNvPicPr>
          <p:nvPr/>
        </p:nvPicPr>
        <p:blipFill>
          <a:blip r:embed="rId2"/>
          <a:srcRect/>
          <a:stretch>
            <a:fillRect/>
          </a:stretch>
        </p:blipFill>
        <p:spPr bwMode="auto">
          <a:xfrm>
            <a:off x="428596" y="1643050"/>
            <a:ext cx="3905250" cy="4762500"/>
          </a:xfrm>
          <a:prstGeom prst="rect">
            <a:avLst/>
          </a:prstGeom>
          <a:noFill/>
        </p:spPr>
      </p:pic>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10" name="WordArt 6"/>
          <p:cNvSpPr>
            <a:spLocks noChangeArrowheads="1" noChangeShapeType="1" noTextEdit="1"/>
          </p:cNvSpPr>
          <p:nvPr/>
        </p:nvSpPr>
        <p:spPr bwMode="auto">
          <a:xfrm>
            <a:off x="1371600" y="609600"/>
            <a:ext cx="6019800" cy="1295400"/>
          </a:xfrm>
          <a:prstGeom prst="rect">
            <a:avLst/>
          </a:prstGeom>
        </p:spPr>
        <p:txBody>
          <a:bodyPr wrap="none" fromWordArt="1">
            <a:prstTxWarp prst="textPlain">
              <a:avLst>
                <a:gd name="adj" fmla="val 50000"/>
              </a:avLst>
            </a:prstTxWarp>
          </a:bodyPr>
          <a:lstStyle/>
          <a:p>
            <a:pPr algn="ctr"/>
            <a:r>
              <a:rPr lang="en-US" sz="3600" kern="10" dirty="0">
                <a:ln w="9525">
                  <a:solidFill>
                    <a:schemeClr val="tx1"/>
                  </a:solidFill>
                  <a:round/>
                  <a:headEnd/>
                  <a:tailEnd/>
                </a:ln>
                <a:solidFill>
                  <a:srgbClr val="9900FF"/>
                </a:solidFill>
                <a:effectLst>
                  <a:outerShdw dist="35921" dir="2700000" algn="ctr" rotWithShape="0">
                    <a:srgbClr val="C0C0C0">
                      <a:alpha val="79999"/>
                    </a:srgbClr>
                  </a:outerShdw>
                </a:effectLst>
                <a:latin typeface="Impact"/>
              </a:rPr>
              <a:t>Thank you!</a:t>
            </a:r>
            <a:endParaRPr lang="ru-RU" sz="3600" kern="10" dirty="0">
              <a:ln w="9525">
                <a:solidFill>
                  <a:schemeClr val="tx1"/>
                </a:solidFill>
                <a:round/>
                <a:headEnd/>
                <a:tailEnd/>
              </a:ln>
              <a:solidFill>
                <a:srgbClr val="9900FF"/>
              </a:solidFill>
              <a:effectLst>
                <a:outerShdw dist="35921" dir="2700000" algn="ctr" rotWithShape="0">
                  <a:srgbClr val="C0C0C0">
                    <a:alpha val="79999"/>
                  </a:srgbClr>
                </a:outerShdw>
              </a:effectLst>
              <a:latin typeface="Impact"/>
            </a:endParaRPr>
          </a:p>
        </p:txBody>
      </p:sp>
      <p:sp>
        <p:nvSpPr>
          <p:cNvPr id="3" name="Облако 2"/>
          <p:cNvSpPr/>
          <p:nvPr/>
        </p:nvSpPr>
        <p:spPr>
          <a:xfrm rot="3155810">
            <a:off x="351551" y="3155865"/>
            <a:ext cx="3235858" cy="2844039"/>
          </a:xfrm>
          <a:prstGeom prst="cloud">
            <a:avLst/>
          </a:prstGeom>
          <a:gradFill>
            <a:gsLst>
              <a:gs pos="0">
                <a:srgbClr val="E5BB09"/>
              </a:gs>
              <a:gs pos="100000">
                <a:srgbClr val="E98D05"/>
              </a:gs>
            </a:gsLst>
            <a:lin ang="5400000" scaled="1"/>
          </a:gradFill>
          <a:ln w="0">
            <a:noFill/>
          </a:ln>
          <a:effectLst>
            <a:outerShdw blurRad="393700" sx="102000" sy="102000" algn="ctr" rotWithShape="0">
              <a:prstClr val="black">
                <a:alpha val="25000"/>
              </a:prstClr>
            </a:outerShdw>
          </a:effectLst>
          <a:scene3d>
            <a:camera prst="orthographicFront"/>
            <a:lightRig rig="threePt" dir="t"/>
          </a:scene3d>
          <a:sp3d prstMaterial="matte">
            <a:bevelT w="26035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C:\Documents and Settings\Влад.SAMLAB\Рабочий стол\kolobok.jpg"/>
          <p:cNvPicPr>
            <a:picLocks noGrp="1" noChangeAspect="1" noChangeArrowheads="1"/>
          </p:cNvPicPr>
          <p:nvPr>
            <p:ph sz="quarter" idx="4294967295"/>
          </p:nvPr>
        </p:nvPicPr>
        <p:blipFill>
          <a:blip r:embed="rId2"/>
          <a:stretch>
            <a:fillRect/>
          </a:stretch>
        </p:blipFill>
        <p:spPr>
          <a:xfrm>
            <a:off x="4429124" y="2214554"/>
            <a:ext cx="3857652" cy="4000528"/>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00710"/>
                                        </p:tgtEl>
                                        <p:attrNameLst>
                                          <p:attrName>style.visibility</p:attrName>
                                        </p:attrNameLst>
                                      </p:cBhvr>
                                      <p:to>
                                        <p:strVal val="visible"/>
                                      </p:to>
                                    </p:set>
                                    <p:animEffect transition="in" filter="wipe(down)">
                                      <p:cBhvr>
                                        <p:cTn id="7" dur="580">
                                          <p:stCondLst>
                                            <p:cond delay="0"/>
                                          </p:stCondLst>
                                        </p:cTn>
                                        <p:tgtEl>
                                          <p:spTgt spid="200710"/>
                                        </p:tgtEl>
                                      </p:cBhvr>
                                    </p:animEffect>
                                    <p:anim calcmode="lin" valueType="num">
                                      <p:cBhvr>
                                        <p:cTn id="8" dur="1822" tmFilter="0,0; 0.14,0.36; 0.43,0.73; 0.71,0.91; 1.0,1.0">
                                          <p:stCondLst>
                                            <p:cond delay="0"/>
                                          </p:stCondLst>
                                        </p:cTn>
                                        <p:tgtEl>
                                          <p:spTgt spid="2007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07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07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07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071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0710"/>
                                        </p:tgtEl>
                                      </p:cBhvr>
                                      <p:to x="100000" y="60000"/>
                                    </p:animScale>
                                    <p:animScale>
                                      <p:cBhvr>
                                        <p:cTn id="14" dur="166" decel="50000">
                                          <p:stCondLst>
                                            <p:cond delay="676"/>
                                          </p:stCondLst>
                                        </p:cTn>
                                        <p:tgtEl>
                                          <p:spTgt spid="200710"/>
                                        </p:tgtEl>
                                      </p:cBhvr>
                                      <p:to x="100000" y="100000"/>
                                    </p:animScale>
                                    <p:animScale>
                                      <p:cBhvr>
                                        <p:cTn id="15" dur="26">
                                          <p:stCondLst>
                                            <p:cond delay="1312"/>
                                          </p:stCondLst>
                                        </p:cTn>
                                        <p:tgtEl>
                                          <p:spTgt spid="200710"/>
                                        </p:tgtEl>
                                      </p:cBhvr>
                                      <p:to x="100000" y="80000"/>
                                    </p:animScale>
                                    <p:animScale>
                                      <p:cBhvr>
                                        <p:cTn id="16" dur="166" decel="50000">
                                          <p:stCondLst>
                                            <p:cond delay="1338"/>
                                          </p:stCondLst>
                                        </p:cTn>
                                        <p:tgtEl>
                                          <p:spTgt spid="200710"/>
                                        </p:tgtEl>
                                      </p:cBhvr>
                                      <p:to x="100000" y="100000"/>
                                    </p:animScale>
                                    <p:animScale>
                                      <p:cBhvr>
                                        <p:cTn id="17" dur="26">
                                          <p:stCondLst>
                                            <p:cond delay="1642"/>
                                          </p:stCondLst>
                                        </p:cTn>
                                        <p:tgtEl>
                                          <p:spTgt spid="200710"/>
                                        </p:tgtEl>
                                      </p:cBhvr>
                                      <p:to x="100000" y="90000"/>
                                    </p:animScale>
                                    <p:animScale>
                                      <p:cBhvr>
                                        <p:cTn id="18" dur="166" decel="50000">
                                          <p:stCondLst>
                                            <p:cond delay="1668"/>
                                          </p:stCondLst>
                                        </p:cTn>
                                        <p:tgtEl>
                                          <p:spTgt spid="200710"/>
                                        </p:tgtEl>
                                      </p:cBhvr>
                                      <p:to x="100000" y="100000"/>
                                    </p:animScale>
                                    <p:animScale>
                                      <p:cBhvr>
                                        <p:cTn id="19" dur="26">
                                          <p:stCondLst>
                                            <p:cond delay="1808"/>
                                          </p:stCondLst>
                                        </p:cTn>
                                        <p:tgtEl>
                                          <p:spTgt spid="200710"/>
                                        </p:tgtEl>
                                      </p:cBhvr>
                                      <p:to x="100000" y="95000"/>
                                    </p:animScale>
                                    <p:animScale>
                                      <p:cBhvr>
                                        <p:cTn id="20" dur="166" decel="50000">
                                          <p:stCondLst>
                                            <p:cond delay="1834"/>
                                          </p:stCondLst>
                                        </p:cTn>
                                        <p:tgtEl>
                                          <p:spTgt spid="2007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1143000"/>
          </a:xfrm>
        </p:spPr>
        <p:txBody>
          <a:bodyPr>
            <a:normAutofit/>
          </a:bodyPr>
          <a:lstStyle/>
          <a:p>
            <a:pPr lvl="0" fontAlgn="base">
              <a:spcAft>
                <a:spcPct val="0"/>
              </a:spcAft>
            </a:pPr>
            <a:r>
              <a:rPr lang="ru-RU" sz="3200" b="1" dirty="0" smtClean="0">
                <a:solidFill>
                  <a:srgbClr val="C00000"/>
                </a:solidFill>
                <a:latin typeface="Calibri" pitchFamily="34" charset="0"/>
                <a:ea typeface="Times New Roman" pitchFamily="18" charset="0"/>
                <a:cs typeface="Times New Roman" pitchFamily="18" charset="0"/>
              </a:rPr>
              <a:t>Любишь ли ты сказки? </a:t>
            </a:r>
            <a:endParaRPr lang="ru-RU" sz="3600" dirty="0" smtClean="0">
              <a:latin typeface="Arial" pitchFamily="34" charset="0"/>
              <a:cs typeface="Arial" pitchFamily="34" charset="0"/>
            </a:endParaRPr>
          </a:p>
        </p:txBody>
      </p:sp>
      <p:sp>
        <p:nvSpPr>
          <p:cNvPr id="4" name="Содержимое 3"/>
          <p:cNvSpPr>
            <a:spLocks noGrp="1"/>
          </p:cNvSpPr>
          <p:nvPr>
            <p:ph sz="half" idx="2"/>
          </p:nvPr>
        </p:nvSpPr>
        <p:spPr>
          <a:xfrm>
            <a:off x="4648200" y="1142984"/>
            <a:ext cx="4038600" cy="5500726"/>
          </a:xfrm>
        </p:spPr>
        <p:txBody>
          <a:bodyPr>
            <a:noAutofit/>
          </a:bodyPr>
          <a:lstStyle/>
          <a:p>
            <a:pPr algn="ctr">
              <a:buNone/>
            </a:pPr>
            <a:r>
              <a:rPr lang="ru-RU" sz="1800" b="1" dirty="0" smtClean="0">
                <a:solidFill>
                  <a:srgbClr val="C00000"/>
                </a:solidFill>
                <a:latin typeface="Times New Roman" pitchFamily="18" charset="0"/>
                <a:cs typeface="Times New Roman" pitchFamily="18" charset="0"/>
              </a:rPr>
              <a:t>Анкетирование учащихся 8б класса МБОУ СОШ№27, изучающих английский язык. </a:t>
            </a:r>
          </a:p>
          <a:p>
            <a:r>
              <a:rPr lang="ru-RU" sz="2400" dirty="0" smtClean="0">
                <a:latin typeface="Times New Roman" pitchFamily="18" charset="0"/>
                <a:cs typeface="Times New Roman" pitchFamily="18" charset="0"/>
              </a:rPr>
              <a:t> Из  25 опрошенных  сказки нравятся 17-и, не нравятся - 8-и. Сказки нравятся большинству (~70%) и любовь к ним останется на всю жизнь. Верим ли мы в реальность сказки? Кто-то верит, а кто-то нет. Но хочется верить.</a:t>
            </a:r>
            <a:endParaRPr lang="ru-RU" sz="2400" dirty="0"/>
          </a:p>
        </p:txBody>
      </p:sp>
      <p:pic>
        <p:nvPicPr>
          <p:cNvPr id="9219" name="Picture 3"/>
          <p:cNvPicPr>
            <a:picLocks noGrp="1" noChangeAspect="1" noChangeArrowheads="1"/>
          </p:cNvPicPr>
          <p:nvPr>
            <p:ph sz="half" idx="1"/>
          </p:nvPr>
        </p:nvPicPr>
        <p:blipFill>
          <a:blip r:embed="rId3" cstate="print"/>
          <a:srcRect/>
          <a:stretch>
            <a:fillRect/>
          </a:stretch>
        </p:blipFill>
        <p:spPr bwMode="auto">
          <a:xfrm flipV="1">
            <a:off x="428596" y="1691151"/>
            <a:ext cx="115807" cy="60716"/>
          </a:xfrm>
          <a:prstGeom prst="rect">
            <a:avLst/>
          </a:prstGeom>
          <a:noFill/>
          <a:ln w="9525">
            <a:noFill/>
            <a:miter lim="800000"/>
            <a:headEnd/>
            <a:tailEnd/>
          </a:ln>
          <a:effectLst/>
        </p:spPr>
      </p:pic>
      <p:graphicFrame>
        <p:nvGraphicFramePr>
          <p:cNvPr id="9" name="Диаграмма 8"/>
          <p:cNvGraphicFramePr/>
          <p:nvPr/>
        </p:nvGraphicFramePr>
        <p:xfrm>
          <a:off x="285721" y="1428736"/>
          <a:ext cx="4214842" cy="442915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normAutofit/>
          </a:bodyPr>
          <a:lstStyle/>
          <a:p>
            <a:r>
              <a:rPr lang="ru-RU" sz="1600" dirty="0" smtClean="0">
                <a:latin typeface="Times New Roman" pitchFamily="18" charset="0"/>
                <a:cs typeface="Times New Roman" pitchFamily="18" charset="0"/>
              </a:rPr>
              <a:t> </a:t>
            </a:r>
            <a:r>
              <a:rPr lang="ru-RU" sz="1600" dirty="0" smtClean="0">
                <a:solidFill>
                  <a:srgbClr val="C00000"/>
                </a:solidFill>
                <a:latin typeface="Times New Roman" pitchFamily="18" charset="0"/>
                <a:cs typeface="Times New Roman" pitchFamily="18" charset="0"/>
              </a:rPr>
              <a:t>Почему же мы верим в эти сказочные истории? Какие они бывают? И что же общего у сказок разных народов?</a:t>
            </a:r>
            <a:endParaRPr lang="ru-RU" sz="1600" dirty="0">
              <a:solidFill>
                <a:srgbClr val="C00000"/>
              </a:solidFill>
            </a:endParaRPr>
          </a:p>
        </p:txBody>
      </p:sp>
      <p:sp>
        <p:nvSpPr>
          <p:cNvPr id="9" name="Содержимое 8"/>
          <p:cNvSpPr>
            <a:spLocks noGrp="1"/>
          </p:cNvSpPr>
          <p:nvPr>
            <p:ph idx="1"/>
          </p:nvPr>
        </p:nvSpPr>
        <p:spPr>
          <a:xfrm>
            <a:off x="3575050" y="142852"/>
            <a:ext cx="5111750" cy="6429420"/>
          </a:xfrm>
        </p:spPr>
        <p:txBody>
          <a:bodyPr>
            <a:noAutofit/>
          </a:bodyPr>
          <a:lstStyle/>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 Появилось много вопросов, на которые я хотел бы узнать ответы. </a:t>
            </a:r>
          </a:p>
          <a:p>
            <a:r>
              <a:rPr lang="ru-RU" sz="1600" dirty="0" smtClean="0">
                <a:latin typeface="Times New Roman" pitchFamily="18" charset="0"/>
                <a:cs typeface="Times New Roman" pitchFamily="18" charset="0"/>
              </a:rPr>
              <a:t>Сказку можно отдалённо сравнить с инструкцией. В каждой инструкции в конце есть раздел, посвящённый устранению неполадок. А из сказки можно понять, как жители разных народов поступили бы в той или иной ситуации. Ведь недаром в слове </a:t>
            </a:r>
            <a:r>
              <a:rPr lang="ru-RU" sz="1600" dirty="0" smtClean="0">
                <a:solidFill>
                  <a:srgbClr val="FF0000"/>
                </a:solidFill>
                <a:latin typeface="Times New Roman" pitchFamily="18" charset="0"/>
                <a:cs typeface="Times New Roman" pitchFamily="18" charset="0"/>
              </a:rPr>
              <a:t>«сказка» </a:t>
            </a:r>
            <a:r>
              <a:rPr lang="ru-RU" sz="1600" dirty="0" smtClean="0">
                <a:latin typeface="Times New Roman" pitchFamily="18" charset="0"/>
                <a:cs typeface="Times New Roman" pitchFamily="18" charset="0"/>
              </a:rPr>
              <a:t>один корень со словом </a:t>
            </a:r>
            <a:r>
              <a:rPr lang="ru-RU" sz="1600" dirty="0" smtClean="0">
                <a:solidFill>
                  <a:srgbClr val="FF0000"/>
                </a:solidFill>
                <a:latin typeface="Times New Roman" pitchFamily="18" charset="0"/>
                <a:cs typeface="Times New Roman" pitchFamily="18" charset="0"/>
              </a:rPr>
              <a:t>«сказ». Рассказать, пересказать </a:t>
            </a:r>
            <a:r>
              <a:rPr lang="ru-RU" sz="1600" dirty="0" smtClean="0">
                <a:latin typeface="Times New Roman" pitchFamily="18" charset="0"/>
                <a:cs typeface="Times New Roman" pitchFamily="18" charset="0"/>
              </a:rPr>
              <a:t>– все эти слова имеют корень </a:t>
            </a:r>
            <a:r>
              <a:rPr lang="ru-RU" sz="1600" dirty="0" smtClean="0">
                <a:solidFill>
                  <a:srgbClr val="FF0000"/>
                </a:solidFill>
                <a:latin typeface="Times New Roman" pitchFamily="18" charset="0"/>
                <a:cs typeface="Times New Roman" pitchFamily="18" charset="0"/>
              </a:rPr>
              <a:t>«сказ». </a:t>
            </a:r>
            <a:r>
              <a:rPr lang="ru-RU" sz="1600" dirty="0" smtClean="0">
                <a:latin typeface="Times New Roman" pitchFamily="18" charset="0"/>
                <a:cs typeface="Times New Roman" pitchFamily="18" charset="0"/>
              </a:rPr>
              <a:t>Но если податься чуть глубже, то можно предположить, что </a:t>
            </a:r>
            <a:r>
              <a:rPr lang="ru-RU" sz="1600" dirty="0" smtClean="0">
                <a:solidFill>
                  <a:srgbClr val="FF0000"/>
                </a:solidFill>
                <a:latin typeface="Times New Roman" pitchFamily="18" charset="0"/>
                <a:cs typeface="Times New Roman" pitchFamily="18" charset="0"/>
              </a:rPr>
              <a:t>«сказ» = «</a:t>
            </a:r>
            <a:r>
              <a:rPr lang="ru-RU" sz="1600" dirty="0" err="1" smtClean="0">
                <a:solidFill>
                  <a:srgbClr val="FF0000"/>
                </a:solidFill>
                <a:latin typeface="Times New Roman" pitchFamily="18" charset="0"/>
                <a:cs typeface="Times New Roman" pitchFamily="18" charset="0"/>
              </a:rPr>
              <a:t>каз</a:t>
            </a:r>
            <a:r>
              <a:rPr lang="ru-RU" sz="1600" dirty="0" smtClean="0">
                <a:solidFill>
                  <a:srgbClr val="FF0000"/>
                </a:solidFill>
                <a:latin typeface="Times New Roman" pitchFamily="18" charset="0"/>
                <a:cs typeface="Times New Roman" pitchFamily="18" charset="0"/>
              </a:rPr>
              <a:t>»,</a:t>
            </a:r>
            <a:r>
              <a:rPr lang="ru-RU" sz="1600" dirty="0" smtClean="0">
                <a:latin typeface="Times New Roman" pitchFamily="18" charset="0"/>
                <a:cs typeface="Times New Roman" pitchFamily="18" charset="0"/>
              </a:rPr>
              <a:t> </a:t>
            </a:r>
            <a:r>
              <a:rPr lang="ru-RU" sz="1600" dirty="0" smtClean="0">
                <a:solidFill>
                  <a:srgbClr val="FF0000"/>
                </a:solidFill>
                <a:latin typeface="Times New Roman" pitchFamily="18" charset="0"/>
                <a:cs typeface="Times New Roman" pitchFamily="18" charset="0"/>
              </a:rPr>
              <a:t>указывать, показывать, наказ</a:t>
            </a:r>
            <a:r>
              <a:rPr lang="ru-RU" sz="1600" dirty="0" smtClean="0">
                <a:latin typeface="Times New Roman" pitchFamily="18" charset="0"/>
                <a:cs typeface="Times New Roman" pitchFamily="18" charset="0"/>
              </a:rPr>
              <a:t>. А вот слово </a:t>
            </a:r>
            <a:r>
              <a:rPr lang="ru-RU" sz="1600" dirty="0" smtClean="0">
                <a:solidFill>
                  <a:srgbClr val="FF0000"/>
                </a:solidFill>
                <a:latin typeface="Times New Roman" pitchFamily="18" charset="0"/>
                <a:cs typeface="Times New Roman" pitchFamily="18" charset="0"/>
              </a:rPr>
              <a:t>«наказать», «наказание»? </a:t>
            </a:r>
            <a:r>
              <a:rPr lang="ru-RU" sz="1600" dirty="0" smtClean="0">
                <a:latin typeface="Times New Roman" pitchFamily="18" charset="0"/>
                <a:cs typeface="Times New Roman" pitchFamily="18" charset="0"/>
              </a:rPr>
              <a:t>Тут тоже можно предположить, что человек, посредством наказания, получает, наущение, что так в будущем делать нельзя. Теперь возвращаемся и получаем: </a:t>
            </a:r>
            <a:r>
              <a:rPr lang="ru-RU" sz="1600" dirty="0" smtClean="0">
                <a:solidFill>
                  <a:srgbClr val="FF0000"/>
                </a:solidFill>
                <a:latin typeface="Times New Roman" pitchFamily="18" charset="0"/>
                <a:cs typeface="Times New Roman" pitchFamily="18" charset="0"/>
              </a:rPr>
              <a:t>сказка </a:t>
            </a:r>
            <a:r>
              <a:rPr lang="en-US" sz="1600" dirty="0" smtClean="0">
                <a:solidFill>
                  <a:srgbClr val="FF0000"/>
                </a:solidFill>
                <a:latin typeface="Times New Roman" pitchFamily="18" charset="0"/>
                <a:cs typeface="Times New Roman" pitchFamily="18" charset="0"/>
                <a:sym typeface="Wingdings"/>
              </a:rPr>
              <a:t></a:t>
            </a:r>
            <a:r>
              <a:rPr lang="ru-RU" sz="1600" dirty="0" smtClean="0">
                <a:solidFill>
                  <a:srgbClr val="FF0000"/>
                </a:solidFill>
                <a:latin typeface="Times New Roman" pitchFamily="18" charset="0"/>
                <a:cs typeface="Times New Roman" pitchFamily="18" charset="0"/>
              </a:rPr>
              <a:t> сказ </a:t>
            </a:r>
            <a:r>
              <a:rPr lang="en-US" sz="1600" dirty="0" smtClean="0">
                <a:solidFill>
                  <a:srgbClr val="FF0000"/>
                </a:solidFill>
                <a:latin typeface="Times New Roman" pitchFamily="18" charset="0"/>
                <a:cs typeface="Times New Roman" pitchFamily="18" charset="0"/>
                <a:sym typeface="Wingdings"/>
              </a:rPr>
              <a:t></a:t>
            </a:r>
            <a:r>
              <a:rPr lang="ru-RU" sz="1600" dirty="0" smtClean="0">
                <a:solidFill>
                  <a:srgbClr val="FF0000"/>
                </a:solidFill>
                <a:latin typeface="Times New Roman" pitchFamily="18" charset="0"/>
                <a:cs typeface="Times New Roman" pitchFamily="18" charset="0"/>
              </a:rPr>
              <a:t> </a:t>
            </a:r>
            <a:r>
              <a:rPr lang="ru-RU" sz="1600" dirty="0" err="1" smtClean="0">
                <a:solidFill>
                  <a:srgbClr val="FF0000"/>
                </a:solidFill>
                <a:latin typeface="Times New Roman" pitchFamily="18" charset="0"/>
                <a:cs typeface="Times New Roman" pitchFamily="18" charset="0"/>
              </a:rPr>
              <a:t>каз</a:t>
            </a:r>
            <a:r>
              <a:rPr lang="ru-RU" sz="1600" dirty="0" smtClean="0">
                <a:solidFill>
                  <a:srgbClr val="FF0000"/>
                </a:solidFill>
                <a:latin typeface="Times New Roman" pitchFamily="18" charset="0"/>
                <a:cs typeface="Times New Roman" pitchFamily="18" charset="0"/>
              </a:rPr>
              <a:t> </a:t>
            </a:r>
            <a:r>
              <a:rPr lang="ru-RU" sz="1600" dirty="0" smtClean="0">
                <a:solidFill>
                  <a:srgbClr val="FF0000"/>
                </a:solidFill>
                <a:latin typeface="Times New Roman" pitchFamily="18" charset="0"/>
                <a:cs typeface="Times New Roman" pitchFamily="18" charset="0"/>
                <a:sym typeface="Wingdings"/>
              </a:rPr>
              <a:t></a:t>
            </a:r>
            <a:r>
              <a:rPr lang="ru-RU" sz="1600" dirty="0" smtClean="0">
                <a:solidFill>
                  <a:srgbClr val="FF0000"/>
                </a:solidFill>
                <a:latin typeface="Times New Roman" pitchFamily="18" charset="0"/>
                <a:cs typeface="Times New Roman" pitchFamily="18" charset="0"/>
              </a:rPr>
              <a:t> наказ.</a:t>
            </a:r>
            <a:r>
              <a:rPr lang="ru-RU" sz="1600" dirty="0" smtClean="0">
                <a:latin typeface="Times New Roman" pitchFamily="18" charset="0"/>
                <a:cs typeface="Times New Roman" pitchFamily="18" charset="0"/>
              </a:rPr>
              <a:t> Этимология этого слова подтверждает то, что сказка создана, как наказ, урок, подспорье в жизни. А у англичан </a:t>
            </a:r>
            <a:r>
              <a:rPr lang="en-US" sz="1600" dirty="0" smtClean="0">
                <a:solidFill>
                  <a:srgbClr val="FF0000"/>
                </a:solidFill>
                <a:latin typeface="Times New Roman" pitchFamily="18" charset="0"/>
                <a:cs typeface="Times New Roman" pitchFamily="18" charset="0"/>
              </a:rPr>
              <a:t>fairy tales</a:t>
            </a:r>
            <a:r>
              <a:rPr lang="ru-RU" sz="1600" dirty="0" smtClean="0">
                <a:solidFill>
                  <a:srgbClr val="FF0000"/>
                </a:solidFill>
                <a:latin typeface="Times New Roman" pitchFamily="18" charset="0"/>
                <a:cs typeface="Times New Roman" pitchFamily="18" charset="0"/>
              </a:rPr>
              <a:t> – рассказы феи. </a:t>
            </a:r>
            <a:r>
              <a:rPr lang="ru-RU" sz="1600" dirty="0" smtClean="0">
                <a:latin typeface="Times New Roman" pitchFamily="18" charset="0"/>
                <a:cs typeface="Times New Roman" pitchFamily="18" charset="0"/>
              </a:rPr>
              <a:t>Добрая фея рассказывает истории, а дети учатся, как нужно поступать в той или иной ситуации.</a:t>
            </a:r>
          </a:p>
          <a:p>
            <a:endParaRPr lang="ru-RU" sz="1600" dirty="0"/>
          </a:p>
        </p:txBody>
      </p:sp>
      <p:sp>
        <p:nvSpPr>
          <p:cNvPr id="10" name="Текст 9"/>
          <p:cNvSpPr>
            <a:spLocks noGrp="1"/>
          </p:cNvSpPr>
          <p:nvPr>
            <p:ph type="body" sz="half" idx="2"/>
          </p:nvPr>
        </p:nvSpPr>
        <p:spPr/>
        <p:txBody>
          <a:bodyPr/>
          <a:lstStyle/>
          <a:p>
            <a:endParaRPr lang="ru-RU" dirty="0"/>
          </a:p>
        </p:txBody>
      </p:sp>
      <p:pic>
        <p:nvPicPr>
          <p:cNvPr id="5" name="Picture 2"/>
          <p:cNvPicPr>
            <a:picLocks noChangeAspect="1" noChangeArrowheads="1"/>
          </p:cNvPicPr>
          <p:nvPr/>
        </p:nvPicPr>
        <p:blipFill>
          <a:blip r:embed="rId2" cstate="print"/>
          <a:srcRect/>
          <a:stretch>
            <a:fillRect/>
          </a:stretch>
        </p:blipFill>
        <p:spPr bwMode="auto">
          <a:xfrm>
            <a:off x="428596" y="1428736"/>
            <a:ext cx="2071688" cy="1773237"/>
          </a:xfrm>
          <a:prstGeom prst="teardrop">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1500166" y="3071810"/>
            <a:ext cx="1901825" cy="1484784"/>
          </a:xfrm>
          <a:prstGeom prst="teardrop">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500034" y="4500571"/>
            <a:ext cx="2786082" cy="1714512"/>
          </a:xfrm>
          <a:prstGeom prst="teardrop">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8280"/>
          </a:xfrm>
        </p:spPr>
        <p:txBody>
          <a:bodyPr>
            <a:normAutofit fontScale="90000"/>
          </a:bodyPr>
          <a:lstStyle/>
          <a:p>
            <a:r>
              <a:rPr lang="ru-RU" sz="2000" b="1" dirty="0" smtClean="0">
                <a:solidFill>
                  <a:srgbClr val="C00000"/>
                </a:solidFill>
                <a:latin typeface="Times New Roman" pitchFamily="18" charset="0"/>
                <a:cs typeface="Times New Roman" pitchFamily="18" charset="0"/>
              </a:rPr>
              <a:t>Научная новизна</a:t>
            </a:r>
            <a:endParaRPr lang="ru-RU" sz="2000" dirty="0">
              <a:solidFill>
                <a:srgbClr val="C00000"/>
              </a:solidFill>
              <a:latin typeface="Times New Roman" pitchFamily="18" charset="0"/>
              <a:cs typeface="Times New Roman" pitchFamily="18" charset="0"/>
            </a:endParaRPr>
          </a:p>
        </p:txBody>
      </p:sp>
      <p:sp>
        <p:nvSpPr>
          <p:cNvPr id="5" name="Текст 4"/>
          <p:cNvSpPr>
            <a:spLocks noGrp="1"/>
          </p:cNvSpPr>
          <p:nvPr>
            <p:ph type="body" idx="1"/>
          </p:nvPr>
        </p:nvSpPr>
        <p:spPr>
          <a:xfrm>
            <a:off x="642910" y="714356"/>
            <a:ext cx="3925916" cy="603263"/>
          </a:xfrm>
        </p:spPr>
        <p:txBody>
          <a:bodyPr/>
          <a:lstStyle/>
          <a:p>
            <a:r>
              <a:rPr lang="ru-RU" dirty="0" smtClean="0">
                <a:solidFill>
                  <a:srgbClr val="C00000"/>
                </a:solidFill>
                <a:latin typeface="Times New Roman" pitchFamily="18" charset="0"/>
                <a:cs typeface="Times New Roman" pitchFamily="18" charset="0"/>
              </a:rPr>
              <a:t>Научная новизна</a:t>
            </a:r>
            <a:endParaRPr lang="ru-RU" dirty="0"/>
          </a:p>
        </p:txBody>
      </p:sp>
      <p:sp>
        <p:nvSpPr>
          <p:cNvPr id="4" name="Содержимое 3"/>
          <p:cNvSpPr>
            <a:spLocks noGrp="1"/>
          </p:cNvSpPr>
          <p:nvPr>
            <p:ph sz="half" idx="2"/>
          </p:nvPr>
        </p:nvSpPr>
        <p:spPr>
          <a:xfrm>
            <a:off x="285720" y="1357298"/>
            <a:ext cx="4040188" cy="4929222"/>
          </a:xfrm>
        </p:spPr>
        <p:txBody>
          <a:bodyPr>
            <a:normAutofit/>
          </a:bodyPr>
          <a:lstStyle/>
          <a:p>
            <a:r>
              <a:rPr lang="ru-RU" sz="1600" dirty="0" smtClean="0">
                <a:latin typeface="Times New Roman" pitchFamily="18" charset="0"/>
                <a:cs typeface="Times New Roman" pitchFamily="18" charset="0"/>
              </a:rPr>
              <a:t>исследования заключается в том, что впервые на материале английских и  русских сказок на основе тщательного анализа большого фактического материала осуществляется изучение особенностей преломления национальной культуры через призму языка, до сих пор в значительной своей части не попадавшего в поле зрения исследователей. Мною была предпринята попытка провести исследование этой темы. </a:t>
            </a:r>
          </a:p>
        </p:txBody>
      </p:sp>
      <p:sp>
        <p:nvSpPr>
          <p:cNvPr id="6" name="Текст 5"/>
          <p:cNvSpPr>
            <a:spLocks noGrp="1"/>
          </p:cNvSpPr>
          <p:nvPr>
            <p:ph type="body" sz="quarter" idx="3"/>
          </p:nvPr>
        </p:nvSpPr>
        <p:spPr>
          <a:xfrm>
            <a:off x="4714876" y="571480"/>
            <a:ext cx="4041775" cy="639762"/>
          </a:xfrm>
        </p:spPr>
        <p:txBody>
          <a:bodyPr/>
          <a:lstStyle/>
          <a:p>
            <a:r>
              <a:rPr lang="ru-RU" dirty="0" smtClean="0">
                <a:solidFill>
                  <a:srgbClr val="C00000"/>
                </a:solidFill>
              </a:rPr>
              <a:t>Определение сказки</a:t>
            </a:r>
            <a:endParaRPr lang="ru-RU" dirty="0"/>
          </a:p>
        </p:txBody>
      </p:sp>
      <p:sp>
        <p:nvSpPr>
          <p:cNvPr id="7" name="Содержимое 6"/>
          <p:cNvSpPr>
            <a:spLocks noGrp="1"/>
          </p:cNvSpPr>
          <p:nvPr>
            <p:ph sz="quarter" idx="4"/>
          </p:nvPr>
        </p:nvSpPr>
        <p:spPr>
          <a:xfrm>
            <a:off x="4786314" y="1285860"/>
            <a:ext cx="4041775" cy="5072098"/>
          </a:xfrm>
        </p:spPr>
        <p:txBody>
          <a:bodyPr>
            <a:normAutofit fontScale="55000" lnSpcReduction="20000"/>
          </a:bodyPr>
          <a:lstStyle/>
          <a:p>
            <a:r>
              <a:rPr lang="ru-RU" dirty="0" smtClean="0">
                <a:latin typeface="Times New Roman" pitchFamily="18" charset="0"/>
                <a:cs typeface="Times New Roman" pitchFamily="18" charset="0"/>
              </a:rPr>
              <a:t>Прежде всего, обратимся к определению самого слова </a:t>
            </a:r>
            <a:r>
              <a:rPr lang="ru-RU" dirty="0" smtClean="0">
                <a:solidFill>
                  <a:srgbClr val="FF0000"/>
                </a:solidFill>
                <a:latin typeface="Times New Roman" pitchFamily="18" charset="0"/>
                <a:cs typeface="Times New Roman" pitchFamily="18" charset="0"/>
              </a:rPr>
              <a:t>«сказка». </a:t>
            </a:r>
            <a:r>
              <a:rPr lang="ru-RU" dirty="0" smtClean="0">
                <a:latin typeface="Times New Roman" pitchFamily="18" charset="0"/>
                <a:cs typeface="Times New Roman" pitchFamily="18" charset="0"/>
              </a:rPr>
              <a:t>Всемирно известная интернет-энциклопедия «</a:t>
            </a:r>
            <a:r>
              <a:rPr lang="ru-RU" dirty="0" err="1" smtClean="0">
                <a:latin typeface="Times New Roman" pitchFamily="18" charset="0"/>
                <a:cs typeface="Times New Roman" pitchFamily="18" charset="0"/>
              </a:rPr>
              <a:t>Википедия</a:t>
            </a:r>
            <a:r>
              <a:rPr lang="ru-RU" dirty="0" smtClean="0">
                <a:latin typeface="Times New Roman" pitchFamily="18" charset="0"/>
                <a:cs typeface="Times New Roman" pitchFamily="18" charset="0"/>
              </a:rPr>
              <a:t>» предлагает такое определение: </a:t>
            </a:r>
            <a:r>
              <a:rPr lang="ru-RU" dirty="0" smtClean="0">
                <a:solidFill>
                  <a:srgbClr val="FF0000"/>
                </a:solidFill>
                <a:latin typeface="Times New Roman" pitchFamily="18" charset="0"/>
                <a:cs typeface="Times New Roman" pitchFamily="18" charset="0"/>
              </a:rPr>
              <a:t>«Сказка фольклорная — эпический жанр устного народного творчества: </a:t>
            </a:r>
            <a:r>
              <a:rPr lang="ru-RU" dirty="0" smtClean="0">
                <a:latin typeface="Times New Roman" pitchFamily="18" charset="0"/>
                <a:cs typeface="Times New Roman" pitchFamily="18" charset="0"/>
              </a:rPr>
              <a:t>прозаический устный рассказ о вымышленных событиях в фольклоре разных народов. Вид повествовательного, в основном прозаического фольклора (сказочная проза), включающий в себя </a:t>
            </a:r>
            <a:r>
              <a:rPr lang="ru-RU" dirty="0" err="1" smtClean="0">
                <a:latin typeface="Times New Roman" pitchFamily="18" charset="0"/>
                <a:cs typeface="Times New Roman" pitchFamily="18" charset="0"/>
              </a:rPr>
              <a:t>разножанровые</a:t>
            </a:r>
            <a:r>
              <a:rPr lang="ru-RU" dirty="0" smtClean="0">
                <a:latin typeface="Times New Roman" pitchFamily="18" charset="0"/>
                <a:cs typeface="Times New Roman" pitchFamily="18" charset="0"/>
              </a:rPr>
              <a:t> произведения, тексты которых опираются на вымысел. Сказочный фольклор противостоит «достоверному» фольклорному повествованию (</a:t>
            </a:r>
            <a:r>
              <a:rPr lang="ru-RU" dirty="0" err="1" smtClean="0">
                <a:latin typeface="Times New Roman" pitchFamily="18" charset="0"/>
                <a:cs typeface="Times New Roman" pitchFamily="18" charset="0"/>
              </a:rPr>
              <a:t>несказочная</a:t>
            </a:r>
            <a:r>
              <a:rPr lang="ru-RU" dirty="0" smtClean="0">
                <a:latin typeface="Times New Roman" pitchFamily="18" charset="0"/>
                <a:cs typeface="Times New Roman" pitchFamily="18" charset="0"/>
              </a:rPr>
              <a:t> проза)». А вот это определение отражает цели сказок: </a:t>
            </a:r>
            <a:r>
              <a:rPr lang="ru-RU" dirty="0" smtClean="0">
                <a:solidFill>
                  <a:srgbClr val="FF0000"/>
                </a:solidFill>
                <a:latin typeface="Times New Roman" pitchFamily="18" charset="0"/>
                <a:cs typeface="Times New Roman" pitchFamily="18" charset="0"/>
              </a:rPr>
              <a:t>«Народные сказки – самая древняя из распространенных форм устного народного творчества отдельного региона,</a:t>
            </a:r>
            <a:r>
              <a:rPr lang="ru-RU" dirty="0" smtClean="0">
                <a:latin typeface="Times New Roman" pitchFamily="18" charset="0"/>
                <a:cs typeface="Times New Roman" pitchFamily="18" charset="0"/>
              </a:rPr>
              <a:t> присутствующая у всех народов, такая сказка отражает убеждения, воззрения, главенствующие черты национального характера, обличает классовые отношения, одновременно обнажая старинный быт, который зачастую отражается в отдельных произведениях - бытовых сказках».  </a:t>
            </a:r>
          </a:p>
          <a:p>
            <a:r>
              <a:rPr lang="ru-RU" dirty="0" smtClean="0">
                <a:latin typeface="Times New Roman" pitchFamily="18" charset="0"/>
                <a:cs typeface="Times New Roman" pitchFamily="18" charset="0"/>
              </a:rPr>
              <a:t>«Сказка – это не только 300-400 строк забавного текста, но и огромный массив информации для анализа специалистами. </a:t>
            </a:r>
          </a:p>
          <a:p>
            <a:r>
              <a:rPr lang="ru-RU" dirty="0" smtClean="0">
                <a:latin typeface="Times New Roman" pitchFamily="18" charset="0"/>
                <a:cs typeface="Times New Roman" pitchFamily="18" charset="0"/>
              </a:rPr>
              <a:t>Знаете ли вы, что своя «Красная Шапочка» живет в сказочном мире сорока и более народов? Конечно, в каждой стране цвет ее шапочки и остальные атрибуты свои, но смысл одинаковый.</a:t>
            </a:r>
            <a:endParaRPr lang="ru-RU"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latin typeface="Times New Roman" pitchFamily="18" charset="0"/>
                <a:cs typeface="Times New Roman" pitchFamily="18" charset="0"/>
              </a:rPr>
              <a:t>Классификация сказочных жанров</a:t>
            </a:r>
            <a:r>
              <a:rPr lang="ru-RU" sz="3200" dirty="0" smtClean="0">
                <a:solidFill>
                  <a:srgbClr val="C00000"/>
                </a:solidFill>
                <a:latin typeface="Times New Roman" pitchFamily="18" charset="0"/>
                <a:cs typeface="Times New Roman" pitchFamily="18" charset="0"/>
              </a:rPr>
              <a:t/>
            </a:r>
            <a:br>
              <a:rPr lang="ru-RU" sz="3200" dirty="0" smtClean="0">
                <a:solidFill>
                  <a:srgbClr val="C00000"/>
                </a:solidFill>
                <a:latin typeface="Times New Roman" pitchFamily="18" charset="0"/>
                <a:cs typeface="Times New Roman" pitchFamily="18" charset="0"/>
              </a:rPr>
            </a:br>
            <a:endParaRPr lang="ru-RU" sz="3200" dirty="0">
              <a:solidFill>
                <a:srgbClr val="C00000"/>
              </a:solidFill>
              <a:latin typeface="Times New Roman" pitchFamily="18" charset="0"/>
              <a:cs typeface="Times New Roman" pitchFamily="18" charset="0"/>
            </a:endParaRPr>
          </a:p>
        </p:txBody>
      </p:sp>
      <p:sp>
        <p:nvSpPr>
          <p:cNvPr id="3" name="Содержимое 2"/>
          <p:cNvSpPr>
            <a:spLocks noGrp="1"/>
          </p:cNvSpPr>
          <p:nvPr>
            <p:ph sz="half" idx="1"/>
          </p:nvPr>
        </p:nvSpPr>
        <p:spPr>
          <a:xfrm>
            <a:off x="428596" y="1071546"/>
            <a:ext cx="4038600" cy="5054617"/>
          </a:xfrm>
        </p:spPr>
        <p:txBody>
          <a:bodyPr>
            <a:normAutofit fontScale="25000" lnSpcReduction="20000"/>
          </a:bodyPr>
          <a:lstStyle/>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solidFill>
                <a:srgbClr val="C00000"/>
              </a:solidFill>
            </a:endParaRPr>
          </a:p>
          <a:p>
            <a:pPr>
              <a:buNone/>
            </a:pPr>
            <a:r>
              <a:rPr lang="ru-RU" b="1" dirty="0" smtClean="0">
                <a:solidFill>
                  <a:srgbClr val="C00000"/>
                </a:solidFill>
              </a:rPr>
              <a:t>	. </a:t>
            </a:r>
            <a:r>
              <a:rPr lang="ru-RU" sz="4800" b="1" dirty="0" smtClean="0">
                <a:solidFill>
                  <a:srgbClr val="C00000"/>
                </a:solidFill>
                <a:latin typeface="Times New Roman" pitchFamily="18" charset="0"/>
                <a:cs typeface="Times New Roman" pitchFamily="18" charset="0"/>
              </a:rPr>
              <a:t>Какова роль сказок в жизни человека?</a:t>
            </a:r>
          </a:p>
          <a:p>
            <a:r>
              <a:rPr lang="ru-RU" sz="5600" b="1" dirty="0" smtClean="0">
                <a:latin typeface="Times New Roman" pitchFamily="18" charset="0"/>
                <a:cs typeface="Times New Roman" pitchFamily="18" charset="0"/>
              </a:rPr>
              <a:t>1 место -  воспитание - (15 человек)</a:t>
            </a:r>
            <a:endParaRPr lang="ru-RU" sz="5600" dirty="0" smtClean="0">
              <a:latin typeface="Times New Roman" pitchFamily="18" charset="0"/>
              <a:cs typeface="Times New Roman" pitchFamily="18" charset="0"/>
            </a:endParaRPr>
          </a:p>
          <a:p>
            <a:r>
              <a:rPr lang="ru-RU" sz="5600" b="1" dirty="0" smtClean="0">
                <a:latin typeface="Times New Roman" pitchFamily="18" charset="0"/>
                <a:cs typeface="Times New Roman" pitchFamily="18" charset="0"/>
              </a:rPr>
              <a:t>2 место - передача опыта и традиций- ( 7 человек)</a:t>
            </a:r>
            <a:endParaRPr lang="ru-RU" sz="5600" dirty="0" smtClean="0">
              <a:latin typeface="Times New Roman" pitchFamily="18" charset="0"/>
              <a:cs typeface="Times New Roman" pitchFamily="18" charset="0"/>
            </a:endParaRPr>
          </a:p>
          <a:p>
            <a:r>
              <a:rPr lang="ru-RU" sz="5600" b="1" dirty="0" smtClean="0">
                <a:latin typeface="Times New Roman" pitchFamily="18" charset="0"/>
                <a:cs typeface="Times New Roman" pitchFamily="18" charset="0"/>
              </a:rPr>
              <a:t>3-место –развлечение(3 человека)</a:t>
            </a:r>
            <a:endParaRPr lang="ru-RU" sz="56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648200" y="1071546"/>
            <a:ext cx="4038600" cy="5054617"/>
          </a:xfrm>
        </p:spPr>
        <p:txBody>
          <a:bodyPr>
            <a:normAutofit fontScale="25000" lnSpcReduction="20000"/>
          </a:bodyPr>
          <a:lstStyle/>
          <a:p>
            <a:r>
              <a:rPr lang="ru-RU" sz="7200" dirty="0" smtClean="0">
                <a:latin typeface="Times New Roman" pitchFamily="18" charset="0"/>
                <a:cs typeface="Times New Roman" pitchFamily="18" charset="0"/>
              </a:rPr>
              <a:t>В анкете я  попросил выделить роли сказок среди следующих вариантов (можно было выбрать несколько вариантов): «развлечение», «воспитание», «передача опыта и традиций народа».</a:t>
            </a:r>
          </a:p>
          <a:p>
            <a:r>
              <a:rPr lang="ru-RU" sz="7200" dirty="0" smtClean="0">
                <a:latin typeface="Times New Roman" pitchFamily="18" charset="0"/>
                <a:cs typeface="Times New Roman" pitchFamily="18" charset="0"/>
              </a:rPr>
              <a:t>На первом месте, по мнению опрошенных стоит воспитание (15голосов), на втором – передача опыта и традиций (7голосов), развлечение с результатом в 3 голоса становится на третье место. Таким образом, сказка выполняет все, предложенные мною роли, развлечение опрошенные ставят только на 3 место, а главными целями выделяют воспитание и передачу опыта, это значит, что сказка "на отлично" справляется с этими двумя целями и читатели понимают, что хотела сказать сказка.</a:t>
            </a:r>
          </a:p>
          <a:p>
            <a:endParaRPr lang="ru-RU" dirty="0"/>
          </a:p>
        </p:txBody>
      </p:sp>
      <p:graphicFrame>
        <p:nvGraphicFramePr>
          <p:cNvPr id="5" name="Диаграмма 4"/>
          <p:cNvGraphicFramePr/>
          <p:nvPr/>
        </p:nvGraphicFramePr>
        <p:xfrm>
          <a:off x="500034" y="1395413"/>
          <a:ext cx="4000528" cy="36766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714876" y="571480"/>
            <a:ext cx="3857620" cy="5632311"/>
          </a:xfrm>
          <a:prstGeom prst="rect">
            <a:avLst/>
          </a:prstGeom>
        </p:spPr>
        <p:txBody>
          <a:bodyPr wrap="square">
            <a:spAutoFit/>
          </a:bodyPr>
          <a:lstStyle/>
          <a:p>
            <a:r>
              <a:rPr lang="ru-RU" dirty="0" smtClean="0">
                <a:latin typeface="Times New Roman" pitchFamily="18" charset="0"/>
                <a:cs typeface="Times New Roman" pitchFamily="18" charset="0"/>
              </a:rPr>
              <a:t>С помощью опроса я  попытался  узнать, много ли английских сказок знают мои одноклассники. Оказалось, что ничтожно мало. На вопрос «Знаешь ли ты какие-нибудь английские </a:t>
            </a:r>
            <a:r>
              <a:rPr lang="ru-RU" b="1" dirty="0" smtClean="0">
                <a:latin typeface="Times New Roman" pitchFamily="18" charset="0"/>
                <a:cs typeface="Times New Roman" pitchFamily="18" charset="0"/>
              </a:rPr>
              <a:t>народные</a:t>
            </a:r>
            <a:r>
              <a:rPr lang="ru-RU" dirty="0" smtClean="0">
                <a:latin typeface="Times New Roman" pitchFamily="18" charset="0"/>
                <a:cs typeface="Times New Roman" pitchFamily="18" charset="0"/>
              </a:rPr>
              <a:t> сказки?»  положительно ответили только 6 человек (~25%), причём при положительном ответе нужно было привести примеры, но многие не только не привели примеры, но и назвали авторские сказки, братьев Гримм, Марка Твена и т.д. Народными оказались только сказки «Колобок» («</a:t>
            </a:r>
            <a:r>
              <a:rPr lang="en-US" dirty="0" smtClean="0">
                <a:latin typeface="Times New Roman" pitchFamily="18" charset="0"/>
                <a:cs typeface="Times New Roman" pitchFamily="18" charset="0"/>
              </a:rPr>
              <a:t>Johnny</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Cake</a:t>
            </a:r>
            <a:r>
              <a:rPr lang="ru-RU" dirty="0" smtClean="0">
                <a:latin typeface="Times New Roman" pitchFamily="18" charset="0"/>
                <a:cs typeface="Times New Roman" pitchFamily="18" charset="0"/>
              </a:rPr>
              <a:t>») и «Три поросёнка» («</a:t>
            </a:r>
            <a:r>
              <a:rPr lang="en-US" dirty="0" smtClean="0">
                <a:latin typeface="Times New Roman" pitchFamily="18" charset="0"/>
                <a:cs typeface="Times New Roman" pitchFamily="18" charset="0"/>
              </a:rPr>
              <a:t>The Three Little Pigs</a:t>
            </a:r>
            <a:r>
              <a:rPr lang="ru-RU" dirty="0" smtClean="0">
                <a:latin typeface="Times New Roman" pitchFamily="18" charset="0"/>
                <a:cs typeface="Times New Roman" pitchFamily="18" charset="0"/>
              </a:rPr>
              <a:t>»). Это значит, что многие не знают авторов известных сказок и не могут отличить авторскую сказку от народной.</a:t>
            </a:r>
            <a:endParaRPr lang="ru-RU" dirty="0"/>
          </a:p>
        </p:txBody>
      </p:sp>
      <p:pic>
        <p:nvPicPr>
          <p:cNvPr id="9" name="Picture 14" descr="H:\Documents and Settings\Aida\Рабочий стол\НОвая ГРАФИКА сборник\КАРТИНКИ СБОРНИК_ школьные\br18.gif"/>
          <p:cNvPicPr>
            <a:picLocks noChangeAspect="1" noChangeArrowheads="1" noCrop="1"/>
          </p:cNvPicPr>
          <p:nvPr/>
        </p:nvPicPr>
        <p:blipFill>
          <a:blip r:embed="rId2"/>
          <a:srcRect/>
          <a:stretch>
            <a:fillRect/>
          </a:stretch>
        </p:blipFill>
        <p:spPr bwMode="auto">
          <a:xfrm>
            <a:off x="214282" y="1571612"/>
            <a:ext cx="4286280" cy="4143404"/>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1143000"/>
          </a:xfrm>
        </p:spPr>
        <p:txBody>
          <a:bodyPr>
            <a:noAutofit/>
          </a:bodyPr>
          <a:lstStyle/>
          <a:p>
            <a:r>
              <a:rPr lang="ru-RU" sz="3600" b="1" dirty="0" smtClean="0">
                <a:solidFill>
                  <a:srgbClr val="C00000"/>
                </a:solidFill>
                <a:latin typeface="Times New Roman" pitchFamily="18" charset="0"/>
                <a:cs typeface="Times New Roman" pitchFamily="18" charset="0"/>
              </a:rPr>
              <a:t>Композиционные особенности</a:t>
            </a:r>
            <a:r>
              <a:rPr lang="ru-RU" sz="3600" dirty="0" smtClean="0">
                <a:solidFill>
                  <a:srgbClr val="C00000"/>
                </a:solidFill>
                <a:latin typeface="Times New Roman" pitchFamily="18" charset="0"/>
                <a:cs typeface="Times New Roman" pitchFamily="18" charset="0"/>
              </a:rPr>
              <a:t/>
            </a:r>
            <a:br>
              <a:rPr lang="ru-RU" sz="3600" dirty="0" smtClean="0">
                <a:solidFill>
                  <a:srgbClr val="C00000"/>
                </a:solidFill>
                <a:latin typeface="Times New Roman" pitchFamily="18" charset="0"/>
                <a:cs typeface="Times New Roman" pitchFamily="18" charset="0"/>
              </a:rPr>
            </a:br>
            <a:r>
              <a:rPr lang="ru-RU" sz="3600" b="1" dirty="0" smtClean="0">
                <a:solidFill>
                  <a:srgbClr val="C00000"/>
                </a:solidFill>
                <a:latin typeface="Times New Roman" pitchFamily="18" charset="0"/>
                <a:cs typeface="Times New Roman" pitchFamily="18" charset="0"/>
              </a:rPr>
              <a:t> сказок</a:t>
            </a:r>
            <a:endParaRPr lang="ru-RU" sz="3600" dirty="0">
              <a:solidFill>
                <a:srgbClr val="C00000"/>
              </a:solidFill>
              <a:latin typeface="Times New Roman" pitchFamily="18" charset="0"/>
              <a:cs typeface="Times New Roman" pitchFamily="18" charset="0"/>
            </a:endParaRPr>
          </a:p>
        </p:txBody>
      </p:sp>
      <p:sp>
        <p:nvSpPr>
          <p:cNvPr id="4" name="Содержимое 3"/>
          <p:cNvSpPr>
            <a:spLocks noGrp="1"/>
          </p:cNvSpPr>
          <p:nvPr>
            <p:ph sz="half" idx="4294967295"/>
          </p:nvPr>
        </p:nvSpPr>
        <p:spPr>
          <a:xfrm>
            <a:off x="5105400" y="1600200"/>
            <a:ext cx="4038600" cy="4525963"/>
          </a:xfrm>
        </p:spPr>
        <p:txBody>
          <a:bodyPr>
            <a:noAutofit/>
          </a:bodyPr>
          <a:lstStyle/>
          <a:p>
            <a:r>
              <a:rPr lang="ru-RU" sz="1400" dirty="0" smtClean="0">
                <a:latin typeface="Times New Roman" pitchFamily="18" charset="0"/>
                <a:cs typeface="Times New Roman" pitchFamily="18" charset="0"/>
              </a:rPr>
              <a:t>Я проанализировал  30 английских народных сказок и заметил, что у них много характерных признаков схожих с признаками русских сказок. Сейчас я приведу общие для народных сказок черты, которые отличают сказки всех народов от других литературных произведений. И русские, и английские народные сказки делятся на бытовые, волшебные и о животных. Самый любимый тип сказок среди опрошенных мною учащихся – волшебные, набрав 15 голоса, он чуть более чем в два раза популярнее бытовых сказок (6 голосов) и сказок о животных (6голосов), не выбрали любимый тип сказки всего 1 человек. Структура сказок довольна проста. Небольшой объём текста, носящий большой объём информации. Ничего лишнего. Простой сюжет.</a:t>
            </a:r>
          </a:p>
          <a:p>
            <a:r>
              <a:rPr lang="ru-RU" sz="1400" dirty="0" smtClean="0">
                <a:latin typeface="Times New Roman" pitchFamily="18" charset="0"/>
                <a:cs typeface="Times New Roman" pitchFamily="18" charset="0"/>
              </a:rPr>
              <a:t>Я  нашёл много общего в схожести сюжетов русских и английских сказок. </a:t>
            </a:r>
            <a:endParaRPr lang="ru-RU" sz="1400" dirty="0">
              <a:latin typeface="Times New Roman" pitchFamily="18" charset="0"/>
              <a:cs typeface="Times New Roman" pitchFamily="18" charset="0"/>
            </a:endParaRPr>
          </a:p>
        </p:txBody>
      </p:sp>
      <p:graphicFrame>
        <p:nvGraphicFramePr>
          <p:cNvPr id="5" name="Диаграмма 4"/>
          <p:cNvGraphicFramePr/>
          <p:nvPr/>
        </p:nvGraphicFramePr>
        <p:xfrm>
          <a:off x="357158" y="1643050"/>
          <a:ext cx="4286280" cy="3533775"/>
        </p:xfrm>
        <a:graphic>
          <a:graphicData uri="http://schemas.openxmlformats.org/drawingml/2006/chart">
            <c:chart xmlns:c="http://schemas.openxmlformats.org/drawingml/2006/chart" xmlns:r="http://schemas.openxmlformats.org/officeDocument/2006/relationships" r:id="rId2"/>
          </a:graphicData>
        </a:graphic>
      </p:graphicFrame>
      <p:sp>
        <p:nvSpPr>
          <p:cNvPr id="3073" name="Rectangle 1"/>
          <p:cNvSpPr>
            <a:spLocks noChangeArrowheads="1"/>
          </p:cNvSpPr>
          <p:nvPr/>
        </p:nvSpPr>
        <p:spPr bwMode="auto">
          <a:xfrm>
            <a:off x="0" y="5429264"/>
            <a:ext cx="9144000"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Не выбрали любимый вид  - 1 человек</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1800" b="1" dirty="0" smtClean="0">
                <a:solidFill>
                  <a:srgbClr val="C00000"/>
                </a:solidFill>
              </a:rPr>
              <a:t>СРАВНИТЕЛЬНАЯ ХАРАКТЕРИСТИКА</a:t>
            </a:r>
            <a:br>
              <a:rPr lang="ru-RU" sz="1800" b="1" dirty="0" smtClean="0">
                <a:solidFill>
                  <a:srgbClr val="C00000"/>
                </a:solidFill>
              </a:rPr>
            </a:br>
            <a:r>
              <a:rPr lang="ru-RU" sz="1800" b="1" dirty="0" smtClean="0">
                <a:solidFill>
                  <a:srgbClr val="C00000"/>
                </a:solidFill>
              </a:rPr>
              <a:t>РУССКИХ и АНГЛИЙСКИХ НАРОДНЫХ  СКАЗОК</a:t>
            </a:r>
            <a:r>
              <a:rPr lang="ru-RU" b="1" dirty="0" smtClean="0">
                <a:solidFill>
                  <a:srgbClr val="C00000"/>
                </a:solidFill>
              </a:rPr>
              <a:t/>
            </a:r>
            <a:br>
              <a:rPr lang="ru-RU" b="1" dirty="0" smtClean="0">
                <a:solidFill>
                  <a:srgbClr val="C00000"/>
                </a:solidFill>
              </a:rPr>
            </a:br>
            <a:endParaRPr lang="ru-RU" b="1" dirty="0">
              <a:solidFill>
                <a:srgbClr val="C00000"/>
              </a:solidFill>
            </a:endParaRPr>
          </a:p>
        </p:txBody>
      </p:sp>
      <p:sp>
        <p:nvSpPr>
          <p:cNvPr id="3" name="Содержимое 2"/>
          <p:cNvSpPr>
            <a:spLocks noGrp="1"/>
          </p:cNvSpPr>
          <p:nvPr>
            <p:ph sz="half" idx="1"/>
          </p:nvPr>
        </p:nvSpPr>
        <p:spPr>
          <a:xfrm>
            <a:off x="457200" y="1000108"/>
            <a:ext cx="4038600" cy="5126055"/>
          </a:xfrm>
        </p:spPr>
        <p:txBody>
          <a:bodyPr>
            <a:normAutofit/>
          </a:bodyPr>
          <a:lstStyle/>
          <a:p>
            <a:r>
              <a:rPr lang="ru-RU" sz="1400" dirty="0" smtClean="0">
                <a:solidFill>
                  <a:srgbClr val="C00000"/>
                </a:solidFill>
              </a:rPr>
              <a:t>«Аленький Цветочек»</a:t>
            </a:r>
          </a:p>
          <a:p>
            <a:r>
              <a:rPr lang="ru-RU" sz="1400" dirty="0" smtClean="0">
                <a:solidFill>
                  <a:srgbClr val="C00000"/>
                </a:solidFill>
              </a:rPr>
              <a:t>«Сказка о </a:t>
            </a:r>
            <a:r>
              <a:rPr lang="ru-RU" sz="1400" dirty="0" err="1" smtClean="0">
                <a:solidFill>
                  <a:srgbClr val="C00000"/>
                </a:solidFill>
              </a:rPr>
              <a:t>Молодильных</a:t>
            </a:r>
            <a:r>
              <a:rPr lang="ru-RU" sz="1400" dirty="0" smtClean="0">
                <a:solidFill>
                  <a:srgbClr val="C00000"/>
                </a:solidFill>
              </a:rPr>
              <a:t> яблоках и живой воде»</a:t>
            </a:r>
          </a:p>
          <a:p>
            <a:r>
              <a:rPr lang="ru-RU" sz="1400" dirty="0" smtClean="0">
                <a:solidFill>
                  <a:srgbClr val="C00000"/>
                </a:solidFill>
              </a:rPr>
              <a:t>«Иван – Крестьянский Сын и Чудо – </a:t>
            </a:r>
            <a:r>
              <a:rPr lang="ru-RU" sz="1400" dirty="0" err="1" smtClean="0">
                <a:solidFill>
                  <a:srgbClr val="C00000"/>
                </a:solidFill>
              </a:rPr>
              <a:t>Юдо</a:t>
            </a:r>
            <a:r>
              <a:rPr lang="ru-RU" sz="1400" dirty="0" smtClean="0">
                <a:solidFill>
                  <a:srgbClr val="C00000"/>
                </a:solidFill>
              </a:rPr>
              <a:t>»</a:t>
            </a:r>
          </a:p>
          <a:p>
            <a:r>
              <a:rPr lang="ru-RU" sz="1400" dirty="0" smtClean="0">
                <a:solidFill>
                  <a:srgbClr val="C00000"/>
                </a:solidFill>
              </a:rPr>
              <a:t>«Наказанная Царевна»</a:t>
            </a:r>
          </a:p>
          <a:p>
            <a:r>
              <a:rPr lang="ru-RU" sz="1400" dirty="0" smtClean="0"/>
              <a:t>«В некоем царстве, в некоем государстве жил был…»</a:t>
            </a:r>
          </a:p>
          <a:p>
            <a:endParaRPr lang="ru-RU" sz="1600" dirty="0" smtClean="0">
              <a:solidFill>
                <a:srgbClr val="C00000"/>
              </a:solidFill>
            </a:endParaRPr>
          </a:p>
          <a:p>
            <a:r>
              <a:rPr lang="ru-RU" sz="1600" dirty="0" smtClean="0">
                <a:solidFill>
                  <a:srgbClr val="C00000"/>
                </a:solidFill>
              </a:rPr>
              <a:t>«</a:t>
            </a:r>
            <a:r>
              <a:rPr lang="ru-RU" sz="1600" dirty="0" err="1" smtClean="0">
                <a:solidFill>
                  <a:srgbClr val="C00000"/>
                </a:solidFill>
              </a:rPr>
              <a:t>Морозко</a:t>
            </a:r>
            <a:r>
              <a:rPr lang="ru-RU" sz="1600" dirty="0" smtClean="0">
                <a:solidFill>
                  <a:srgbClr val="C00000"/>
                </a:solidFill>
              </a:rPr>
              <a:t>»</a:t>
            </a:r>
          </a:p>
          <a:p>
            <a:r>
              <a:rPr lang="ru-RU" sz="1400" dirty="0" smtClean="0"/>
              <a:t>«Живало – бывало…»</a:t>
            </a:r>
          </a:p>
          <a:p>
            <a:endParaRPr lang="ru-RU" sz="1400" dirty="0" smtClean="0"/>
          </a:p>
          <a:p>
            <a:endParaRPr lang="ru-RU" sz="1400" dirty="0" smtClean="0"/>
          </a:p>
          <a:p>
            <a:endParaRPr lang="en-US" sz="1400" dirty="0" smtClean="0"/>
          </a:p>
          <a:p>
            <a:endParaRPr lang="ru-RU" sz="1400" dirty="0" smtClean="0"/>
          </a:p>
          <a:p>
            <a:r>
              <a:rPr lang="ru-RU" sz="1400" b="1" dirty="0" smtClean="0">
                <a:solidFill>
                  <a:srgbClr val="C00000"/>
                </a:solidFill>
              </a:rPr>
              <a:t>«Ведьма и Солнцева Сестра»</a:t>
            </a:r>
          </a:p>
          <a:p>
            <a:r>
              <a:rPr lang="ru-RU" sz="1400" dirty="0" smtClean="0"/>
              <a:t>«В </a:t>
            </a:r>
            <a:r>
              <a:rPr lang="ru-RU" sz="1400" dirty="0" err="1" smtClean="0"/>
              <a:t>некоторм</a:t>
            </a:r>
            <a:r>
              <a:rPr lang="ru-RU" sz="1400" dirty="0" smtClean="0"/>
              <a:t> царстве, далеком государстве жил-был…»</a:t>
            </a:r>
          </a:p>
          <a:p>
            <a:endParaRPr lang="ru-RU" sz="1400" dirty="0"/>
          </a:p>
        </p:txBody>
      </p:sp>
      <p:sp>
        <p:nvSpPr>
          <p:cNvPr id="4" name="Содержимое 3"/>
          <p:cNvSpPr>
            <a:spLocks noGrp="1"/>
          </p:cNvSpPr>
          <p:nvPr>
            <p:ph sz="half" idx="2"/>
          </p:nvPr>
        </p:nvSpPr>
        <p:spPr>
          <a:xfrm>
            <a:off x="4648200" y="1000108"/>
            <a:ext cx="4038600" cy="5126055"/>
          </a:xfrm>
        </p:spPr>
        <p:txBody>
          <a:bodyPr>
            <a:normAutofit/>
          </a:bodyPr>
          <a:lstStyle/>
          <a:p>
            <a:r>
              <a:rPr lang="en-US" sz="1600" dirty="0" smtClean="0">
                <a:solidFill>
                  <a:srgbClr val="C00000"/>
                </a:solidFill>
              </a:rPr>
              <a:t>«The Three Little Pigs»</a:t>
            </a:r>
            <a:endParaRPr lang="ru-RU" sz="1600" dirty="0" smtClean="0">
              <a:solidFill>
                <a:srgbClr val="C00000"/>
              </a:solidFill>
            </a:endParaRPr>
          </a:p>
          <a:p>
            <a:r>
              <a:rPr lang="en-US" sz="1600" dirty="0" smtClean="0">
                <a:solidFill>
                  <a:srgbClr val="C00000"/>
                </a:solidFill>
              </a:rPr>
              <a:t>«Tom Tit Tot»</a:t>
            </a:r>
            <a:endParaRPr lang="ru-RU" sz="1600" dirty="0" smtClean="0">
              <a:solidFill>
                <a:srgbClr val="C00000"/>
              </a:solidFill>
            </a:endParaRPr>
          </a:p>
          <a:p>
            <a:r>
              <a:rPr lang="en-US" sz="1600" dirty="0" smtClean="0">
                <a:solidFill>
                  <a:srgbClr val="C00000"/>
                </a:solidFill>
              </a:rPr>
              <a:t>«</a:t>
            </a:r>
            <a:r>
              <a:rPr lang="en-US" sz="1600" dirty="0" err="1" smtClean="0">
                <a:solidFill>
                  <a:srgbClr val="C00000"/>
                </a:solidFill>
              </a:rPr>
              <a:t>Catskin</a:t>
            </a:r>
            <a:r>
              <a:rPr lang="ru-RU" sz="1600" dirty="0" smtClean="0">
                <a:solidFill>
                  <a:srgbClr val="C00000"/>
                </a:solidFill>
              </a:rPr>
              <a:t>»</a:t>
            </a:r>
          </a:p>
          <a:p>
            <a:r>
              <a:rPr lang="ru-RU" sz="1600" dirty="0" smtClean="0">
                <a:solidFill>
                  <a:srgbClr val="C00000"/>
                </a:solidFill>
              </a:rPr>
              <a:t>«</a:t>
            </a:r>
            <a:r>
              <a:rPr lang="en-US" sz="1600" dirty="0" smtClean="0">
                <a:solidFill>
                  <a:srgbClr val="C00000"/>
                </a:solidFill>
              </a:rPr>
              <a:t>The Red </a:t>
            </a:r>
            <a:r>
              <a:rPr lang="en-US" sz="1600" dirty="0" err="1" smtClean="0">
                <a:solidFill>
                  <a:srgbClr val="C00000"/>
                </a:solidFill>
              </a:rPr>
              <a:t>Ettin</a:t>
            </a:r>
            <a:r>
              <a:rPr lang="ru-RU" sz="1600" dirty="0" smtClean="0">
                <a:solidFill>
                  <a:srgbClr val="C00000"/>
                </a:solidFill>
              </a:rPr>
              <a:t>»</a:t>
            </a:r>
          </a:p>
          <a:p>
            <a:pPr>
              <a:buNone/>
            </a:pPr>
            <a:r>
              <a:rPr lang="ru-RU" sz="1400" dirty="0" smtClean="0">
                <a:solidFill>
                  <a:srgbClr val="C00000"/>
                </a:solidFill>
              </a:rPr>
              <a:t>  </a:t>
            </a:r>
            <a:r>
              <a:rPr lang="en-US" sz="1400" dirty="0" smtClean="0">
                <a:solidFill>
                  <a:srgbClr val="C00000"/>
                </a:solidFill>
              </a:rPr>
              <a:t>  </a:t>
            </a:r>
            <a:r>
              <a:rPr lang="ru-RU" sz="1400" dirty="0" smtClean="0"/>
              <a:t>«</a:t>
            </a:r>
            <a:r>
              <a:rPr lang="en-US" sz="1400" dirty="0" smtClean="0"/>
              <a:t>THERE was once</a:t>
            </a:r>
            <a:r>
              <a:rPr lang="ru-RU" sz="1400" dirty="0" smtClean="0"/>
              <a:t>…»</a:t>
            </a:r>
          </a:p>
          <a:p>
            <a:endParaRPr lang="ru-RU" sz="1200" dirty="0" smtClean="0">
              <a:solidFill>
                <a:srgbClr val="C00000"/>
              </a:solidFill>
            </a:endParaRPr>
          </a:p>
          <a:p>
            <a:r>
              <a:rPr lang="en-US" sz="1200" dirty="0" smtClean="0">
                <a:solidFill>
                  <a:srgbClr val="C00000"/>
                </a:solidFill>
              </a:rPr>
              <a:t>«Jack and His Friends»</a:t>
            </a:r>
            <a:endParaRPr lang="ru-RU" sz="1200" dirty="0" smtClean="0">
              <a:solidFill>
                <a:srgbClr val="C00000"/>
              </a:solidFill>
            </a:endParaRPr>
          </a:p>
          <a:p>
            <a:r>
              <a:rPr lang="en-US" sz="1200" dirty="0" smtClean="0">
                <a:solidFill>
                  <a:srgbClr val="C00000"/>
                </a:solidFill>
              </a:rPr>
              <a:t>«Goldilocks and the Three Bears»</a:t>
            </a:r>
            <a:endParaRPr lang="ru-RU" sz="1200" dirty="0" smtClean="0">
              <a:solidFill>
                <a:srgbClr val="C00000"/>
              </a:solidFill>
            </a:endParaRPr>
          </a:p>
          <a:p>
            <a:r>
              <a:rPr lang="en-US" sz="1200" dirty="0" smtClean="0">
                <a:solidFill>
                  <a:srgbClr val="C00000"/>
                </a:solidFill>
              </a:rPr>
              <a:t>«Red Riding Hood»</a:t>
            </a:r>
            <a:endParaRPr lang="ru-RU" sz="1200" dirty="0" smtClean="0">
              <a:solidFill>
                <a:srgbClr val="C00000"/>
              </a:solidFill>
            </a:endParaRPr>
          </a:p>
          <a:p>
            <a:r>
              <a:rPr lang="en-US" sz="1200" dirty="0" smtClean="0">
                <a:solidFill>
                  <a:srgbClr val="C00000"/>
                </a:solidFill>
              </a:rPr>
              <a:t>«The Gingerbread Man»</a:t>
            </a:r>
            <a:endParaRPr lang="ru-RU" sz="1200" dirty="0" smtClean="0">
              <a:solidFill>
                <a:srgbClr val="C00000"/>
              </a:solidFill>
            </a:endParaRPr>
          </a:p>
          <a:p>
            <a:r>
              <a:rPr lang="en-US" sz="1400" dirty="0" smtClean="0"/>
              <a:t>«ONCE upon a time there was…»</a:t>
            </a:r>
            <a:endParaRPr lang="ru-RU" sz="1400" dirty="0" smtClean="0"/>
          </a:p>
          <a:p>
            <a:endParaRPr lang="ru-RU" sz="1200" dirty="0" smtClean="0"/>
          </a:p>
          <a:p>
            <a:endParaRPr lang="en-US" sz="1200" dirty="0" smtClean="0"/>
          </a:p>
          <a:p>
            <a:r>
              <a:rPr lang="en-US" sz="1200" b="1" dirty="0" smtClean="0">
                <a:solidFill>
                  <a:srgbClr val="C00000"/>
                </a:solidFill>
              </a:rPr>
              <a:t>«</a:t>
            </a:r>
            <a:r>
              <a:rPr lang="en-US" sz="1200" b="1" dirty="0" err="1" smtClean="0">
                <a:solidFill>
                  <a:srgbClr val="C00000"/>
                </a:solidFill>
              </a:rPr>
              <a:t>Henny</a:t>
            </a:r>
            <a:r>
              <a:rPr lang="en-US" sz="1200" b="1" dirty="0" smtClean="0">
                <a:solidFill>
                  <a:srgbClr val="C00000"/>
                </a:solidFill>
              </a:rPr>
              <a:t>-penny»</a:t>
            </a:r>
            <a:endParaRPr lang="ru-RU" sz="1200" b="1" dirty="0" smtClean="0">
              <a:solidFill>
                <a:srgbClr val="C00000"/>
              </a:solidFill>
            </a:endParaRPr>
          </a:p>
          <a:p>
            <a:r>
              <a:rPr lang="en-US" sz="1200" b="1" dirty="0" smtClean="0">
                <a:solidFill>
                  <a:srgbClr val="C00000"/>
                </a:solidFill>
              </a:rPr>
              <a:t>«The Little Red Hen and the Grain of Wheat»</a:t>
            </a:r>
            <a:endParaRPr lang="ru-RU" sz="1200" b="1" dirty="0" smtClean="0">
              <a:solidFill>
                <a:srgbClr val="C00000"/>
              </a:solidFill>
            </a:endParaRPr>
          </a:p>
          <a:p>
            <a:r>
              <a:rPr lang="ru-RU" sz="1400" dirty="0" smtClean="0"/>
              <a:t>«</a:t>
            </a:r>
            <a:r>
              <a:rPr lang="en-US" sz="1400" dirty="0" smtClean="0"/>
              <a:t>ONE day</a:t>
            </a:r>
            <a:r>
              <a:rPr lang="ru-RU" sz="1400" dirty="0" smtClean="0"/>
              <a:t>…»</a:t>
            </a:r>
          </a:p>
          <a:p>
            <a:endParaRPr lang="ru-RU" sz="1200" dirty="0"/>
          </a:p>
        </p:txBody>
      </p:sp>
      <p:pic>
        <p:nvPicPr>
          <p:cNvPr id="7" name="Рисунок 6" descr="http://dcfree.ex6.ru/images/newspost_images/moroz.jpg"/>
          <p:cNvPicPr/>
          <p:nvPr/>
        </p:nvPicPr>
        <p:blipFill>
          <a:blip r:embed="rId2"/>
          <a:srcRect/>
          <a:stretch>
            <a:fillRect/>
          </a:stretch>
        </p:blipFill>
        <p:spPr bwMode="auto">
          <a:xfrm>
            <a:off x="2571736" y="2571744"/>
            <a:ext cx="2138368" cy="178595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443</TotalTime>
  <Words>3232</Words>
  <PresentationFormat>Экран (4:3)</PresentationFormat>
  <Paragraphs>412</Paragraphs>
  <Slides>22</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Сравнительный анализ русских и английских сказок</vt:lpstr>
      <vt:lpstr>Слайд 2</vt:lpstr>
      <vt:lpstr>Любишь ли ты сказки? </vt:lpstr>
      <vt:lpstr> Почему же мы верим в эти сказочные истории? Какие они бывают? И что же общего у сказок разных народов?</vt:lpstr>
      <vt:lpstr>Научная новизна</vt:lpstr>
      <vt:lpstr>Классификация сказочных жанров </vt:lpstr>
      <vt:lpstr>Слайд 7</vt:lpstr>
      <vt:lpstr>Композиционные особенности  сказок</vt:lpstr>
      <vt:lpstr>  СРАВНИТЕЛЬНАЯ ХАРАКТЕРИСТИКА РУССКИХ и АНГЛИЙСКИХ НАРОДНЫХ  СКАЗОК </vt:lpstr>
      <vt:lpstr> Трёхкратность</vt:lpstr>
      <vt:lpstr>Читая  русские народные сказки, я  встретил много пословиц и поговорок.  В английских их намного меньше</vt:lpstr>
      <vt:lpstr>  В  русских сказках присутствует много песенок, стихов. Есть они и в английских сказках, но там их меньше, чем в русских. Песенки  как бы замедляют действие,   усиливая напряжённость событий и делая сказки более эмоциональными. </vt:lpstr>
      <vt:lpstr>Сказки часто имеют практически одинаковые концовки</vt:lpstr>
      <vt:lpstr>Анализ главных героев я хотел бы выделить в отдельную группу. Мы можем предположить, что английские сказочные герои отличаются от русских (по внешнему виду) и поведению. Но в ходе исследования я нашёл  много схожих черт. В именах главных героев сказок обоих народов часто есть прозвища.  </vt:lpstr>
      <vt:lpstr>Из приведённого анализа видно, что имена русских героев отличаются большим разнообразием, чем английских. Рассмотрев имена сказочных героев, я  захотел сравнить их черты </vt:lpstr>
      <vt:lpstr>отличие</vt:lpstr>
      <vt:lpstr>Русские сказки</vt:lpstr>
      <vt:lpstr>English Fairy-Tales</vt:lpstr>
      <vt:lpstr>   Английские народные сказки и русские народные сказки похожи или отличаются друг от друга?   </vt:lpstr>
      <vt:lpstr>Заключение</vt:lpstr>
      <vt:lpstr>Результат, ценность, значимость</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Сравнительный анализ русских и английских сказок</dc:title>
  <cp:lastModifiedBy>1</cp:lastModifiedBy>
  <cp:revision>54</cp:revision>
  <dcterms:modified xsi:type="dcterms:W3CDTF">2013-05-15T04:13:34Z</dcterms:modified>
</cp:coreProperties>
</file>