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5" r:id="rId4"/>
    <p:sldId id="278" r:id="rId5"/>
    <p:sldId id="258" r:id="rId6"/>
    <p:sldId id="260" r:id="rId7"/>
    <p:sldId id="276" r:id="rId8"/>
    <p:sldId id="261" r:id="rId9"/>
    <p:sldId id="270" r:id="rId10"/>
    <p:sldId id="262" r:id="rId11"/>
    <p:sldId id="277" r:id="rId12"/>
    <p:sldId id="265" r:id="rId13"/>
    <p:sldId id="266" r:id="rId14"/>
    <p:sldId id="279" r:id="rId15"/>
    <p:sldId id="267" r:id="rId16"/>
    <p:sldId id="268" r:id="rId17"/>
    <p:sldId id="280" r:id="rId18"/>
    <p:sldId id="269" r:id="rId19"/>
    <p:sldId id="271" r:id="rId20"/>
    <p:sldId id="281" r:id="rId21"/>
    <p:sldId id="272" r:id="rId22"/>
    <p:sldId id="273" r:id="rId23"/>
    <p:sldId id="274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4CB"/>
    <a:srgbClr val="F6EEB4"/>
    <a:srgbClr val="FFD5AB"/>
    <a:srgbClr val="FFCC99"/>
    <a:srgbClr val="FFCC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3942" y="0"/>
            <a:ext cx="5548378" cy="1754326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ЗАНИМАТЕЛЬНАЯ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8709" y="2034714"/>
            <a:ext cx="77466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стный счёт и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атематические фокусы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56807" y="4604935"/>
            <a:ext cx="46596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Выполнили ученики 5 «Б» класса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Слонов Евгений и </a:t>
            </a:r>
          </a:p>
          <a:p>
            <a:pPr algn="ctr"/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Сметанин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Александр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57945" y="880259"/>
            <a:ext cx="6610399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Разгадка фокуса: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Данная таблица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составлена следующим образом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аждому столбцу соответствует определённое число,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вычислив сумму которых фокусник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угадывает выбранное Вами число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 вы задумали число 27.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число находится в 1-ом, 2-ом, 4-ом и 5-ом столбиках.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Достаточно сложить числа, расположенные в последней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строке таблицы в соответствующих столбиках, и получим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задуманное число. (1+2+8+16=27).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377656"/>
              </p:ext>
            </p:extLst>
          </p:nvPr>
        </p:nvGraphicFramePr>
        <p:xfrm>
          <a:off x="1307974" y="2996952"/>
          <a:ext cx="6360370" cy="764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074"/>
                <a:gridCol w="1272074"/>
                <a:gridCol w="1272074"/>
                <a:gridCol w="1272074"/>
                <a:gridCol w="1272074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9895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0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9502" y="404664"/>
            <a:ext cx="3503524" cy="923330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ФОКУС №3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36523" y="2204864"/>
            <a:ext cx="5270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Любимая цифра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85433" y="1730425"/>
            <a:ext cx="70742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“Любимая цифра”.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Любой из присутствующих задумывает свою любимую цифру.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Фокусник предлагает ему выполнить умножение числа 15873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любимую цифру, умноженную на 7.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Разгадка фокуса: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Произведение 15873 и 7 равно 111111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 умножая 15783 на 7 и любимую цифру мы получаем число записанное только любимой цифрой.</a:t>
            </a: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если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любимая цифра 5, то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умножая 15783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35 получаем 555555. </a:t>
            </a: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125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9502" y="404664"/>
            <a:ext cx="3503524" cy="923330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ФОКУС №4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8831" y="2204864"/>
            <a:ext cx="5506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Число в конверте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3568" y="1000473"/>
            <a:ext cx="784887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“Число в конверте”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Предлагает кому-нибудь, дав ему этот конверт, написать на нем трехзначное число такое, чтобы крайние цифры в нем были различны и отличались бы друг от друга больше, чем на 1.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атем пусть он поменяет местами крайние цифры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вычтет из большего трехзначного числа меньшее.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пусть он снова переставит крайние цифры и получившееся трехзначное число прибавит к разности двух первых.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он получит сумму, фокусник предлагает ему вскрыть конверт.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он найдет бумажку 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числом,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которое у него и получилось.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0352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Разгадка фокуса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условию крайние числа 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отличаются больше чем на 1.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определенности пусть 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&gt; c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Тогда число </a:t>
            </a:r>
            <a:r>
              <a:rPr lang="en-US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abc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&gt; </a:t>
            </a:r>
            <a:r>
              <a:rPr lang="en-US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cba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068049"/>
              </p:ext>
            </p:extLst>
          </p:nvPr>
        </p:nvGraphicFramePr>
        <p:xfrm>
          <a:off x="1115616" y="1708359"/>
          <a:ext cx="6552728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440160"/>
                <a:gridCol w="1296144"/>
                <a:gridCol w="1440160"/>
              </a:tblGrid>
              <a:tr h="370840">
                <a:tc rowSpan="2"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Вычитаем</a:t>
                      </a:r>
                      <a:r>
                        <a:rPr lang="ru-RU" baseline="0" dirty="0" smtClean="0"/>
                        <a:t> из большего меньшее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получаем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– 1 - 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 + 10 - 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Меняем</a:t>
                      </a:r>
                      <a:r>
                        <a:rPr lang="ru-RU" baseline="0" dirty="0" smtClean="0"/>
                        <a:t> крайние цифры местами и складываем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 + 10 - a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 – 1 - c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получаем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r>
                        <a:rPr lang="ru-RU" baseline="0" dirty="0" smtClean="0"/>
                        <a:t> + 1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63180" y="5147900"/>
            <a:ext cx="47132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при любых значениях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a, b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 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всегда в результате получаем 1089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770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9502" y="404664"/>
            <a:ext cx="3503524" cy="923330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ФОКУС №5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4934" y="2204864"/>
            <a:ext cx="42741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Задуманный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недели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38405" y="1044019"/>
            <a:ext cx="723399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“Угадать задуманный день недели”.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Пронумеруем все дни недели: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 – первый, вторник – второй и т. д.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кто-нибудь задумает любой день недели.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Фокусник предлагает ему следующие действия: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умножить номер задуманного дня на 2,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произведению прибавить 5,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полученную сумму умножить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5,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полученному числу приписать в конце 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 сообщить фокуснику.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971600" y="836712"/>
                <a:ext cx="7416824" cy="3170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b="1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Разгадка фокуса: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b="1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  <m:t>∗2+5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∗5∗10 −250=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/>
                              <a:ea typeface="Times New Roman" pitchFamily="18" charset="0"/>
                              <a:cs typeface="Times New Roman" pitchFamily="18" charset="0"/>
                            </a:rPr>
                            <m:t>+5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∗50 −250=</m:t>
                      </m:r>
                    </m:oMath>
                  </m:oMathPara>
                </a14:m>
                <a:endParaRPr lang="en-US" sz="2000" b="0" i="1" dirty="0" smtClean="0">
                  <a:latin typeface="Cambria Math"/>
                  <a:ea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=2</m:t>
                      </m:r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∗50+5∗50 −250=100</m:t>
                      </m:r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𝑛</m:t>
                      </m:r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+250 −250= </m:t>
                      </m:r>
                    </m:oMath>
                  </m:oMathPara>
                </a14:m>
                <a:endParaRPr lang="en-US" sz="2000" b="0" i="1" dirty="0" smtClean="0">
                  <a:latin typeface="Cambria Math"/>
                  <a:ea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 =100</m:t>
                      </m:r>
                      <m:r>
                        <a:rPr lang="en-US" sz="2000" b="0" i="1" smtClean="0">
                          <a:latin typeface="Cambria Math"/>
                          <a:ea typeface="Times New Roman" pitchFamily="18" charset="0"/>
                          <a:cs typeface="Times New Roman" pitchFamily="18" charset="0"/>
                        </a:rPr>
                        <m:t>𝑛</m:t>
                      </m:r>
                    </m:oMath>
                  </m:oMathPara>
                </a14:m>
                <a:endParaRPr lang="ru-RU" sz="20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2000" dirty="0"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допустим</a:t>
                </a:r>
                <a:r>
                  <a:rPr lang="ru-RU" sz="2000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, задуман четверг, то есть 4 день.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Выполним действия: ((4×2+5)*5)*</a:t>
                </a:r>
                <a:r>
                  <a:rPr lang="ru-RU" sz="2000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10 = 650</a:t>
                </a:r>
                <a:r>
                  <a:rPr lang="ru-RU" sz="2000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000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                                   650 </a:t>
                </a:r>
                <a:r>
                  <a:rPr lang="ru-RU" sz="2000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ru-RU" sz="2000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250 = 400.</a:t>
                </a:r>
                <a:endParaRPr lang="en-US" sz="20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Число сотен и показывает загаданный день недели.</a:t>
                </a:r>
                <a:endParaRPr lang="ru-RU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836712"/>
                <a:ext cx="7416824" cy="3170099"/>
              </a:xfrm>
              <a:prstGeom prst="rect">
                <a:avLst/>
              </a:prstGeom>
              <a:blipFill rotWithShape="1">
                <a:blip r:embed="rId2"/>
                <a:stretch>
                  <a:fillRect l="-822" t="-962" b="-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012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38653"/>
            <a:ext cx="18966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12776"/>
            <a:ext cx="14486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0067" y="1959223"/>
            <a:ext cx="74320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Продемонстрировать значимость математики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через ее универсальность и многофункциональность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183359"/>
            <a:ext cx="57399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Повысить интерес к предмету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Продемонстрировать несколько фокусов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Объяснить их с точки зрения 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9502" y="404664"/>
            <a:ext cx="3503524" cy="923330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ФОКУС №6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5360" y="2204864"/>
            <a:ext cx="3953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Ваш возраст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885794" y="762957"/>
            <a:ext cx="707058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“Угадать возраст”.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Фокусник предлагает кому-нибудь из учащихся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умножить число своих лет на 10,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любое однозначное число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умножить на 9,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вычесть из первого произведения второе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полученную разность сообщить фокуснику.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числе “фокусник” должен цифру единиц сложить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цифрой десятков – получится число лет.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218412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Разгадка фокуса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3644" y="1772816"/>
            <a:ext cx="5496826" cy="1077218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Разгадать тайну этого фокуса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предоставляем Вам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8022" y="2924944"/>
            <a:ext cx="624453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Решения принимаются до 12.02.2013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каб.202 5«Б» класс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12605" y="4005064"/>
            <a:ext cx="6823727" cy="830997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Раскрывшего тайну ждёт приз и приглашение на </a:t>
            </a:r>
          </a:p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ыступление фокусников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1422" y="1124744"/>
            <a:ext cx="56012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2054" y="2132856"/>
            <a:ext cx="7199984" cy="2308324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Надеемся Вам понравилось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 дальнейшем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будете больше интересоваться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математикой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4799" y="4653136"/>
            <a:ext cx="7574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– это ИНТЕРЕСНО!</a:t>
            </a:r>
          </a:p>
        </p:txBody>
      </p:sp>
    </p:spTree>
    <p:extLst>
      <p:ext uri="{BB962C8B-B14F-4D97-AF65-F5344CB8AC3E}">
        <p14:creationId xmlns:p14="http://schemas.microsoft.com/office/powerpoint/2010/main" val="110731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336700"/>
            <a:ext cx="575151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фокус – это тайна,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открыть её случайно,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могу я, так и  быть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Чудесам Вас научить!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4005064"/>
            <a:ext cx="581236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для того, чтобы их понять 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нам и пригодятся сегодня 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математические знания))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3624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59503" y="404664"/>
            <a:ext cx="3503523" cy="923330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ФОКУС №1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36045" y="2204864"/>
            <a:ext cx="5671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Загаданное число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04709" y="918593"/>
            <a:ext cx="748371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“Угадать задуманное число”.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Фокусник предлагает кому-нибудь из учащихся написать на листе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любое трехзначное число.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 приписать к нему это же число еще раз.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Получится шестизначное число.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Передать лист соседу, пусть он разделит это число на 7.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Передать листочек дальше,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следующий ученик разделит полученное число на 11.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Снова передать результат дальше,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следующий ученик пусть разделит полученное число на 13.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передать листочек “фокуснику”.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может назвать задуманное число.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27584" y="1325667"/>
                <a:ext cx="7344816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b="1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Разгадка фокуса: 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Когда мы к трехзначному числу приписали такое же число, то мы тем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самым умножили его на 1001, </a:t>
                </a:r>
                <a:endParaRPr lang="ru-RU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𝑎𝑏𝑐</m:t>
                      </m:r>
                      <m:r>
                        <a:rPr lang="en-US" i="1">
                          <a:latin typeface="Cambria Math"/>
                        </a:rPr>
                        <m:t>∙1001=</m:t>
                      </m:r>
                      <m:r>
                        <a:rPr lang="en-US" i="1">
                          <a:latin typeface="Cambria Math"/>
                        </a:rPr>
                        <m:t>𝑎𝑏𝑐𝑎𝑏𝑐</m:t>
                      </m:r>
                      <m:r>
                        <a:rPr lang="en-US" i="1">
                          <a:latin typeface="Cambria Math"/>
                        </a:rPr>
                        <m:t>    </m:t>
                      </m:r>
                    </m:oMath>
                  </m:oMathPara>
                </a14:m>
                <a:endParaRPr lang="ru-RU" dirty="0"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затем</a:t>
                </a:r>
                <a:r>
                  <a:rPr lang="ru-RU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, разделив последовательно </a:t>
                </a:r>
                <a:r>
                  <a:rPr lang="ru-RU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на </a:t>
                </a:r>
                <a:r>
                  <a:rPr lang="ru-RU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7, 11, 13, мы разделили его на 1001, </a:t>
                </a:r>
                <a:endParaRPr lang="ru-RU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             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1001=7∙11∙13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,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то </a:t>
                </a:r>
                <a:r>
                  <a:rPr lang="ru-RU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есть получили задуманное </a:t>
                </a:r>
                <a:r>
                  <a:rPr lang="ru-RU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трехзначное </a:t>
                </a:r>
                <a:r>
                  <a:rPr lang="ru-RU" dirty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число.</a:t>
                </a:r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325667"/>
                <a:ext cx="7344816" cy="2308324"/>
              </a:xfrm>
              <a:prstGeom prst="rect">
                <a:avLst/>
              </a:prstGeom>
              <a:blipFill rotWithShape="1">
                <a:blip r:embed="rId2"/>
                <a:stretch>
                  <a:fillRect l="-747" t="-1319" b="-31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72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9502" y="404664"/>
            <a:ext cx="3503524" cy="923330"/>
          </a:xfrm>
          <a:prstGeom prst="rect">
            <a:avLst/>
          </a:prstGeom>
          <a:solidFill>
            <a:srgbClr val="F9F4CB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ФОКУС №2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2175" y="2204864"/>
            <a:ext cx="6319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Волшебная таблица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341572" y="970856"/>
            <a:ext cx="621651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 “Волшебная таблица”.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следующем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слайде 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экране  Вы увидите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которой специальным образом в пяти столбцах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записаны числа от 1 до 31.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Фокусник предлагает присутствующим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задумать любое число из этой таблицы и указать,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каких столбиках таблицы находится это число.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этого он называет задуманное вами число.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960912"/>
              </p:ext>
            </p:extLst>
          </p:nvPr>
        </p:nvGraphicFramePr>
        <p:xfrm>
          <a:off x="1572344" y="260648"/>
          <a:ext cx="6096000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265</TotalTime>
  <Words>987</Words>
  <Application>Microsoft Office PowerPoint</Application>
  <PresentationFormat>Экран (4:3)</PresentationFormat>
  <Paragraphs>280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TS101908703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Елена</dc:creator>
  <dc:description>Шаблон оформления
Корпорация Майкрософт</dc:description>
  <cp:lastModifiedBy>admin</cp:lastModifiedBy>
  <cp:revision>28</cp:revision>
  <dcterms:created xsi:type="dcterms:W3CDTF">2012-10-28T11:55:43Z</dcterms:created>
  <dcterms:modified xsi:type="dcterms:W3CDTF">2013-02-07T06:10:03Z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