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sldIdLst>
    <p:sldId id="28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orkgroup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15T17:23:44.326" idx="1">
    <p:pos x="576" y="2995"/>
    <p:text>әй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16573C-B6F6-489C-A639-F8856058C51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5F8A73-EF7C-404B-BFDF-82A6FC4473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vk.com/wall201153924_21" TargetMode="External"/><Relationship Id="rId2" Type="http://schemas.openxmlformats.org/officeDocument/2006/relationships/hyperlink" Target="http://vk.com/rbikbai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e-BY" dirty="0" smtClean="0">
                <a:latin typeface="a_Helver Bashkir" pitchFamily="34" charset="0"/>
              </a:rPr>
              <a:t>Рауил Бикбаев.</a:t>
            </a:r>
            <a:br>
              <a:rPr lang="be-BY" dirty="0" smtClean="0">
                <a:latin typeface="a_Helver Bashkir" pitchFamily="34" charset="0"/>
              </a:rPr>
            </a:br>
            <a:r>
              <a:rPr lang="be-BY" dirty="0" smtClean="0">
                <a:latin typeface="a_Helver Bashkir" pitchFamily="34" charset="0"/>
              </a:rPr>
              <a:t>Биографияһын өйрәнеү.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be-BY" dirty="0" smtClean="0">
                <a:latin typeface="a_Helver Bashkir" pitchFamily="34" charset="0"/>
              </a:rPr>
              <a:t>Эшләне: Баҡалы районы</a:t>
            </a:r>
          </a:p>
          <a:p>
            <a:r>
              <a:rPr lang="be-BY" dirty="0" smtClean="0">
                <a:latin typeface="a_Helver Bashkir" pitchFamily="34" charset="0"/>
              </a:rPr>
              <a:t>Яңы Маты төп дөйөм белем биреү</a:t>
            </a:r>
          </a:p>
          <a:p>
            <a:r>
              <a:rPr lang="be-BY" dirty="0" smtClean="0">
                <a:latin typeface="a_Helver Bashkir" pitchFamily="34" charset="0"/>
              </a:rPr>
              <a:t>мәктәбенең башҡорт </a:t>
            </a:r>
          </a:p>
          <a:p>
            <a:r>
              <a:rPr lang="be-BY" dirty="0" smtClean="0">
                <a:latin typeface="a_Helver Bashkir" pitchFamily="34" charset="0"/>
              </a:rPr>
              <a:t>дәүләт теле уҡытыусыһы</a:t>
            </a:r>
          </a:p>
          <a:p>
            <a:r>
              <a:rPr lang="be-BY" dirty="0" smtClean="0">
                <a:latin typeface="a_Helver Bashkir" pitchFamily="34" charset="0"/>
              </a:rPr>
              <a:t>Хәсәнова Шәрифә Памир ҡыҙы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>
                <a:latin typeface="a_Helver Bashkir"/>
              </a:rPr>
              <a:t>Дала офоҡтары (</a:t>
            </a:r>
            <a:r>
              <a:rPr lang="ru-RU" dirty="0" smtClean="0">
                <a:latin typeface="a_Helver Bashkir"/>
              </a:rPr>
              <a:t>1964)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_Helver Bashkir"/>
              </a:rPr>
              <a:t>Дала </a:t>
            </a:r>
            <a:r>
              <a:rPr lang="ru-RU" dirty="0" err="1" smtClean="0">
                <a:latin typeface="a_Helver Bashkir"/>
              </a:rPr>
              <a:t>улының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шиғриәтенә</a:t>
            </a:r>
            <a:r>
              <a:rPr lang="ru-RU" dirty="0" smtClean="0">
                <a:latin typeface="a_Helver Bashkir"/>
              </a:rPr>
              <a:t> баштан </a:t>
            </a:r>
            <a:r>
              <a:rPr lang="ru-RU" dirty="0" err="1" smtClean="0">
                <a:latin typeface="a_Helver Bashkir"/>
              </a:rPr>
              <a:t>уҡ</a:t>
            </a:r>
            <a:r>
              <a:rPr lang="ru-RU" dirty="0" smtClean="0">
                <a:latin typeface="a_Helver Bashkir"/>
              </a:rPr>
              <a:t> дала </a:t>
            </a:r>
            <a:r>
              <a:rPr lang="ru-RU" dirty="0" err="1" smtClean="0">
                <a:latin typeface="a_Helver Bashkir"/>
              </a:rPr>
              <a:t>киңлектәре</a:t>
            </a:r>
            <a:r>
              <a:rPr lang="ru-RU" dirty="0" smtClean="0">
                <a:latin typeface="a_Helver Bashkir"/>
              </a:rPr>
              <a:t>, </a:t>
            </a:r>
            <a:r>
              <a:rPr lang="ru-RU" dirty="0" err="1" smtClean="0">
                <a:latin typeface="a_Helver Bashkir"/>
              </a:rPr>
              <a:t>сикһеҙ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офоҡтары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эркелеп-тулҡынып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килеп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инә</a:t>
            </a:r>
            <a:r>
              <a:rPr lang="ru-RU" dirty="0" smtClean="0">
                <a:latin typeface="a_Helver Bashkir"/>
              </a:rPr>
              <a:t>, </a:t>
            </a:r>
            <a:r>
              <a:rPr lang="ru-RU" dirty="0" err="1" smtClean="0">
                <a:latin typeface="a_Helver Bashkir"/>
              </a:rPr>
              <a:t>күңел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ҡылдарын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сиртә</a:t>
            </a:r>
            <a:r>
              <a:rPr lang="ru-RU" dirty="0" smtClean="0">
                <a:latin typeface="a_Helver Bashkir"/>
              </a:rPr>
              <a:t>. </a:t>
            </a:r>
            <a:r>
              <a:rPr lang="ru-RU" dirty="0" err="1" smtClean="0">
                <a:latin typeface="a_Helver Bashkir"/>
              </a:rPr>
              <a:t>Рауил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>
                <a:latin typeface="a_Helver Bashkir"/>
              </a:rPr>
              <a:t>Б</a:t>
            </a:r>
            <a:r>
              <a:rPr lang="ru-RU" dirty="0" err="1" smtClean="0">
                <a:latin typeface="a_Helver Bashkir"/>
              </a:rPr>
              <a:t>икбаевтың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шиғри</a:t>
            </a:r>
            <a:r>
              <a:rPr lang="ru-RU" dirty="0" smtClean="0">
                <a:latin typeface="a_Helver Bashkir"/>
              </a:rPr>
              <a:t> теле «</a:t>
            </a:r>
            <a:r>
              <a:rPr lang="ba-RU" dirty="0" smtClean="0">
                <a:latin typeface="a_Helver Bashkir"/>
              </a:rPr>
              <a:t>далам, далам</a:t>
            </a:r>
            <a:r>
              <a:rPr lang="ru-RU" dirty="0" smtClean="0">
                <a:latin typeface="a_Helver Bashkir"/>
              </a:rPr>
              <a:t>» </a:t>
            </a:r>
            <a:r>
              <a:rPr lang="ru-RU" dirty="0" err="1" smtClean="0">
                <a:latin typeface="a_Helver Bashkir"/>
              </a:rPr>
              <a:t>һүҙе, икһеҙ-сикһеҙ </a:t>
            </a:r>
            <a:r>
              <a:rPr lang="ru-RU" dirty="0" smtClean="0">
                <a:latin typeface="a_Helver Bashkir"/>
              </a:rPr>
              <a:t>дала образы </a:t>
            </a:r>
            <a:r>
              <a:rPr lang="ru-RU" dirty="0" err="1" smtClean="0">
                <a:latin typeface="a_Helver Bashkir"/>
              </a:rPr>
              <a:t>менән асыла</a:t>
            </a:r>
            <a:endParaRPr lang="ru-RU" dirty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>
                <a:latin typeface="a_Helver Bashkir"/>
              </a:rPr>
              <a:t>Ҡош юлы (</a:t>
            </a:r>
            <a:r>
              <a:rPr lang="ru-RU" dirty="0" smtClean="0">
                <a:latin typeface="a_Helver Bashkir"/>
              </a:rPr>
              <a:t>1967)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1935480"/>
            <a:ext cx="3186106" cy="4922520"/>
          </a:xfrm>
        </p:spPr>
        <p:txBody>
          <a:bodyPr>
            <a:normAutofit fontScale="92500" lnSpcReduction="10000"/>
          </a:bodyPr>
          <a:lstStyle/>
          <a:p>
            <a:r>
              <a:rPr lang="ba-RU" dirty="0" smtClean="0">
                <a:latin typeface="a_Helver Bashkir"/>
              </a:rPr>
              <a:t>Оло Башҡортостан, Уралтау образдары үҙе йәшәгән ғәзиз ил, урман-таулы, ҙур-ҙур йылғалы, ғәжәйеп бай тәбиғәтле, төрлө милләтле, алсаҡ күңелле уңған халыҡ йәшәгән гүзәл тараф булып һынлана</a:t>
            </a:r>
            <a:endParaRPr lang="ru-RU" dirty="0">
              <a:latin typeface="a_Helver Bashkir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" y="1928844"/>
            <a:ext cx="1389412" cy="101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>
                <a:latin typeface="a_Helver Bashkir"/>
              </a:rPr>
              <a:t>Автобиография (</a:t>
            </a:r>
            <a:r>
              <a:rPr lang="ru-RU" dirty="0" smtClean="0">
                <a:latin typeface="a_Helver Bashkir"/>
              </a:rPr>
              <a:t>1969)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a_Helver Bashkir"/>
              </a:rPr>
              <a:t>Ғ. Сәләм премияһы</a:t>
            </a:r>
          </a:p>
          <a:p>
            <a:r>
              <a:rPr lang="ba-RU" dirty="0" smtClean="0">
                <a:latin typeface="a_Helver Bashkir"/>
              </a:rPr>
              <a:t>Туған халҡының азатлыҡ өсөн көрәшкән атаҡлы Батырша, Юлай Аҙналин, Салауат батыр образдары урын ала.</a:t>
            </a:r>
          </a:p>
          <a:p>
            <a:r>
              <a:rPr lang="ba-RU" dirty="0" smtClean="0">
                <a:latin typeface="a_Helver Bashkir"/>
              </a:rPr>
              <a:t>Йорт-ер, тыуған яҡ, Башҡортостан, оло Ватан образы менән бергә шағирҙың күңел биографияһының бергә береккән сағылышын күҙәтергә була</a:t>
            </a:r>
            <a:endParaRPr lang="ru-RU" dirty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>
                <a:latin typeface="a_Helver Bashkir"/>
              </a:rPr>
              <a:t>Лирика (1971)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2132856"/>
            <a:ext cx="3189040" cy="4389120"/>
          </a:xfrm>
        </p:spPr>
        <p:txBody>
          <a:bodyPr>
            <a:normAutofit lnSpcReduction="10000"/>
          </a:bodyPr>
          <a:lstStyle/>
          <a:p>
            <a:r>
              <a:rPr lang="ba-RU" dirty="0" smtClean="0">
                <a:latin typeface="a_Helver Bashkir"/>
              </a:rPr>
              <a:t>Лирика- шағирҙың күңел донъяһы көҙгөһө. Лирик герой нигеҙендә Рауил Бикбаевтың үҙ тормош юлына, характерына тығыҙ бәйләнешле кеше, шәхес яҙмышы ята</a:t>
            </a:r>
            <a:endParaRPr lang="ru-RU" dirty="0">
              <a:latin typeface="a_Helver Bashkir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" y="2543929"/>
            <a:ext cx="1668399" cy="99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/>
              <a:t>Ғүмер уртаһы (1976)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935480"/>
            <a:ext cx="5184576" cy="4805888"/>
          </a:xfrm>
        </p:spPr>
        <p:txBody>
          <a:bodyPr>
            <a:normAutofit/>
          </a:bodyPr>
          <a:lstStyle/>
          <a:p>
            <a:r>
              <a:rPr lang="ba-RU" dirty="0" smtClean="0"/>
              <a:t>Көндәремде ваҡлыҡтарҙан әрсеп,</a:t>
            </a:r>
          </a:p>
          <a:p>
            <a:r>
              <a:rPr lang="ba-RU" dirty="0" smtClean="0"/>
              <a:t>Һөҙөп ташлап шау-шыу туртаһын,</a:t>
            </a:r>
          </a:p>
          <a:p>
            <a:r>
              <a:rPr lang="ba-RU" dirty="0" smtClean="0"/>
              <a:t>Юлдарыма хафа менән бағам</a:t>
            </a:r>
          </a:p>
          <a:p>
            <a:r>
              <a:rPr lang="ba-RU" dirty="0" smtClean="0"/>
              <a:t>Еткән саҡта ғүмерем уртаһы...</a:t>
            </a:r>
          </a:p>
          <a:p>
            <a:r>
              <a:rPr lang="ba-RU" dirty="0" smtClean="0"/>
              <a:t>Үҙ быуыны-тиҫтерҙәренең уй-тойғолары, заман, кешелек яҙмышы тураһында лирик үткерлек һәм гражданлыҡ пафосы йырлай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1014984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>
                <a:latin typeface="a_Helver Bashkir"/>
              </a:rPr>
              <a:t>Һөйөнсө (1979)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935480"/>
            <a:ext cx="4330824" cy="4922520"/>
          </a:xfrm>
        </p:spPr>
        <p:txBody>
          <a:bodyPr/>
          <a:lstStyle/>
          <a:p>
            <a:r>
              <a:rPr lang="ba-RU" dirty="0" smtClean="0">
                <a:latin typeface="a_Helver Bashkir"/>
              </a:rPr>
              <a:t>-Кеше тыуҙы, һөйөнсө</a:t>
            </a:r>
            <a:r>
              <a:rPr lang="ru-RU" dirty="0" smtClean="0">
                <a:latin typeface="a_Helver Bashkir"/>
              </a:rPr>
              <a:t>!</a:t>
            </a:r>
            <a:endParaRPr lang="ba-RU" dirty="0" smtClean="0">
              <a:latin typeface="a_Helver Bashkir"/>
            </a:endParaRPr>
          </a:p>
          <a:p>
            <a:r>
              <a:rPr lang="ba-RU" dirty="0" smtClean="0">
                <a:latin typeface="a_Helver Bashkir"/>
              </a:rPr>
              <a:t>-Тыуыуҙары ни өсөн?</a:t>
            </a:r>
          </a:p>
          <a:p>
            <a:r>
              <a:rPr lang="ba-RU" dirty="0" smtClean="0">
                <a:latin typeface="a_Helver Bashkir"/>
              </a:rPr>
              <a:t>-Аяғына баҫып илдән</a:t>
            </a:r>
          </a:p>
          <a:p>
            <a:r>
              <a:rPr lang="ba-RU" dirty="0" smtClean="0">
                <a:latin typeface="a_Helver Bashkir"/>
              </a:rPr>
              <a:t>Алыр өсөн һөйөнсө.</a:t>
            </a:r>
          </a:p>
          <a:p>
            <a:r>
              <a:rPr lang="ba-RU" dirty="0" smtClean="0">
                <a:latin typeface="a_Helver Bashkir"/>
              </a:rPr>
              <a:t>Был китабында шағирҙың лирикаһы, поэтик биҙәктәре, эске егәре, моңо баҙыҡланып етә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33" y="1772838"/>
            <a:ext cx="1414463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/>
              <a:t>Ерем балҡышы (1982)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35480"/>
            <a:ext cx="7329510" cy="4389120"/>
          </a:xfrm>
        </p:spPr>
        <p:txBody>
          <a:bodyPr/>
          <a:lstStyle/>
          <a:p>
            <a:r>
              <a:rPr lang="be-BY" dirty="0" smtClean="0">
                <a:latin typeface="a_Helver Bashkir" pitchFamily="34" charset="0"/>
              </a:rPr>
              <a:t>Уйҙарым, тауҙарҙан ашып, </a:t>
            </a:r>
          </a:p>
          <a:p>
            <a:r>
              <a:rPr lang="be-BY" dirty="0" smtClean="0">
                <a:latin typeface="a_Helver Bashkir" pitchFamily="34" charset="0"/>
              </a:rPr>
              <a:t>Ҡымыҙҙай тора ташып.</a:t>
            </a:r>
          </a:p>
          <a:p>
            <a:r>
              <a:rPr lang="be-BY" dirty="0" smtClean="0">
                <a:latin typeface="a_Helver Bashkir" pitchFamily="34" charset="0"/>
              </a:rPr>
              <a:t>Эш бүлмәм – Башҡортостаным, </a:t>
            </a:r>
          </a:p>
          <a:p>
            <a:r>
              <a:rPr lang="be-BY" dirty="0" smtClean="0">
                <a:latin typeface="a_Helver Bashkir" pitchFamily="34" charset="0"/>
              </a:rPr>
              <a:t>Өҫтәлем- Урал ташы.</a:t>
            </a:r>
          </a:p>
          <a:p>
            <a:endParaRPr lang="be-BY" dirty="0" smtClean="0">
              <a:latin typeface="a_Helver Bashkir" pitchFamily="34" charset="0"/>
            </a:endParaRPr>
          </a:p>
          <a:p>
            <a:r>
              <a:rPr lang="be-BY" dirty="0" smtClean="0">
                <a:latin typeface="a_Helver Bashkir" pitchFamily="34" charset="0"/>
              </a:rPr>
              <a:t> </a:t>
            </a:r>
            <a:r>
              <a:rPr lang="ru-RU" dirty="0" smtClean="0">
                <a:latin typeface="a_Helver Bashkir" pitchFamily="34" charset="0"/>
              </a:rPr>
              <a:t>«</a:t>
            </a:r>
            <a:r>
              <a:rPr lang="be-BY" dirty="0" smtClean="0">
                <a:latin typeface="a_Helver Bashkir" pitchFamily="34" charset="0"/>
              </a:rPr>
              <a:t>Ерем балҡышы</a:t>
            </a:r>
            <a:r>
              <a:rPr lang="ru-RU" dirty="0" smtClean="0">
                <a:latin typeface="a_Helver Bashkir" pitchFamily="34" charset="0"/>
              </a:rPr>
              <a:t>»-</a:t>
            </a:r>
            <a:r>
              <a:rPr lang="ru-RU" dirty="0" err="1" smtClean="0">
                <a:latin typeface="a_Helver Bashkir" pitchFamily="34" charset="0"/>
              </a:rPr>
              <a:t>шағирҙың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күңел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балҡышы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ул</a:t>
            </a:r>
            <a:r>
              <a:rPr lang="ru-RU" dirty="0" smtClean="0">
                <a:latin typeface="a_Helver Bashkir" pitchFamily="34" charset="0"/>
              </a:rPr>
              <a:t>»- тип я</a:t>
            </a:r>
            <a:r>
              <a:rPr lang="be-BY" dirty="0" smtClean="0">
                <a:latin typeface="a_Helver Bashkir" pitchFamily="34" charset="0"/>
              </a:rPr>
              <a:t>ҙа Ғайса Хөсәйенов</a:t>
            </a:r>
            <a:endParaRPr lang="ru-RU" dirty="0">
              <a:latin typeface="a_Helver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/>
              <a:t>Бураҙналар (1985)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935480"/>
            <a:ext cx="4257676" cy="4389120"/>
          </a:xfrm>
        </p:spPr>
        <p:txBody>
          <a:bodyPr>
            <a:normAutofit/>
          </a:bodyPr>
          <a:lstStyle/>
          <a:p>
            <a:r>
              <a:rPr lang="be-BY" sz="2000" dirty="0" smtClean="0"/>
              <a:t>Туҙан бөртөгөләй кесерәйҙем</a:t>
            </a:r>
          </a:p>
          <a:p>
            <a:r>
              <a:rPr lang="be-BY" sz="2000" dirty="0" smtClean="0"/>
              <a:t>Йондоҙҙарға саҡлы ҙурайҙым,</a:t>
            </a:r>
          </a:p>
          <a:p>
            <a:r>
              <a:rPr lang="be-BY" sz="2000" dirty="0" smtClean="0"/>
              <a:t>Тал сыбығы булып бөгөлөп төштөм,</a:t>
            </a:r>
          </a:p>
          <a:p>
            <a:r>
              <a:rPr lang="be-BY" sz="2000" dirty="0" smtClean="0"/>
              <a:t>Мәғрур имән булып турайҙым.</a:t>
            </a:r>
            <a:endParaRPr lang="ru-RU" sz="2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" y="1785939"/>
            <a:ext cx="880110" cy="115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>
                <a:latin typeface="a_Helver Bashkir"/>
              </a:rPr>
              <a:t>Яҙмышым (1988)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a_Helver Bashkir"/>
              </a:rPr>
              <a:t>Бөгөнгө көн менән төн шикелле</a:t>
            </a:r>
          </a:p>
          <a:p>
            <a:r>
              <a:rPr lang="ba-RU" dirty="0" smtClean="0">
                <a:latin typeface="a_Helver Bashkir"/>
              </a:rPr>
              <a:t>Бүленмәгән тигеҙ яҙмышым.</a:t>
            </a:r>
          </a:p>
          <a:p>
            <a:r>
              <a:rPr lang="ba-RU" dirty="0" smtClean="0">
                <a:latin typeface="a_Helver Bashkir"/>
              </a:rPr>
              <a:t>Үтә көнөм, төнөм хаҡлыҡ тиеп, </a:t>
            </a:r>
          </a:p>
          <a:p>
            <a:r>
              <a:rPr lang="ba-RU" dirty="0" smtClean="0">
                <a:latin typeface="a_Helver Bashkir"/>
              </a:rPr>
              <a:t>Ғәҙелһеҙлек менән алышып...</a:t>
            </a:r>
          </a:p>
          <a:p>
            <a:r>
              <a:rPr lang="ba-RU" dirty="0" smtClean="0">
                <a:latin typeface="a_Helver Bashkir"/>
              </a:rPr>
              <a:t>Китаптың исеме үк автор алдында күп, яуаплы бурыстар ҡуя. Шағирҙың яҙмышына ни яҙған икән</a:t>
            </a:r>
            <a:r>
              <a:rPr lang="ru-RU" dirty="0" smtClean="0">
                <a:latin typeface="a_Helver Bashkir"/>
              </a:rPr>
              <a:t>?</a:t>
            </a:r>
            <a:endParaRPr lang="ru-RU" dirty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pPr algn="ctr"/>
            <a:r>
              <a:rPr lang="ba-RU" dirty="0" smtClean="0">
                <a:latin typeface="a_Helver Bashkir"/>
              </a:rPr>
              <a:t>Һыуһаным, һыуҙар бирегеҙ (1991)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12" y="1935480"/>
            <a:ext cx="2400288" cy="4389120"/>
          </a:xfrm>
        </p:spPr>
        <p:txBody>
          <a:bodyPr>
            <a:normAutofit lnSpcReduction="10000"/>
          </a:bodyPr>
          <a:lstStyle/>
          <a:p>
            <a:r>
              <a:rPr lang="ba-RU" dirty="0" smtClean="0">
                <a:latin typeface="a_Helver Bashkir"/>
              </a:rPr>
              <a:t>Һыу буйҙарында һыуға һыуһау- нимә һуң ул</a:t>
            </a:r>
            <a:r>
              <a:rPr lang="ru-RU" dirty="0" smtClean="0">
                <a:latin typeface="a_Helver Bashkir"/>
              </a:rPr>
              <a:t>?</a:t>
            </a:r>
            <a:r>
              <a:rPr lang="ba-RU" dirty="0" smtClean="0">
                <a:latin typeface="a_Helver Bashkir"/>
              </a:rPr>
              <a:t>Юғары әхлаҡ сифатарына һыуһау сағыла был</a:t>
            </a:r>
          </a:p>
          <a:p>
            <a:r>
              <a:rPr lang="ba-RU" dirty="0" smtClean="0">
                <a:latin typeface="a_Helver Bashkir"/>
              </a:rPr>
              <a:t>поэмала </a:t>
            </a:r>
            <a:endParaRPr lang="ru-RU" dirty="0">
              <a:latin typeface="a_Helver Bashkir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685800" y="382885"/>
            <a:ext cx="7772400" cy="769639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a_Helver Bashkir"/>
              </a:rPr>
              <a:t>Ырымбур</a:t>
            </a:r>
            <a:endParaRPr lang="ru-RU" dirty="0">
              <a:latin typeface="a_Helver Bashkir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1857364"/>
            <a:ext cx="3128392" cy="3643338"/>
          </a:xfrm>
        </p:spPr>
        <p:txBody>
          <a:bodyPr>
            <a:normAutofit fontScale="92500" lnSpcReduction="20000"/>
          </a:bodyPr>
          <a:lstStyle/>
          <a:p>
            <a:r>
              <a:rPr lang="ba-RU" dirty="0" smtClean="0">
                <a:latin typeface="a_Helver Bashkir"/>
              </a:rPr>
              <a:t>Рауил Бикбаев тыуып –үҫкән Туҡсоран буйындағы Үрге Ҡунаҡбай ауылы ҡыпсаҡ ырыуы нигеҙләгән боронғо ауылдарҙан иҫәпләнә.</a:t>
            </a:r>
            <a:endParaRPr lang="ru-RU" dirty="0" smtClean="0">
              <a:latin typeface="a_Helver Bashkir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" y="1152535"/>
            <a:ext cx="972000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ba-RU" dirty="0" smtClean="0">
                <a:latin typeface="a_Helver Bashkir"/>
              </a:rPr>
              <a:t>Барыһы ла беҙҙең намыҫта. Халҡыма хат (1991)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latin typeface="a_Helver Bashkir"/>
              </a:rPr>
              <a:t>Башҡорт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балаһы</a:t>
            </a:r>
            <a:r>
              <a:rPr lang="ru-RU" dirty="0" smtClean="0">
                <a:latin typeface="a_Helver Bashkir"/>
              </a:rPr>
              <a:t> мин, Ер </a:t>
            </a:r>
            <a:r>
              <a:rPr lang="ru-RU" dirty="0" err="1" smtClean="0">
                <a:latin typeface="a_Helver Bashkir"/>
              </a:rPr>
              <a:t>хәтерендә</a:t>
            </a:r>
            <a:r>
              <a:rPr lang="ru-RU" dirty="0" smtClean="0">
                <a:latin typeface="a_Helver Bashkir"/>
              </a:rPr>
              <a:t/>
            </a:r>
            <a:br>
              <a:rPr lang="ru-RU" dirty="0" smtClean="0">
                <a:latin typeface="a_Helver Bashkir"/>
              </a:rPr>
            </a:br>
            <a:r>
              <a:rPr lang="ru-RU" dirty="0" err="1" smtClean="0">
                <a:latin typeface="a_Helver Bashkir"/>
              </a:rPr>
              <a:t>Мең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йыл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уйылып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ҡалған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эҙем</a:t>
            </a:r>
            <a:r>
              <a:rPr lang="ru-RU" dirty="0" smtClean="0">
                <a:latin typeface="a_Helver Bashkir"/>
              </a:rPr>
              <a:t> бар.</a:t>
            </a:r>
            <a:br>
              <a:rPr lang="ru-RU" dirty="0" smtClean="0">
                <a:latin typeface="a_Helver Bashkir"/>
              </a:rPr>
            </a:br>
            <a:r>
              <a:rPr lang="ru-RU" dirty="0" err="1" smtClean="0">
                <a:latin typeface="a_Helver Bashkir"/>
              </a:rPr>
              <a:t>Быуындарға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ялғап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быуындарҙы</a:t>
            </a:r>
            <a:r>
              <a:rPr lang="ru-RU" dirty="0" smtClean="0">
                <a:latin typeface="a_Helver Bashkir"/>
              </a:rPr>
              <a:t>,</a:t>
            </a:r>
            <a:br>
              <a:rPr lang="ru-RU" dirty="0" smtClean="0">
                <a:latin typeface="a_Helver Bashkir"/>
              </a:rPr>
            </a:br>
            <a:r>
              <a:rPr lang="ru-RU" dirty="0" err="1" smtClean="0">
                <a:latin typeface="a_Helver Bashkir"/>
              </a:rPr>
              <a:t>Илде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тотҡан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телем</a:t>
            </a:r>
            <a:r>
              <a:rPr lang="ru-RU" dirty="0" smtClean="0">
                <a:latin typeface="a_Helver Bashkir"/>
              </a:rPr>
              <a:t>, </a:t>
            </a:r>
            <a:r>
              <a:rPr lang="ru-RU" dirty="0" err="1" smtClean="0">
                <a:latin typeface="a_Helver Bashkir"/>
              </a:rPr>
              <a:t>һүҙем</a:t>
            </a:r>
            <a:r>
              <a:rPr lang="ru-RU" dirty="0" smtClean="0">
                <a:latin typeface="a_Helver Bashkir"/>
              </a:rPr>
              <a:t> бар. </a:t>
            </a:r>
            <a:endParaRPr lang="en-US" dirty="0" smtClean="0">
              <a:latin typeface="a_Helver Bashkir"/>
            </a:endParaRPr>
          </a:p>
          <a:p>
            <a:r>
              <a:rPr lang="ru-RU" dirty="0" err="1" smtClean="0">
                <a:latin typeface="a_Helver Bashkir"/>
              </a:rPr>
              <a:t>Шул</a:t>
            </a:r>
            <a:r>
              <a:rPr lang="ru-RU" dirty="0" smtClean="0">
                <a:latin typeface="a_Helver Bashkir"/>
              </a:rPr>
              <a:t> тел </a:t>
            </a:r>
            <a:r>
              <a:rPr lang="ru-RU" dirty="0" err="1" smtClean="0">
                <a:latin typeface="a_Helver Bashkir"/>
              </a:rPr>
              <a:t>менән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халҡым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хаҡ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яҙмышын</a:t>
            </a:r>
            <a:r>
              <a:rPr lang="ru-RU" dirty="0" smtClean="0">
                <a:latin typeface="a_Helver Bashkir"/>
              </a:rPr>
              <a:t/>
            </a:r>
            <a:br>
              <a:rPr lang="ru-RU" dirty="0" smtClean="0">
                <a:latin typeface="a_Helver Bashkir"/>
              </a:rPr>
            </a:br>
            <a:r>
              <a:rPr lang="ru-RU" dirty="0" err="1" smtClean="0">
                <a:latin typeface="a_Helver Bashkir"/>
              </a:rPr>
              <a:t>Ҡайһы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быуаттарға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яҙмаған</a:t>
            </a:r>
            <a:r>
              <a:rPr lang="ru-RU" dirty="0" smtClean="0">
                <a:latin typeface="a_Helver Bashkir"/>
              </a:rPr>
              <a:t>.</a:t>
            </a:r>
            <a:br>
              <a:rPr lang="ru-RU" dirty="0" smtClean="0">
                <a:latin typeface="a_Helver Bashkir"/>
              </a:rPr>
            </a:br>
            <a:r>
              <a:rPr lang="ru-RU" dirty="0" err="1" smtClean="0">
                <a:latin typeface="a_Helver Bashkir"/>
              </a:rPr>
              <a:t>Күпме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аҫыл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ерҙәренән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яҙған</a:t>
            </a:r>
            <a:r>
              <a:rPr lang="ru-RU" dirty="0" smtClean="0">
                <a:latin typeface="a_Helver Bashkir"/>
              </a:rPr>
              <a:t>,</a:t>
            </a:r>
            <a:br>
              <a:rPr lang="ru-RU" dirty="0" smtClean="0">
                <a:latin typeface="a_Helver Bashkir"/>
              </a:rPr>
            </a:br>
            <a:r>
              <a:rPr lang="ru-RU" dirty="0" err="1" smtClean="0">
                <a:latin typeface="a_Helver Bashkir"/>
              </a:rPr>
              <a:t>Күпме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аҫыл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ирҙәренән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яҙған</a:t>
            </a:r>
            <a:r>
              <a:rPr lang="ru-RU" dirty="0" smtClean="0">
                <a:latin typeface="a_Helver Bashkir"/>
              </a:rPr>
              <a:t>,</a:t>
            </a:r>
            <a:br>
              <a:rPr lang="ru-RU" dirty="0" smtClean="0">
                <a:latin typeface="a_Helver Bashkir"/>
              </a:rPr>
            </a:br>
            <a:r>
              <a:rPr lang="ru-RU" dirty="0" err="1" smtClean="0">
                <a:latin typeface="a_Helver Bashkir"/>
              </a:rPr>
              <a:t>Күпме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аҫыл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йырҙарынан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яҙған</a:t>
            </a:r>
            <a:r>
              <a:rPr lang="ru-RU" dirty="0" smtClean="0">
                <a:latin typeface="a_Helver Bashkir"/>
              </a:rPr>
              <a:t>,</a:t>
            </a:r>
            <a:br>
              <a:rPr lang="ru-RU" dirty="0" smtClean="0">
                <a:latin typeface="a_Helver Bashkir"/>
              </a:rPr>
            </a:br>
            <a:r>
              <a:rPr lang="ru-RU" dirty="0" smtClean="0">
                <a:latin typeface="a_Helver Bashkir"/>
              </a:rPr>
              <a:t>Тик </a:t>
            </a:r>
            <a:r>
              <a:rPr lang="ru-RU" dirty="0" err="1" smtClean="0">
                <a:latin typeface="a_Helver Bashkir"/>
              </a:rPr>
              <a:t>моңонан</a:t>
            </a:r>
            <a:r>
              <a:rPr lang="ru-RU" dirty="0" smtClean="0">
                <a:latin typeface="a_Helver Bashkir"/>
              </a:rPr>
              <a:t>, </a:t>
            </a:r>
            <a:r>
              <a:rPr lang="ru-RU" dirty="0" err="1" smtClean="0">
                <a:latin typeface="a_Helver Bashkir"/>
              </a:rPr>
              <a:t>теленән</a:t>
            </a:r>
            <a:r>
              <a:rPr lang="ru-RU" dirty="0" smtClean="0">
                <a:latin typeface="a_Helver Bashkir"/>
              </a:rPr>
              <a:t> </a:t>
            </a:r>
            <a:r>
              <a:rPr lang="ru-RU" dirty="0" err="1" smtClean="0">
                <a:latin typeface="a_Helver Bashkir"/>
              </a:rPr>
              <a:t>яҙмаған</a:t>
            </a:r>
            <a:endParaRPr lang="ru-RU" dirty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ba-RU" dirty="0" smtClean="0">
                <a:latin typeface="a_Helver Bashkir"/>
              </a:rPr>
              <a:t>Яңғыҙ ҡоштоң осоп барғаны (</a:t>
            </a:r>
            <a:r>
              <a:rPr lang="ru-RU" dirty="0" smtClean="0">
                <a:latin typeface="a_Helver Bashkir"/>
              </a:rPr>
              <a:t>2003</a:t>
            </a:r>
            <a:r>
              <a:rPr lang="ba-RU" dirty="0" smtClean="0">
                <a:latin typeface="a_Helver Bashkir"/>
              </a:rPr>
              <a:t>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a_Helver Bashkir"/>
              </a:rPr>
              <a:t>Ниндәй заман!</a:t>
            </a:r>
          </a:p>
          <a:p>
            <a:r>
              <a:rPr lang="ba-RU" dirty="0" smtClean="0">
                <a:latin typeface="a_Helver Bashkir"/>
              </a:rPr>
              <a:t>Ҡуҙғалды бар илдәр...</a:t>
            </a:r>
          </a:p>
          <a:p>
            <a:r>
              <a:rPr lang="ba-RU" dirty="0" smtClean="0">
                <a:latin typeface="a_Helver Bashkir"/>
              </a:rPr>
              <a:t>Һәр хәбәрҙе  тертләй-тертләй көтәм.</a:t>
            </a:r>
          </a:p>
          <a:p>
            <a:r>
              <a:rPr lang="ba-RU" dirty="0" smtClean="0">
                <a:latin typeface="a_Helver Bashkir"/>
              </a:rPr>
              <a:t>Иҫкән ел дә гүйә уйҙарыма,</a:t>
            </a:r>
          </a:p>
          <a:p>
            <a:r>
              <a:rPr lang="ba-RU" dirty="0" smtClean="0">
                <a:latin typeface="a_Helver Bashkir"/>
              </a:rPr>
              <a:t>Юлдарыма мина һалып китә.</a:t>
            </a:r>
          </a:p>
          <a:p>
            <a:endParaRPr lang="ba-RU" dirty="0" smtClean="0">
              <a:latin typeface="a_Helver Bashkir"/>
            </a:endParaRPr>
          </a:p>
          <a:p>
            <a:r>
              <a:rPr lang="ba-RU" dirty="0" smtClean="0">
                <a:latin typeface="a_Helver Bashkir"/>
              </a:rPr>
              <a:t>Ил өҫтөнә килгән ауырлыҡтар һәм ҡаршылыҡтар хаҡында борсола, тынғы бирмәй әҙипкә</a:t>
            </a:r>
            <a:endParaRPr lang="ru-RU" dirty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dirty="0" smtClean="0">
                <a:latin typeface="a_Helver Bashkir"/>
              </a:rPr>
              <a:t>Йөҙ ҙә бер хәҙис (2001-2003)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a_Helver Bashkir"/>
              </a:rPr>
              <a:t>Кешелектең төп ҡиммәте иман, тигән,</a:t>
            </a:r>
          </a:p>
          <a:p>
            <a:r>
              <a:rPr lang="ba-RU" dirty="0" smtClean="0">
                <a:latin typeface="a_Helver Bashkir"/>
              </a:rPr>
              <a:t>Имандың һәр тармағына инан, тигән,</a:t>
            </a:r>
          </a:p>
          <a:p>
            <a:r>
              <a:rPr lang="ba-RU" dirty="0" smtClean="0">
                <a:latin typeface="a_Helver Bashkir"/>
              </a:rPr>
              <a:t>Иман нурын һанлаусының</a:t>
            </a:r>
          </a:p>
          <a:p>
            <a:r>
              <a:rPr lang="ba-RU" dirty="0" smtClean="0">
                <a:latin typeface="a_Helver Bashkir"/>
              </a:rPr>
              <a:t>Хикмәт тулы һүҙҙәренә</a:t>
            </a:r>
          </a:p>
          <a:p>
            <a:r>
              <a:rPr lang="ba-RU" dirty="0" smtClean="0">
                <a:latin typeface="a_Helver Bashkir"/>
              </a:rPr>
              <a:t>Һис шикләнмәй инан, тигән.</a:t>
            </a:r>
          </a:p>
          <a:p>
            <a:r>
              <a:rPr lang="ba-RU" dirty="0" smtClean="0">
                <a:latin typeface="a_Helver Bashkir"/>
              </a:rPr>
              <a:t>“Хәҙистәр үҙҙәренең кешелеклеге, тәрән фәлсәфәһе, тапҡыр теле менән мине ғүмерлеккә арбаны</a:t>
            </a:r>
            <a:r>
              <a:rPr lang="ru-RU" dirty="0" smtClean="0">
                <a:latin typeface="a_Helver Bashkir"/>
              </a:rPr>
              <a:t>», тип я</a:t>
            </a:r>
            <a:r>
              <a:rPr lang="ba-RU" dirty="0" smtClean="0">
                <a:latin typeface="a_Helver Bashkir"/>
              </a:rPr>
              <a:t>ҙа Рауил Бикбаев</a:t>
            </a:r>
            <a:endParaRPr lang="ru-RU" dirty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a-RU" sz="2800" dirty="0" smtClean="0">
                <a:latin typeface="a_Helver Bashkir"/>
              </a:rPr>
              <a:t>Башҡортостан Республикаһының Дәүләт гимны</a:t>
            </a:r>
            <a:br>
              <a:rPr lang="ba-RU" sz="2800" dirty="0" smtClean="0">
                <a:latin typeface="a_Helver Bashkir"/>
              </a:rPr>
            </a:br>
            <a:r>
              <a:rPr lang="ru-RU" sz="2800" dirty="0" smtClean="0">
                <a:latin typeface="a_Helver Bashkir"/>
              </a:rPr>
              <a:t>(2008)</a:t>
            </a:r>
            <a:endParaRPr lang="ru-RU" sz="2800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a_Helver Bashkir"/>
              </a:rPr>
              <a:t>Б</a:t>
            </a:r>
            <a:r>
              <a:rPr lang="ba-RU" sz="2800" dirty="0" smtClean="0">
                <a:latin typeface="a_Helver Bashkir"/>
              </a:rPr>
              <a:t>ашҡортостан, һин һөйөклө ғәзиз ер,</a:t>
            </a:r>
          </a:p>
          <a:p>
            <a:r>
              <a:rPr lang="ba-RU" sz="2800" dirty="0" smtClean="0">
                <a:latin typeface="a_Helver Bashkir"/>
              </a:rPr>
              <a:t>Халҡыбыҙҙың изге Ватаны.</a:t>
            </a:r>
          </a:p>
          <a:p>
            <a:r>
              <a:rPr lang="ba-RU" sz="2800" dirty="0" smtClean="0">
                <a:latin typeface="a_Helver Bashkir"/>
              </a:rPr>
              <a:t>Сал Уралдан ҡалҡа бар тарафҡа</a:t>
            </a:r>
          </a:p>
          <a:p>
            <a:r>
              <a:rPr lang="ba-RU" sz="2800" dirty="0" smtClean="0">
                <a:latin typeface="a_Helver Bashkir"/>
              </a:rPr>
              <a:t>Тыуған илдең тыныс ар таңы.</a:t>
            </a:r>
          </a:p>
          <a:p>
            <a:pPr lvl="8"/>
            <a:r>
              <a:rPr lang="ba-RU" sz="2800" dirty="0" smtClean="0">
                <a:latin typeface="a_Helver Bashkir"/>
              </a:rPr>
              <a:t>Дан һиңә, Башҡортостан</a:t>
            </a:r>
            <a:r>
              <a:rPr lang="ru-RU" sz="2800" dirty="0" smtClean="0">
                <a:latin typeface="a_Helver Bashkir"/>
              </a:rPr>
              <a:t>!</a:t>
            </a:r>
            <a:endParaRPr lang="ba-RU" sz="2800" dirty="0" smtClean="0">
              <a:latin typeface="a_Helver Bashkir"/>
            </a:endParaRPr>
          </a:p>
          <a:p>
            <a:pPr lvl="8"/>
            <a:r>
              <a:rPr lang="ba-RU" sz="2800" dirty="0" smtClean="0">
                <a:latin typeface="a_Helver Bashkir"/>
              </a:rPr>
              <a:t>Илен һөйгән азат халҡына дан</a:t>
            </a:r>
            <a:r>
              <a:rPr lang="ru-RU" sz="2800" dirty="0" smtClean="0">
                <a:latin typeface="a_Helver Bashkir"/>
              </a:rPr>
              <a:t>!</a:t>
            </a:r>
          </a:p>
          <a:p>
            <a:pPr lvl="8"/>
            <a:r>
              <a:rPr lang="ru-RU" sz="2800" dirty="0" err="1" smtClean="0">
                <a:latin typeface="a_Helver Bashkir"/>
              </a:rPr>
              <a:t>Рәсәй менән бөйөк берҙәмлектә</a:t>
            </a:r>
            <a:endParaRPr lang="ru-RU" sz="2800" dirty="0" smtClean="0">
              <a:latin typeface="a_Helver Bashkir"/>
            </a:endParaRPr>
          </a:p>
          <a:p>
            <a:pPr lvl="8"/>
            <a:r>
              <a:rPr lang="ru-RU" sz="2800" dirty="0" err="1" smtClean="0">
                <a:latin typeface="a_Helver Bashkir"/>
              </a:rPr>
              <a:t>Сәскә ат</a:t>
            </a:r>
            <a:r>
              <a:rPr lang="ru-RU" sz="2800" dirty="0" smtClean="0">
                <a:latin typeface="a_Helver Bashkir"/>
              </a:rPr>
              <a:t>, </a:t>
            </a:r>
            <a:r>
              <a:rPr lang="ru-RU" sz="2800" dirty="0" err="1" smtClean="0">
                <a:latin typeface="a_Helver Bashkir"/>
              </a:rPr>
              <a:t>Башҡортостан!</a:t>
            </a:r>
            <a:endParaRPr lang="ru-RU" sz="2800" dirty="0" smtClean="0">
              <a:latin typeface="a_Helver Bashkir"/>
            </a:endParaRPr>
          </a:p>
          <a:p>
            <a:r>
              <a:rPr lang="ba-RU" sz="2800" dirty="0" smtClean="0">
                <a:latin typeface="a_Helver Bashkir"/>
              </a:rPr>
              <a:t>                (Р. Бикбаев менән Р. Шәкүр һүҙҙәре)</a:t>
            </a:r>
            <a:endParaRPr lang="ru-RU" sz="2800" dirty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3500462"/>
          </a:xfrm>
        </p:spPr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500042"/>
            <a:ext cx="8401080" cy="16430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>
                <a:latin typeface="a_Helver Bashkir" pitchFamily="34" charset="0"/>
              </a:rPr>
              <a:t>        </a:t>
            </a:r>
            <a:r>
              <a:rPr lang="ru-RU" sz="1800" dirty="0" smtClean="0">
                <a:latin typeface="a_Helver Bashkir" pitchFamily="34" charset="0"/>
              </a:rPr>
              <a:t>Мин </a:t>
            </a:r>
            <a:r>
              <a:rPr lang="ru-RU" sz="1800" dirty="0" err="1" smtClean="0">
                <a:latin typeface="a_Helver Bashkir" pitchFamily="34" charset="0"/>
              </a:rPr>
              <a:t>күптән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инде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көндәлектәр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яҙам</a:t>
            </a:r>
            <a:r>
              <a:rPr lang="ru-RU" sz="1800" dirty="0" smtClean="0">
                <a:latin typeface="a_Helver Bashkir" pitchFamily="34" charset="0"/>
              </a:rPr>
              <a:t>. </a:t>
            </a:r>
            <a:r>
              <a:rPr lang="ru-RU" sz="1800" dirty="0" err="1" smtClean="0">
                <a:latin typeface="a_Helver Bashkir" pitchFamily="34" charset="0"/>
              </a:rPr>
              <a:t>Ҡырҡ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йылдан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ашыу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ваҡыт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эсендә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күргәндәрем-кисергәндәрем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теркәлеп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барған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дәфтәрҙәрем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хәҙер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бер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нисә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китап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булырлыҡ</a:t>
            </a:r>
            <a:r>
              <a:rPr lang="ru-RU" sz="1800" dirty="0" smtClean="0">
                <a:latin typeface="a_Helver Bashkir" pitchFamily="34" charset="0"/>
              </a:rPr>
              <a:t>. </a:t>
            </a:r>
            <a:r>
              <a:rPr lang="ru-RU" sz="1800" dirty="0" err="1" smtClean="0">
                <a:latin typeface="a_Helver Bashkir" pitchFamily="34" charset="0"/>
              </a:rPr>
              <a:t>Тормошом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сәхифәләре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тәүге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осорҙа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онотҡанда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бер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тигәндәй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ҡағыҙ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битенә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төшһә</a:t>
            </a:r>
            <a:r>
              <a:rPr lang="ru-RU" sz="1800" dirty="0" smtClean="0">
                <a:latin typeface="a_Helver Bashkir" pitchFamily="34" charset="0"/>
              </a:rPr>
              <a:t>, </a:t>
            </a:r>
            <a:r>
              <a:rPr lang="ru-RU" sz="1800" dirty="0" err="1" smtClean="0">
                <a:latin typeface="a_Helver Bashkir" pitchFamily="34" charset="0"/>
              </a:rPr>
              <a:t>ғүмер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үткән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һайын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уларға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йышыраҡ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иғтибар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иттем</a:t>
            </a:r>
            <a:r>
              <a:rPr lang="ru-RU" sz="1800" dirty="0" smtClean="0">
                <a:latin typeface="a_Helver Bashkir" pitchFamily="34" charset="0"/>
              </a:rPr>
              <a:t>. </a:t>
            </a:r>
            <a:r>
              <a:rPr lang="ru-RU" sz="1800" dirty="0" err="1" smtClean="0">
                <a:latin typeface="a_Helver Bashkir" pitchFamily="34" charset="0"/>
              </a:rPr>
              <a:t>Көндәлектәр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асылда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минең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ижадымдың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үҙенсә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бер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мөһим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өлөшөнә</a:t>
            </a:r>
            <a:r>
              <a:rPr lang="ru-RU" sz="1800" dirty="0" smtClean="0">
                <a:latin typeface="a_Helver Bashkir" pitchFamily="34" charset="0"/>
              </a:rPr>
              <a:t> </a:t>
            </a:r>
            <a:r>
              <a:rPr lang="ru-RU" sz="1800" dirty="0" err="1" smtClean="0">
                <a:latin typeface="a_Helver Bashkir" pitchFamily="34" charset="0"/>
              </a:rPr>
              <a:t>әйләнде</a:t>
            </a:r>
            <a:r>
              <a:rPr lang="ru-RU" sz="1800" dirty="0" smtClean="0">
                <a:latin typeface="a_Helver Bashkir" pitchFamily="34" charset="0"/>
              </a:rPr>
              <a:t>.</a:t>
            </a:r>
            <a:r>
              <a:rPr lang="en-US" sz="1800" dirty="0" smtClean="0">
                <a:latin typeface="a_Helver Bashkir" pitchFamily="34" charset="0"/>
              </a:rPr>
              <a:t> </a:t>
            </a:r>
            <a:r>
              <a:rPr lang="be-BY" sz="1800" dirty="0" smtClean="0">
                <a:latin typeface="a_Helver Bashkir" pitchFamily="34" charset="0"/>
              </a:rPr>
              <a:t>(Р. Бикбаев)</a:t>
            </a:r>
            <a:endParaRPr lang="ru-RU" sz="1800" dirty="0" smtClean="0">
              <a:latin typeface="a_Helver Bashkir" pitchFamily="34" charset="0"/>
            </a:endParaRPr>
          </a:p>
          <a:p>
            <a:endParaRPr lang="en-US" dirty="0"/>
          </a:p>
        </p:txBody>
      </p:sp>
      <p:pic>
        <p:nvPicPr>
          <p:cNvPr id="2050" name="Picture 2" descr="http://cs309425.vk.me/v309425924/9c85/SSPlPShu3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41"/>
            <a:ext cx="2531364" cy="1898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/>
          <a:lstStyle/>
          <a:p>
            <a:pPr algn="ctr"/>
            <a:r>
              <a:rPr lang="be-BY" dirty="0" smtClean="0">
                <a:latin typeface="a_Helver Bashkir" pitchFamily="34" charset="0"/>
              </a:rPr>
              <a:t>Халҡыма бер һүҙ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5000628" cy="4922520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hlinkClick r:id="rId2"/>
              </a:rPr>
              <a:t>Рауиль</a:t>
            </a:r>
            <a:r>
              <a:rPr lang="ru-RU" dirty="0" smtClean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Бикбай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3"/>
              </a:rPr>
              <a:t>22 февраля 2013 в 8:19</a:t>
            </a:r>
            <a:endParaRPr lang="ru-RU" dirty="0" smtClean="0"/>
          </a:p>
          <a:p>
            <a:r>
              <a:rPr lang="ru-RU" dirty="0" smtClean="0">
                <a:latin typeface="a_Helver Bashkir" pitchFamily="34" charset="0"/>
              </a:rPr>
              <a:t>Мин </a:t>
            </a:r>
            <a:r>
              <a:rPr lang="ru-RU" dirty="0" err="1" smtClean="0">
                <a:latin typeface="a_Helver Bashkir" pitchFamily="34" charset="0"/>
              </a:rPr>
              <a:t>аҡһаҡты</a:t>
            </a:r>
            <a:r>
              <a:rPr lang="ru-RU" dirty="0" smtClean="0">
                <a:latin typeface="a_Helver Bashkir" pitchFamily="34" charset="0"/>
              </a:rPr>
              <a:t> бар </a:t>
            </a:r>
            <a:r>
              <a:rPr lang="ru-RU" dirty="0" err="1" smtClean="0">
                <a:latin typeface="a_Helver Bashkir" pitchFamily="34" charset="0"/>
              </a:rPr>
              <a:t>яһаным</a:t>
            </a:r>
            <a:r>
              <a:rPr lang="ru-RU" dirty="0" smtClean="0">
                <a:latin typeface="a_Helver Bashkir" pitchFamily="34" charset="0"/>
              </a:rPr>
              <a:t> —</a:t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err="1" smtClean="0">
                <a:latin typeface="a_Helver Bashkir" pitchFamily="34" charset="0"/>
              </a:rPr>
              <a:t>Аяҡлыға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булһын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һабаҡ</a:t>
            </a:r>
            <a:r>
              <a:rPr lang="ru-RU" dirty="0" smtClean="0">
                <a:latin typeface="a_Helver Bashkir" pitchFamily="34" charset="0"/>
              </a:rPr>
              <a:t>.</a:t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smtClean="0">
                <a:latin typeface="a_Helver Bashkir" pitchFamily="34" charset="0"/>
              </a:rPr>
              <a:t>Мин </a:t>
            </a:r>
            <a:r>
              <a:rPr lang="ru-RU" dirty="0" err="1" smtClean="0">
                <a:latin typeface="a_Helver Bashkir" pitchFamily="34" charset="0"/>
              </a:rPr>
              <a:t>сулаҡты</a:t>
            </a:r>
            <a:r>
              <a:rPr lang="ru-RU" dirty="0" smtClean="0">
                <a:latin typeface="a_Helver Bashkir" pitchFamily="34" charset="0"/>
              </a:rPr>
              <a:t> бар </a:t>
            </a:r>
            <a:r>
              <a:rPr lang="ru-RU" dirty="0" err="1" smtClean="0">
                <a:latin typeface="a_Helver Bashkir" pitchFamily="34" charset="0"/>
              </a:rPr>
              <a:t>яһаным</a:t>
            </a:r>
            <a:r>
              <a:rPr lang="ru-RU" dirty="0" smtClean="0">
                <a:latin typeface="a_Helver Bashkir" pitchFamily="34" charset="0"/>
              </a:rPr>
              <a:t> —</a:t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err="1" smtClean="0">
                <a:latin typeface="a_Helver Bashkir" pitchFamily="34" charset="0"/>
              </a:rPr>
              <a:t>Зарланмаһын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ҡуллы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ҡабат</a:t>
            </a:r>
            <a:r>
              <a:rPr lang="ru-RU" dirty="0" smtClean="0">
                <a:latin typeface="a_Helver Bashkir" pitchFamily="34" charset="0"/>
              </a:rPr>
              <a:t>.</a:t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smtClean="0">
                <a:latin typeface="a_Helver Bashkir" pitchFamily="34" charset="0"/>
              </a:rPr>
              <a:t>Мин </a:t>
            </a:r>
            <a:r>
              <a:rPr lang="ru-RU" dirty="0" err="1" smtClean="0">
                <a:latin typeface="a_Helver Bashkir" pitchFamily="34" charset="0"/>
              </a:rPr>
              <a:t>күҙһеҙҙе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бирҙем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ергә</a:t>
            </a:r>
            <a:r>
              <a:rPr lang="ru-RU" dirty="0" smtClean="0">
                <a:latin typeface="a_Helver Bashkir" pitchFamily="34" charset="0"/>
              </a:rPr>
              <a:t> —</a:t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smtClean="0">
                <a:latin typeface="a_Helver Bashkir" pitchFamily="34" charset="0"/>
              </a:rPr>
              <a:t>Күҙ </a:t>
            </a:r>
            <a:r>
              <a:rPr lang="ru-RU" dirty="0" err="1" smtClean="0">
                <a:latin typeface="a_Helver Bashkir" pitchFamily="34" charset="0"/>
              </a:rPr>
              <a:t>ҡәҙерен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белһен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күҙле</a:t>
            </a:r>
            <a:r>
              <a:rPr lang="ru-RU" dirty="0" smtClean="0">
                <a:latin typeface="a_Helver Bashkir" pitchFamily="34" charset="0"/>
              </a:rPr>
              <a:t>.</a:t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smtClean="0">
                <a:latin typeface="a_Helver Bashkir" pitchFamily="34" charset="0"/>
              </a:rPr>
              <a:t>Мин </a:t>
            </a:r>
            <a:r>
              <a:rPr lang="ru-RU" dirty="0" err="1" smtClean="0">
                <a:latin typeface="a_Helver Bashkir" pitchFamily="34" charset="0"/>
              </a:rPr>
              <a:t>телһеҙҙе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бирҙем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ергә</a:t>
            </a:r>
            <a:r>
              <a:rPr lang="ru-RU" dirty="0" smtClean="0">
                <a:latin typeface="a_Helver Bashkir" pitchFamily="34" charset="0"/>
              </a:rPr>
              <a:t> —</a:t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smtClean="0">
                <a:latin typeface="a_Helver Bashkir" pitchFamily="34" charset="0"/>
              </a:rPr>
              <a:t>Һүҙ </a:t>
            </a:r>
            <a:r>
              <a:rPr lang="ru-RU" dirty="0" err="1" smtClean="0">
                <a:latin typeface="a_Helver Bashkir" pitchFamily="34" charset="0"/>
              </a:rPr>
              <a:t>ҡәҙерен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белһен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һүҙле</a:t>
            </a:r>
            <a:r>
              <a:rPr lang="ru-RU" dirty="0" smtClean="0">
                <a:latin typeface="a_Helver Bashkir" pitchFamily="34" charset="0"/>
              </a:rPr>
              <a:t>.</a:t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err="1" smtClean="0">
                <a:latin typeface="a_Helver Bashkir" pitchFamily="34" charset="0"/>
              </a:rPr>
              <a:t>Бәндәләрҙән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ҡаҙытамын</a:t>
            </a:r>
            <a:r>
              <a:rPr lang="ru-RU" dirty="0" smtClean="0">
                <a:latin typeface="a_Helver Bashkir" pitchFamily="34" charset="0"/>
              </a:rPr>
              <a:t/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err="1" smtClean="0">
                <a:latin typeface="a_Helver Bashkir" pitchFamily="34" charset="0"/>
              </a:rPr>
              <a:t>Мәңгелек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йорт</a:t>
            </a:r>
            <a:r>
              <a:rPr lang="ru-RU" dirty="0" smtClean="0">
                <a:latin typeface="a_Helver Bashkir" pitchFamily="34" charset="0"/>
              </a:rPr>
              <a:t> — </a:t>
            </a:r>
            <a:r>
              <a:rPr lang="ru-RU" dirty="0" err="1" smtClean="0">
                <a:latin typeface="a_Helver Bashkir" pitchFamily="34" charset="0"/>
              </a:rPr>
              <a:t>гүр-ҡәберҙе</a:t>
            </a:r>
            <a:r>
              <a:rPr lang="ru-RU" dirty="0" smtClean="0">
                <a:latin typeface="a_Helver Bashkir" pitchFamily="34" charset="0"/>
              </a:rPr>
              <a:t>.</a:t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err="1" smtClean="0">
                <a:latin typeface="a_Helver Bashkir" pitchFamily="34" charset="0"/>
              </a:rPr>
              <a:t>Бәлки</a:t>
            </a:r>
            <a:r>
              <a:rPr lang="ru-RU" dirty="0" smtClean="0">
                <a:latin typeface="a_Helver Bashkir" pitchFamily="34" charset="0"/>
              </a:rPr>
              <a:t>, </a:t>
            </a:r>
            <a:r>
              <a:rPr lang="ru-RU" dirty="0" err="1" smtClean="0">
                <a:latin typeface="a_Helver Bashkir" pitchFamily="34" charset="0"/>
              </a:rPr>
              <a:t>шул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саҡ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ҡәҙерләрҙәр</a:t>
            </a:r>
            <a:r>
              <a:rPr lang="ru-RU" dirty="0" smtClean="0">
                <a:latin typeface="a_Helver Bashkir" pitchFamily="34" charset="0"/>
              </a:rPr>
              <a:t/>
            </a:r>
            <a:br>
              <a:rPr lang="ru-RU" dirty="0" smtClean="0">
                <a:latin typeface="a_Helver Bashkir" pitchFamily="34" charset="0"/>
              </a:rPr>
            </a:br>
            <a:r>
              <a:rPr lang="ru-RU" dirty="0" err="1" smtClean="0">
                <a:latin typeface="a_Helver Bashkir" pitchFamily="34" charset="0"/>
              </a:rPr>
              <a:t>Нур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ғүмерҙе</a:t>
            </a:r>
            <a:r>
              <a:rPr lang="ru-RU" dirty="0" smtClean="0">
                <a:latin typeface="a_Helver Bashkir" pitchFamily="34" charset="0"/>
              </a:rPr>
              <a:t>, </a:t>
            </a:r>
            <a:r>
              <a:rPr lang="ru-RU" dirty="0" err="1" smtClean="0">
                <a:latin typeface="a_Helver Bashkir" pitchFamily="34" charset="0"/>
              </a:rPr>
              <a:t>ғәзиз</a:t>
            </a:r>
            <a:r>
              <a:rPr lang="ru-RU" dirty="0" smtClean="0">
                <a:latin typeface="a_Helver Bashkir" pitchFamily="34" charset="0"/>
              </a:rPr>
              <a:t> </a:t>
            </a:r>
            <a:r>
              <a:rPr lang="ru-RU" dirty="0" err="1" smtClean="0">
                <a:latin typeface="a_Helver Bashkir" pitchFamily="34" charset="0"/>
              </a:rPr>
              <a:t>ерҙе</a:t>
            </a:r>
            <a:r>
              <a:rPr lang="ru-RU" dirty="0" smtClean="0">
                <a:latin typeface="a_Helver Bashkir" pitchFamily="34" charset="0"/>
              </a:rPr>
              <a:t>.</a:t>
            </a:r>
            <a:endParaRPr lang="ru-RU" dirty="0">
              <a:latin typeface="a_Helver Bashkir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428772"/>
            <a:ext cx="134112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e-BY" dirty="0" smtClean="0">
                <a:latin typeface="a_Helver Bashkir" pitchFamily="34" charset="0"/>
              </a:rPr>
              <a:t>Ҡулланылған әҙәбиәт</a:t>
            </a:r>
            <a:endParaRPr lang="ru-RU" dirty="0">
              <a:latin typeface="a_Helver Bashki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500" dirty="0" err="1" smtClean="0">
                <a:latin typeface="a_Helver Bashkir" pitchFamily="34" charset="0"/>
              </a:rPr>
              <a:t>Башҡортостан</a:t>
            </a:r>
            <a:r>
              <a:rPr lang="ru-RU" sz="1500" dirty="0" smtClean="0">
                <a:latin typeface="a_Helver Bashkir" pitchFamily="34" charset="0"/>
              </a:rPr>
              <a:t>: </a:t>
            </a:r>
            <a:r>
              <a:rPr lang="ru-RU" sz="1500" dirty="0" err="1" smtClean="0">
                <a:latin typeface="a_Helver Bashkir" pitchFamily="34" charset="0"/>
              </a:rPr>
              <a:t>Ҡыҫҡаса</a:t>
            </a:r>
            <a:r>
              <a:rPr lang="ru-RU" sz="1500" dirty="0" smtClean="0">
                <a:latin typeface="a_Helver Bashkir" pitchFamily="34" charset="0"/>
              </a:rPr>
              <a:t> энциклопедия. </a:t>
            </a:r>
            <a:r>
              <a:rPr lang="ru-RU" sz="1500" dirty="0" err="1" smtClean="0">
                <a:latin typeface="a_Helver Bashkir" pitchFamily="34" charset="0"/>
              </a:rPr>
              <a:t>Урыҫсанан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тулыландырылған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һәм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төҙәтелгән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тәржемәһе</a:t>
            </a:r>
            <a:r>
              <a:rPr lang="ru-RU" sz="1500" dirty="0" smtClean="0">
                <a:latin typeface="a_Helver Bashkir" pitchFamily="34" charset="0"/>
              </a:rPr>
              <a:t> / Баш </a:t>
            </a:r>
            <a:r>
              <a:rPr lang="ru-RU" sz="1500" dirty="0" err="1" smtClean="0">
                <a:latin typeface="a_Helver Bashkir" pitchFamily="34" charset="0"/>
              </a:rPr>
              <a:t>мөхәррир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Р.З.Шәкүров</a:t>
            </a:r>
            <a:r>
              <a:rPr lang="ru-RU" sz="1500" dirty="0" smtClean="0">
                <a:latin typeface="a_Helver Bashkir" pitchFamily="34" charset="0"/>
              </a:rPr>
              <a:t>. </a:t>
            </a:r>
            <a:r>
              <a:rPr lang="ru-RU" sz="1500" dirty="0" err="1" smtClean="0">
                <a:latin typeface="a_Helver Bashkir" pitchFamily="34" charset="0"/>
              </a:rPr>
              <a:t>Өфө</a:t>
            </a:r>
            <a:r>
              <a:rPr lang="ru-RU" sz="1500" dirty="0" smtClean="0">
                <a:latin typeface="a_Helver Bashkir" pitchFamily="34" charset="0"/>
              </a:rPr>
              <a:t>: </a:t>
            </a:r>
            <a:r>
              <a:rPr lang="ru-RU" sz="1500" dirty="0" err="1" smtClean="0">
                <a:latin typeface="a_Helver Bashkir" pitchFamily="34" charset="0"/>
              </a:rPr>
              <a:t>Башҡорт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энциклопедияһы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дәүләт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ғилми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нәшриәте</a:t>
            </a:r>
            <a:r>
              <a:rPr lang="ru-RU" sz="1500" dirty="0" smtClean="0">
                <a:latin typeface="a_Helver Bashkir" pitchFamily="34" charset="0"/>
              </a:rPr>
              <a:t>, 1997. 696 бит, </a:t>
            </a:r>
            <a:r>
              <a:rPr lang="ru-RU" sz="1500" dirty="0" err="1" smtClean="0">
                <a:latin typeface="a_Helver Bashkir" pitchFamily="34" charset="0"/>
              </a:rPr>
              <a:t>һүрәттәре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менән</a:t>
            </a:r>
            <a:r>
              <a:rPr lang="ru-RU" sz="1500" dirty="0" smtClean="0">
                <a:latin typeface="a_Helver Bashkir" pitchFamily="34" charset="0"/>
              </a:rPr>
              <a:t>.</a:t>
            </a:r>
          </a:p>
          <a:p>
            <a:r>
              <a:rPr lang="ru-RU" sz="1500" dirty="0" err="1" smtClean="0">
                <a:latin typeface="a_Helver Bashkir" pitchFamily="34" charset="0"/>
              </a:rPr>
              <a:t>Рауил</a:t>
            </a:r>
            <a:r>
              <a:rPr lang="ru-RU" sz="1500" dirty="0" smtClean="0">
                <a:latin typeface="a_Helver Bashkir" pitchFamily="34" charset="0"/>
              </a:rPr>
              <a:t> Бикбаев. </a:t>
            </a:r>
            <a:r>
              <a:rPr lang="ru-RU" sz="1500" dirty="0" err="1" smtClean="0">
                <a:latin typeface="a_Helver Bashkir" pitchFamily="34" charset="0"/>
              </a:rPr>
              <a:t>Яңғыҙ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ҡоштоң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осоп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барғаны</a:t>
            </a:r>
            <a:r>
              <a:rPr lang="ru-RU" sz="1500" dirty="0" smtClean="0">
                <a:latin typeface="a_Helver Bashkir" pitchFamily="34" charset="0"/>
              </a:rPr>
              <a:t> /</a:t>
            </a:r>
            <a:r>
              <a:rPr lang="ru-RU" sz="1500" dirty="0" err="1" smtClean="0">
                <a:latin typeface="a_Helver Bashkir" pitchFamily="34" charset="0"/>
              </a:rPr>
              <a:t>Шиғырҙар</a:t>
            </a:r>
            <a:r>
              <a:rPr lang="ru-RU" sz="1500" dirty="0" smtClean="0">
                <a:latin typeface="a_Helver Bashkir" pitchFamily="34" charset="0"/>
              </a:rPr>
              <a:t>. </a:t>
            </a:r>
          </a:p>
          <a:p>
            <a:r>
              <a:rPr lang="ru-RU" sz="1500" dirty="0" err="1" smtClean="0">
                <a:latin typeface="a_Helver Bashkir" pitchFamily="34" charset="0"/>
              </a:rPr>
              <a:t>Рауил</a:t>
            </a:r>
            <a:r>
              <a:rPr lang="ru-RU" sz="1500" dirty="0" smtClean="0">
                <a:latin typeface="a_Helver Bashkir" pitchFamily="34" charset="0"/>
              </a:rPr>
              <a:t> Бикбаев: " </a:t>
            </a:r>
            <a:r>
              <a:rPr lang="ru-RU" sz="1500" dirty="0" err="1" smtClean="0">
                <a:latin typeface="a_Helver Bashkir" pitchFamily="34" charset="0"/>
              </a:rPr>
              <a:t>Халҡым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яңылышмаһын</a:t>
            </a:r>
            <a:r>
              <a:rPr lang="ru-RU" sz="1500" dirty="0" smtClean="0">
                <a:latin typeface="a_Helver Bashkir" pitchFamily="34" charset="0"/>
              </a:rPr>
              <a:t> </a:t>
            </a:r>
            <a:r>
              <a:rPr lang="ru-RU" sz="1500" dirty="0" err="1" smtClean="0">
                <a:latin typeface="a_Helver Bashkir" pitchFamily="34" charset="0"/>
              </a:rPr>
              <a:t>ине</a:t>
            </a:r>
            <a:r>
              <a:rPr lang="ru-RU" sz="1500" dirty="0" smtClean="0">
                <a:latin typeface="a_Helver Bashkir" pitchFamily="34" charset="0"/>
              </a:rPr>
              <a:t>" </a:t>
            </a:r>
          </a:p>
          <a:p>
            <a:r>
              <a:rPr lang="ru-RU" sz="1400" dirty="0" smtClean="0">
                <a:latin typeface="a_Helver Bashkir" pitchFamily="34" charset="0"/>
              </a:rPr>
              <a:t>1967 </a:t>
            </a:r>
            <a:r>
              <a:rPr lang="ru-RU" sz="1400" dirty="0" err="1" smtClean="0">
                <a:latin typeface="a_Helver Bashkir" pitchFamily="34" charset="0"/>
              </a:rPr>
              <a:t>йыл</a:t>
            </a:r>
            <a:r>
              <a:rPr lang="ru-RU" sz="1400" dirty="0" smtClean="0">
                <a:latin typeface="a_Helver Bashkir" pitchFamily="34" charset="0"/>
              </a:rPr>
              <a:t>: </a:t>
            </a:r>
            <a:r>
              <a:rPr lang="ru-RU" sz="1400" dirty="0" err="1" smtClean="0">
                <a:latin typeface="a_Helver Bashkir" pitchFamily="34" charset="0"/>
              </a:rPr>
              <a:t>Ҡош</a:t>
            </a:r>
            <a:r>
              <a:rPr lang="ru-RU" sz="1400" dirty="0" smtClean="0">
                <a:latin typeface="a_Helver Bashkir" pitchFamily="34" charset="0"/>
              </a:rPr>
              <a:t> юлы: </a:t>
            </a:r>
            <a:r>
              <a:rPr lang="ru-RU" sz="1400" dirty="0" err="1" smtClean="0">
                <a:latin typeface="a_Helver Bashkir" pitchFamily="34" charset="0"/>
              </a:rPr>
              <a:t>Шиғырҙар</a:t>
            </a:r>
            <a:r>
              <a:rPr lang="ru-RU" sz="1400" dirty="0" smtClean="0">
                <a:latin typeface="a_Helver Bashkir" pitchFamily="34" charset="0"/>
              </a:rPr>
              <a:t>, </a:t>
            </a:r>
            <a:r>
              <a:rPr lang="ru-RU" sz="1400" dirty="0" err="1" smtClean="0">
                <a:latin typeface="a_Helver Bashkir" pitchFamily="34" charset="0"/>
              </a:rPr>
              <a:t>поэмалар</a:t>
            </a:r>
            <a:r>
              <a:rPr lang="ru-RU" sz="1400" dirty="0" smtClean="0">
                <a:latin typeface="a_Helver Bashkir" pitchFamily="34" charset="0"/>
              </a:rPr>
              <a:t>. </a:t>
            </a:r>
            <a:r>
              <a:rPr lang="ru-RU" sz="1400" dirty="0" err="1" smtClean="0">
                <a:latin typeface="a_Helver Bashkir" pitchFamily="34" charset="0"/>
              </a:rPr>
              <a:t>Өфө</a:t>
            </a:r>
            <a:r>
              <a:rPr lang="ru-RU" sz="1400" dirty="0" smtClean="0">
                <a:latin typeface="a_Helver Bashkir" pitchFamily="34" charset="0"/>
              </a:rPr>
              <a:t>, 1967. 1976 </a:t>
            </a:r>
            <a:r>
              <a:rPr lang="ru-RU" sz="1400" dirty="0" err="1" smtClean="0">
                <a:latin typeface="a_Helver Bashkir" pitchFamily="34" charset="0"/>
              </a:rPr>
              <a:t>йыл</a:t>
            </a:r>
            <a:r>
              <a:rPr lang="ru-RU" sz="1400" dirty="0" smtClean="0">
                <a:latin typeface="a_Helver Bashkir" pitchFamily="34" charset="0"/>
              </a:rPr>
              <a:t>: </a:t>
            </a:r>
            <a:r>
              <a:rPr lang="ru-RU" sz="1400" dirty="0" err="1" smtClean="0">
                <a:latin typeface="a_Helver Bashkir" pitchFamily="34" charset="0"/>
              </a:rPr>
              <a:t>Ғүмер</a:t>
            </a:r>
            <a:r>
              <a:rPr lang="ru-RU" sz="1400" dirty="0" smtClean="0">
                <a:latin typeface="a_Helver Bashkir" pitchFamily="34" charset="0"/>
              </a:rPr>
              <a:t> </a:t>
            </a:r>
            <a:r>
              <a:rPr lang="ru-RU" sz="1400" dirty="0" err="1" smtClean="0">
                <a:latin typeface="a_Helver Bashkir" pitchFamily="34" charset="0"/>
              </a:rPr>
              <a:t>уртаһы</a:t>
            </a:r>
            <a:r>
              <a:rPr lang="ru-RU" sz="1400" dirty="0" smtClean="0">
                <a:latin typeface="a_Helver Bashkir" pitchFamily="34" charset="0"/>
              </a:rPr>
              <a:t>: </a:t>
            </a:r>
            <a:r>
              <a:rPr lang="ru-RU" sz="1400" dirty="0" err="1" smtClean="0">
                <a:latin typeface="a_Helver Bashkir" pitchFamily="34" charset="0"/>
              </a:rPr>
              <a:t>Шиғырҙар</a:t>
            </a:r>
            <a:r>
              <a:rPr lang="ru-RU" sz="1400" dirty="0" smtClean="0">
                <a:latin typeface="a_Helver Bashkir" pitchFamily="34" charset="0"/>
              </a:rPr>
              <a:t>, </a:t>
            </a:r>
            <a:r>
              <a:rPr lang="ru-RU" sz="1400" dirty="0" err="1" smtClean="0">
                <a:latin typeface="a_Helver Bashkir" pitchFamily="34" charset="0"/>
              </a:rPr>
              <a:t>поэмалар</a:t>
            </a:r>
            <a:r>
              <a:rPr lang="ru-RU" sz="1400" dirty="0" smtClean="0">
                <a:latin typeface="a_Helver Bashkir" pitchFamily="34" charset="0"/>
              </a:rPr>
              <a:t>. </a:t>
            </a:r>
            <a:r>
              <a:rPr lang="ru-RU" sz="1400" dirty="0" err="1" smtClean="0">
                <a:latin typeface="a_Helver Bashkir" pitchFamily="34" charset="0"/>
              </a:rPr>
              <a:t>Өфө</a:t>
            </a:r>
            <a:r>
              <a:rPr lang="ru-RU" sz="1400" dirty="0" smtClean="0">
                <a:latin typeface="a_Helver Bashkir" pitchFamily="34" charset="0"/>
              </a:rPr>
              <a:t>, 1976. 1985 </a:t>
            </a:r>
            <a:r>
              <a:rPr lang="ru-RU" sz="1400" dirty="0" err="1" smtClean="0">
                <a:latin typeface="a_Helver Bashkir" pitchFamily="34" charset="0"/>
              </a:rPr>
              <a:t>йыл</a:t>
            </a:r>
            <a:r>
              <a:rPr lang="ru-RU" sz="1400" dirty="0" smtClean="0">
                <a:latin typeface="a_Helver Bashkir" pitchFamily="34" charset="0"/>
              </a:rPr>
              <a:t>: </a:t>
            </a:r>
            <a:r>
              <a:rPr lang="ru-RU" sz="1400" dirty="0" err="1" smtClean="0">
                <a:latin typeface="a_Helver Bashkir" pitchFamily="34" charset="0"/>
              </a:rPr>
              <a:t>Бураҙналар</a:t>
            </a:r>
            <a:r>
              <a:rPr lang="ru-RU" sz="1400" dirty="0" smtClean="0">
                <a:latin typeface="a_Helver Bashkir" pitchFamily="34" charset="0"/>
              </a:rPr>
              <a:t>: </a:t>
            </a:r>
            <a:r>
              <a:rPr lang="ru-RU" sz="1400" dirty="0" err="1" smtClean="0">
                <a:latin typeface="a_Helver Bashkir" pitchFamily="34" charset="0"/>
              </a:rPr>
              <a:t>Шиғырҙар</a:t>
            </a:r>
            <a:r>
              <a:rPr lang="ru-RU" sz="1400" dirty="0" smtClean="0">
                <a:latin typeface="a_Helver Bashkir" pitchFamily="34" charset="0"/>
              </a:rPr>
              <a:t>, </a:t>
            </a:r>
            <a:r>
              <a:rPr lang="ru-RU" sz="1400" dirty="0" err="1" smtClean="0">
                <a:latin typeface="a_Helver Bashkir" pitchFamily="34" charset="0"/>
              </a:rPr>
              <a:t>поэмалар</a:t>
            </a:r>
            <a:r>
              <a:rPr lang="ru-RU" sz="1400" dirty="0" smtClean="0">
                <a:latin typeface="a_Helver Bashkir" pitchFamily="34" charset="0"/>
              </a:rPr>
              <a:t>. </a:t>
            </a:r>
            <a:r>
              <a:rPr lang="ru-RU" sz="1400" dirty="0" err="1" smtClean="0">
                <a:latin typeface="a_Helver Bashkir" pitchFamily="34" charset="0"/>
              </a:rPr>
              <a:t>Өфө</a:t>
            </a:r>
            <a:r>
              <a:rPr lang="ru-RU" sz="1400" dirty="0" smtClean="0">
                <a:latin typeface="a_Helver Bashkir" pitchFamily="34" charset="0"/>
              </a:rPr>
              <a:t>, 1985.</a:t>
            </a:r>
          </a:p>
          <a:p>
            <a:r>
              <a:rPr lang="be-BY" sz="1400" dirty="0" smtClean="0">
                <a:latin typeface="a_Helver Bashkir" pitchFamily="34" charset="0"/>
              </a:rPr>
              <a:t>Ғ. Хөсәйенов. Рауил Бикбаев. Тормошо һәм ижады. Өфө-</a:t>
            </a:r>
            <a:r>
              <a:rPr lang="ru-RU" sz="1400" dirty="0" smtClean="0">
                <a:latin typeface="a_Helver Bashkir" pitchFamily="34" charset="0"/>
              </a:rPr>
              <a:t>2008</a:t>
            </a:r>
          </a:p>
          <a:p>
            <a:r>
              <a:rPr lang="ru-RU" sz="1400" dirty="0" err="1" smtClean="0">
                <a:latin typeface="a_Helver Bashkir" pitchFamily="34" charset="0"/>
              </a:rPr>
              <a:t>Бе</a:t>
            </a:r>
            <a:r>
              <a:rPr lang="be-BY" sz="1400" dirty="0" smtClean="0">
                <a:latin typeface="a_Helver Bashkir" pitchFamily="34" charset="0"/>
              </a:rPr>
              <a:t>рйән Байым. Ижадсылар. Өфө-</a:t>
            </a:r>
            <a:r>
              <a:rPr lang="ru-RU" sz="1400" dirty="0" smtClean="0">
                <a:latin typeface="a_Helver Bashkir" pitchFamily="34" charset="0"/>
              </a:rPr>
              <a:t>2008</a:t>
            </a:r>
            <a:endParaRPr lang="be-BY" sz="1400" dirty="0" smtClean="0">
              <a:latin typeface="a_Helver Bashkir" pitchFamily="34" charset="0"/>
            </a:endParaRPr>
          </a:p>
          <a:p>
            <a:r>
              <a:rPr lang="en-US" sz="1400" dirty="0" smtClean="0">
                <a:latin typeface="a_Helver Bashkir" pitchFamily="34" charset="0"/>
              </a:rPr>
              <a:t>bashkir.jimdo.com</a:t>
            </a:r>
            <a:r>
              <a:rPr lang="be-BY" sz="1400" dirty="0" smtClean="0">
                <a:latin typeface="a_Helver Bashkir" pitchFamily="34" charset="0"/>
              </a:rPr>
              <a:t> </a:t>
            </a:r>
            <a:r>
              <a:rPr lang="en-US" sz="1400" dirty="0" smtClean="0">
                <a:latin typeface="a_Helver Bashkir" pitchFamily="34" charset="0"/>
              </a:rPr>
              <a:t>›</a:t>
            </a:r>
            <a:r>
              <a:rPr lang="ru-RU" sz="1400" dirty="0" err="1" smtClean="0">
                <a:latin typeface="a_Helver Bashkir" pitchFamily="34" charset="0"/>
              </a:rPr>
              <a:t>башҡорт-әҙәбиәте</a:t>
            </a:r>
            <a:r>
              <a:rPr lang="ru-RU" sz="1400" dirty="0" smtClean="0">
                <a:latin typeface="a_Helver Bashkir" pitchFamily="34" charset="0"/>
              </a:rPr>
              <a:t>/</a:t>
            </a:r>
          </a:p>
          <a:p>
            <a:r>
              <a:rPr lang="en-US" sz="1400" dirty="0" smtClean="0">
                <a:latin typeface="a_Helver Bashkir" pitchFamily="34" charset="0"/>
              </a:rPr>
              <a:t>bash-portal.ru</a:t>
            </a:r>
          </a:p>
          <a:p>
            <a:r>
              <a:rPr lang="en-US" sz="1400" dirty="0" smtClean="0">
                <a:latin typeface="a_Helver Bashkir" pitchFamily="34" charset="0"/>
              </a:rPr>
              <a:t>uldashfm.ru</a:t>
            </a:r>
          </a:p>
          <a:p>
            <a:r>
              <a:rPr lang="en-US" sz="1400" dirty="0" smtClean="0">
                <a:latin typeface="a_Helver Bashkir" pitchFamily="34" charset="0"/>
              </a:rPr>
              <a:t>vk.com</a:t>
            </a:r>
            <a:r>
              <a:rPr lang="be-BY" sz="1400" dirty="0" smtClean="0">
                <a:latin typeface="a_Helver Bashkir" pitchFamily="34" charset="0"/>
              </a:rPr>
              <a:t> </a:t>
            </a:r>
            <a:r>
              <a:rPr lang="en-US" sz="1400" dirty="0" smtClean="0">
                <a:latin typeface="a_Helver Bashkir" pitchFamily="34" charset="0"/>
              </a:rPr>
              <a:t>›</a:t>
            </a:r>
            <a:r>
              <a:rPr lang="be-BY" sz="1400" dirty="0" smtClean="0">
                <a:latin typeface="a_Helver Bashkir" pitchFamily="34" charset="0"/>
              </a:rPr>
              <a:t> </a:t>
            </a:r>
            <a:r>
              <a:rPr lang="en-US" sz="1400" dirty="0" err="1" smtClean="0">
                <a:latin typeface="a_Helver Bashkir" pitchFamily="34" charset="0"/>
              </a:rPr>
              <a:t>rbikbai</a:t>
            </a:r>
            <a:endParaRPr lang="be-BY" sz="1400" dirty="0" smtClean="0">
              <a:latin typeface="a_Helver Bashkir" pitchFamily="34" charset="0"/>
            </a:endParaRPr>
          </a:p>
          <a:p>
            <a:r>
              <a:rPr lang="en-US" sz="1400" dirty="0" smtClean="0">
                <a:latin typeface="a_Helver Bashkir" pitchFamily="34" charset="0"/>
              </a:rPr>
              <a:t>agidel-rb.ru</a:t>
            </a:r>
          </a:p>
          <a:p>
            <a:endParaRPr lang="ru-RU" sz="1400" dirty="0">
              <a:latin typeface="a_Helver Bashkir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a-RU" dirty="0" smtClean="0">
                <a:latin typeface="a_Helver Bashkir"/>
              </a:rPr>
              <a:t>Әҙиптең шәжәрәһе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935480"/>
            <a:ext cx="7758138" cy="4389120"/>
          </a:xfrm>
        </p:spPr>
        <p:txBody>
          <a:bodyPr>
            <a:normAutofit/>
          </a:bodyPr>
          <a:lstStyle/>
          <a:p>
            <a:r>
              <a:rPr lang="ba-RU" sz="4800" dirty="0" smtClean="0">
                <a:latin typeface="a_Helver Bashkir"/>
              </a:rPr>
              <a:t>Аҫылгәрәй- Бикбай- Ҡотлоәхмәт- Хәсән- Мөхәмәтша-Шәрәфетдин-Төхфәтулла-Рауил</a:t>
            </a:r>
            <a:endParaRPr lang="ru-RU" sz="4800" dirty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dirty="0" smtClean="0">
                <a:latin typeface="a_Helver Bashkir"/>
              </a:rPr>
              <a:t>Өләсәһе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a_Helver Bashkir"/>
              </a:rPr>
              <a:t>Өләсәһе Мәүлитбикә - Табылдиндар ҡыҙы – һүрәт төшөрөргә әүәҫ булған</a:t>
            </a:r>
          </a:p>
          <a:p>
            <a:r>
              <a:rPr lang="ba-RU" dirty="0" smtClean="0">
                <a:latin typeface="a_Helver Bashkir"/>
              </a:rPr>
              <a:t>Ул шулай уҡ сәсән телле зат булған. Ауылдағы төрлө хәлдәр,ҡылымһыр ҡылыҡтар тураһында төртмә таҡмаҡтар сығарырға яратҡан. </a:t>
            </a:r>
          </a:p>
          <a:p>
            <a:r>
              <a:rPr lang="ba-RU" dirty="0" smtClean="0">
                <a:latin typeface="a_Helver Bashkir"/>
              </a:rPr>
              <a:t>Кесе улы Ғизетдин Алыҫ Көнсығышта һалдат хеҙмәтендә вафат булғас, уға оло бәйет бағышлаған.</a:t>
            </a:r>
            <a:endParaRPr lang="ru-RU" dirty="0" smtClean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elZAGZ" pitchFamily="18" charset="0"/>
              </a:rPr>
              <a:t>            </a:t>
            </a:r>
            <a:r>
              <a:rPr lang="ru-RU" dirty="0" err="1" smtClean="0">
                <a:latin typeface="a_Helver Bashkir"/>
              </a:rPr>
              <a:t>Ата</a:t>
            </a:r>
            <a:r>
              <a:rPr lang="ba-RU" dirty="0" smtClean="0">
                <a:latin typeface="a_Helver Bashkir"/>
              </a:rPr>
              <a:t>һы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935480"/>
            <a:ext cx="3614734" cy="43891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a_Helver Bashkir"/>
              </a:rPr>
              <a:t>Т</a:t>
            </a:r>
            <a:r>
              <a:rPr lang="ba-RU" dirty="0" smtClean="0">
                <a:latin typeface="a_Helver Bashkir"/>
              </a:rPr>
              <a:t>өхфәтулла Бикбаев Туҡсоран буйы башҡорто. Йорт һалырға ағасы, яғырға утыны булмаған яландарҙа халыҡ барыбер әмәлен тапҡан, гөрләтеп донъя көтөр өсөн көс-ғәйрәт туплай алған.</a:t>
            </a:r>
            <a:endParaRPr lang="ru-RU" dirty="0">
              <a:latin typeface="a_Helver Bashkir"/>
            </a:endParaRPr>
          </a:p>
        </p:txBody>
      </p:sp>
      <p:pic>
        <p:nvPicPr>
          <p:cNvPr id="4" name="Рисунок 3" descr="IMG_00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066080" y="1895668"/>
            <a:ext cx="1115568" cy="896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pPr algn="ctr"/>
            <a:r>
              <a:rPr lang="ba-RU" dirty="0" smtClean="0">
                <a:latin typeface="a_Helver Bashkir"/>
              </a:rPr>
              <a:t>Әсәһе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2071678"/>
            <a:ext cx="4186238" cy="4357718"/>
          </a:xfrm>
        </p:spPr>
        <p:txBody>
          <a:bodyPr>
            <a:normAutofit fontScale="92500" lnSpcReduction="10000"/>
          </a:bodyPr>
          <a:lstStyle/>
          <a:p>
            <a:r>
              <a:rPr lang="ba-RU" dirty="0" smtClean="0">
                <a:latin typeface="a_Helver Bashkir"/>
              </a:rPr>
              <a:t>Хәлле ғаилә – кулак, тип, Архангель губернаһындағы Котлас лагерҙарында бик күп нужалар күрә. Ыҙа-яфаларға сыҙай алмай, 1936 йылда ауылына ҡасып ҡайта.</a:t>
            </a:r>
          </a:p>
          <a:p>
            <a:r>
              <a:rPr lang="ba-RU" dirty="0" smtClean="0">
                <a:latin typeface="a_Helver Bashkir"/>
              </a:rPr>
              <a:t>Армиянан ҡайтҡан Төхфәтулла Рәҡиәгә өйләнә, шулай ғына кире һөрөлөүҙән ҡотола</a:t>
            </a:r>
            <a:endParaRPr lang="ru-RU" dirty="0">
              <a:latin typeface="a_Helver Bashkir"/>
            </a:endParaRPr>
          </a:p>
        </p:txBody>
      </p:sp>
      <p:pic>
        <p:nvPicPr>
          <p:cNvPr id="5" name="Рисунок 4" descr="IMG_0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419251" y="1790024"/>
            <a:ext cx="710281" cy="5592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a-RU" dirty="0" smtClean="0">
                <a:latin typeface="a_Helver Bashkir"/>
              </a:rPr>
              <a:t>Бикбаевтар ғаиләһе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a_Helver Bashkir"/>
              </a:rPr>
              <a:t>Бикбаевтар бик матур ғаилә ҡоралар. Биш бала үҫтерәләр.</a:t>
            </a:r>
            <a:r>
              <a:rPr lang="ru-RU" dirty="0" smtClean="0">
                <a:latin typeface="a_Helver Bashkir"/>
              </a:rPr>
              <a:t>1938</a:t>
            </a:r>
            <a:r>
              <a:rPr lang="ba-RU" dirty="0">
                <a:latin typeface="a_Helver Bashkir"/>
              </a:rPr>
              <a:t> </a:t>
            </a:r>
            <a:r>
              <a:rPr lang="ba-RU" dirty="0" smtClean="0">
                <a:latin typeface="a_Helver Bashkir"/>
              </a:rPr>
              <a:t>йылдың декабрь айында донъяға килгән Рауил шул ишле ғаиләлә, етеш тормош шарттарында иркен үҫә</a:t>
            </a:r>
            <a:endParaRPr lang="ru-RU" dirty="0">
              <a:latin typeface="a_Helver Bashki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ba-RU" dirty="0" smtClean="0">
                <a:latin typeface="a_Helver Bashkir"/>
              </a:rPr>
              <a:t>Шағир ауыл тураһында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357298"/>
            <a:ext cx="4657700" cy="55007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BelZAGZ" pitchFamily="18" charset="0"/>
              </a:rPr>
              <a:t>   </a:t>
            </a:r>
            <a:r>
              <a:rPr lang="ru-RU" sz="2400" dirty="0" smtClean="0">
                <a:latin typeface="a_Helver Bashkir"/>
              </a:rPr>
              <a:t>Бала </a:t>
            </a:r>
            <a:r>
              <a:rPr lang="ru-RU" sz="2400" dirty="0" err="1" smtClean="0">
                <a:latin typeface="a_Helver Bashkir"/>
              </a:rPr>
              <a:t>саҡ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һәм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үҫмер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йылдарым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күберәк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тәбиғәт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менән</a:t>
            </a:r>
            <a:r>
              <a:rPr lang="ru-RU" sz="2400" dirty="0" smtClean="0">
                <a:latin typeface="a_Helver Bashkir"/>
              </a:rPr>
              <a:t>, </a:t>
            </a:r>
            <a:r>
              <a:rPr lang="ru-RU" sz="2400" dirty="0" err="1" smtClean="0">
                <a:latin typeface="a_Helver Bashkir"/>
              </a:rPr>
              <a:t>бигерәк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тә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һыу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буйы</a:t>
            </a:r>
            <a:r>
              <a:rPr lang="ru-RU" sz="2400" dirty="0" smtClean="0">
                <a:latin typeface="a_Helver Bashkir"/>
              </a:rPr>
              <a:t>, </a:t>
            </a:r>
            <a:r>
              <a:rPr lang="ru-RU" sz="2400" dirty="0" err="1" smtClean="0">
                <a:latin typeface="a_Helver Bashkir"/>
              </a:rPr>
              <a:t>Соран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йылғаһы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менән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бәйләнгән</a:t>
            </a:r>
            <a:r>
              <a:rPr lang="ru-RU" sz="2400" dirty="0" smtClean="0">
                <a:latin typeface="a_Helver Bashkir"/>
              </a:rPr>
              <a:t>. </a:t>
            </a:r>
            <a:r>
              <a:rPr lang="ru-RU" sz="2400" dirty="0" err="1" smtClean="0">
                <a:latin typeface="a_Helver Bashkir"/>
              </a:rPr>
              <a:t>Даланың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иң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хәтерҙә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ҡалған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саҡтарының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береһе</a:t>
            </a:r>
            <a:r>
              <a:rPr lang="ru-RU" sz="2400" dirty="0" smtClean="0">
                <a:latin typeface="a_Helver Bashkir"/>
              </a:rPr>
              <a:t>- </a:t>
            </a:r>
            <a:r>
              <a:rPr lang="ru-RU" sz="2400" dirty="0" err="1" smtClean="0">
                <a:latin typeface="a_Helver Bashkir"/>
              </a:rPr>
              <a:t>яҙ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килеүе</a:t>
            </a:r>
            <a:r>
              <a:rPr lang="ru-RU" sz="2400" dirty="0" smtClean="0">
                <a:latin typeface="a_Helver Bashkir"/>
              </a:rPr>
              <a:t>, </a:t>
            </a:r>
            <a:r>
              <a:rPr lang="ru-RU" sz="2400" dirty="0" err="1" smtClean="0">
                <a:latin typeface="a_Helver Bashkir"/>
              </a:rPr>
              <a:t>үҙәктәрҙең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шаулап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ярып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килеп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тҡшҡүҙәре</a:t>
            </a:r>
            <a:r>
              <a:rPr lang="ru-RU" sz="2400" dirty="0" smtClean="0">
                <a:latin typeface="a_Helver Bashkir"/>
              </a:rPr>
              <a:t>. </a:t>
            </a:r>
            <a:r>
              <a:rPr lang="ru-RU" sz="2400" dirty="0" err="1" smtClean="0">
                <a:latin typeface="a_Helver Bashkir"/>
              </a:rPr>
              <a:t>Сорандың ташыуы</a:t>
            </a:r>
            <a:r>
              <a:rPr lang="ru-RU" sz="2400" dirty="0" smtClean="0">
                <a:latin typeface="a_Helver Bashkir"/>
              </a:rPr>
              <a:t>, </a:t>
            </a:r>
            <a:r>
              <a:rPr lang="ru-RU" sz="2400" dirty="0" err="1" smtClean="0">
                <a:latin typeface="a_Helver Bashkir"/>
              </a:rPr>
              <a:t>ҡар һыуы ҡойоп, йомран</a:t>
            </a:r>
            <a:r>
              <a:rPr lang="ru-RU" sz="2400" dirty="0" smtClean="0">
                <a:latin typeface="a_Helver Bashkir"/>
              </a:rPr>
              <a:t> </a:t>
            </a:r>
            <a:r>
              <a:rPr lang="ru-RU" sz="2400" dirty="0" err="1" smtClean="0">
                <a:latin typeface="a_Helver Bashkir"/>
              </a:rPr>
              <a:t>тотоуҙар</a:t>
            </a:r>
            <a:r>
              <a:rPr lang="ru-RU" sz="2800" dirty="0" err="1" smtClean="0">
                <a:latin typeface="a_Helver Bashkir"/>
              </a:rPr>
              <a:t>…</a:t>
            </a:r>
            <a:r>
              <a:rPr lang="ru-RU" sz="2800" dirty="0" smtClean="0">
                <a:latin typeface="a_Helver Bashkir"/>
              </a:rPr>
              <a:t>  </a:t>
            </a:r>
          </a:p>
          <a:p>
            <a:pPr>
              <a:buNone/>
            </a:pPr>
            <a:r>
              <a:rPr lang="ru-RU" sz="2400" dirty="0" smtClean="0">
                <a:latin typeface="a_Helver Bashkir"/>
              </a:rPr>
              <a:t> 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" y="1357298"/>
            <a:ext cx="1628775" cy="107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ba-RU" dirty="0" smtClean="0">
                <a:latin typeface="a_Helver Bashkir"/>
              </a:rPr>
              <a:t>Белем алыу</a:t>
            </a:r>
            <a:endParaRPr lang="ru-RU" dirty="0">
              <a:latin typeface="a_Helver Bashki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285860"/>
            <a:ext cx="3929090" cy="5038740"/>
          </a:xfrm>
        </p:spPr>
        <p:txBody>
          <a:bodyPr/>
          <a:lstStyle/>
          <a:p>
            <a:pPr>
              <a:buNone/>
            </a:pPr>
            <a:r>
              <a:rPr lang="ba-RU" dirty="0" smtClean="0">
                <a:latin typeface="a_Helver Bashkir"/>
              </a:rPr>
              <a:t>  Ғабдрафиҡ-ете йыллыҡ мәктәп</a:t>
            </a:r>
          </a:p>
          <a:p>
            <a:pPr>
              <a:buNone/>
            </a:pPr>
            <a:r>
              <a:rPr lang="ba-RU" dirty="0" smtClean="0">
                <a:latin typeface="a_Helver Bashkir"/>
              </a:rPr>
              <a:t>  Аҡбулаҡ педучилищеһы</a:t>
            </a:r>
          </a:p>
          <a:p>
            <a:pPr>
              <a:buNone/>
            </a:pPr>
            <a:r>
              <a:rPr lang="ba-RU" dirty="0" smtClean="0">
                <a:latin typeface="a_Helver Bashkir"/>
              </a:rPr>
              <a:t>  Өфө дәүләт университеты</a:t>
            </a:r>
          </a:p>
          <a:p>
            <a:pPr>
              <a:buNone/>
            </a:pPr>
            <a:endParaRPr lang="ba-RU" dirty="0" smtClean="0">
              <a:latin typeface="a_Helver Bashkir"/>
            </a:endParaRPr>
          </a:p>
          <a:p>
            <a:pPr>
              <a:buNone/>
            </a:pPr>
            <a:endParaRPr lang="ba-RU" dirty="0" smtClean="0">
              <a:latin typeface="a_Helver Bashkir"/>
            </a:endParaRPr>
          </a:p>
          <a:p>
            <a:pPr>
              <a:buNone/>
            </a:pPr>
            <a:endParaRPr lang="ba-RU" dirty="0" smtClean="0">
              <a:latin typeface="a_Helver Bashkir"/>
            </a:endParaRPr>
          </a:p>
          <a:p>
            <a:pPr>
              <a:buNone/>
            </a:pPr>
            <a:r>
              <a:rPr lang="ba-RU" dirty="0" smtClean="0">
                <a:latin typeface="a_Helver Bashkir"/>
              </a:rPr>
              <a:t>Аҡбулаҡ студенты – </a:t>
            </a:r>
            <a:r>
              <a:rPr lang="ru-RU" dirty="0" smtClean="0">
                <a:latin typeface="a_Helver Bashkir"/>
              </a:rPr>
              <a:t>1954 </a:t>
            </a:r>
            <a:r>
              <a:rPr lang="ru-RU" dirty="0" err="1" smtClean="0">
                <a:latin typeface="a_Helver Bashkir"/>
              </a:rPr>
              <a:t>йыл</a:t>
            </a:r>
            <a:endParaRPr lang="ru-RU" dirty="0">
              <a:latin typeface="a_Helver Bashkir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3641010" y="1373551"/>
            <a:ext cx="804298" cy="628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Words>882</Words>
  <Application>Microsoft Office PowerPoint</Application>
  <PresentationFormat>Экран (4:3)</PresentationFormat>
  <Paragraphs>121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Апекс</vt:lpstr>
      <vt:lpstr>Тема1</vt:lpstr>
      <vt:lpstr>Рауил Бикбаев. Биографияһын өйрәнеү.</vt:lpstr>
      <vt:lpstr>Ырымбур</vt:lpstr>
      <vt:lpstr>Әҙиптең шәжәрәһе</vt:lpstr>
      <vt:lpstr>Өләсәһе</vt:lpstr>
      <vt:lpstr>            Атаһы</vt:lpstr>
      <vt:lpstr>Әсәһе</vt:lpstr>
      <vt:lpstr>Бикбаевтар ғаиләһе</vt:lpstr>
      <vt:lpstr>Шағир ауыл тураһында</vt:lpstr>
      <vt:lpstr>Белем алыу</vt:lpstr>
      <vt:lpstr>Дала офоҡтары (1964)</vt:lpstr>
      <vt:lpstr>Ҡош юлы (1967)</vt:lpstr>
      <vt:lpstr>Автобиография (1969)</vt:lpstr>
      <vt:lpstr>Лирика (1971)</vt:lpstr>
      <vt:lpstr>Ғүмер уртаһы (1976)</vt:lpstr>
      <vt:lpstr>Һөйөнсө (1979)</vt:lpstr>
      <vt:lpstr>Ерем балҡышы (1982)</vt:lpstr>
      <vt:lpstr>Бураҙналар (1985)</vt:lpstr>
      <vt:lpstr>Яҙмышым (1988)</vt:lpstr>
      <vt:lpstr>Һыуһаным, һыуҙар бирегеҙ (1991)</vt:lpstr>
      <vt:lpstr>Барыһы ла беҙҙең намыҫта. Халҡыма хат (1991)</vt:lpstr>
      <vt:lpstr>Яңғыҙ ҡоштоң осоп барғаны (2003)</vt:lpstr>
      <vt:lpstr>Йөҙ ҙә бер хәҙис (2001-2003)</vt:lpstr>
      <vt:lpstr>Башҡортостан Республикаһының Дәүләт гимны (2008)</vt:lpstr>
      <vt:lpstr> </vt:lpstr>
      <vt:lpstr>Халҡыма бер һүҙ</vt:lpstr>
      <vt:lpstr>Ҡулланылған әҙәбиәт</vt:lpstr>
      <vt:lpstr>Слайд 27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45</cp:revision>
  <dcterms:created xsi:type="dcterms:W3CDTF">2010-02-22T11:42:08Z</dcterms:created>
  <dcterms:modified xsi:type="dcterms:W3CDTF">2013-10-15T06:12:20Z</dcterms:modified>
</cp:coreProperties>
</file>