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94" r:id="rId2"/>
    <p:sldId id="297" r:id="rId3"/>
    <p:sldId id="269" r:id="rId4"/>
    <p:sldId id="266" r:id="rId5"/>
    <p:sldId id="267" r:id="rId6"/>
    <p:sldId id="268" r:id="rId7"/>
    <p:sldId id="271" r:id="rId8"/>
    <p:sldId id="277" r:id="rId9"/>
    <p:sldId id="272" r:id="rId10"/>
    <p:sldId id="270" r:id="rId11"/>
    <p:sldId id="273" r:id="rId12"/>
    <p:sldId id="278" r:id="rId13"/>
    <p:sldId id="305" r:id="rId14"/>
    <p:sldId id="287" r:id="rId15"/>
    <p:sldId id="285" r:id="rId16"/>
    <p:sldId id="283" r:id="rId17"/>
    <p:sldId id="284" r:id="rId18"/>
    <p:sldId id="307" r:id="rId19"/>
    <p:sldId id="279" r:id="rId20"/>
    <p:sldId id="276" r:id="rId21"/>
    <p:sldId id="274" r:id="rId22"/>
    <p:sldId id="275" r:id="rId23"/>
    <p:sldId id="295" r:id="rId24"/>
    <p:sldId id="280" r:id="rId25"/>
    <p:sldId id="306" r:id="rId26"/>
    <p:sldId id="310" r:id="rId27"/>
    <p:sldId id="282" r:id="rId28"/>
    <p:sldId id="296" r:id="rId29"/>
    <p:sldId id="302" r:id="rId30"/>
    <p:sldId id="299" r:id="rId31"/>
    <p:sldId id="298" r:id="rId32"/>
    <p:sldId id="292" r:id="rId33"/>
    <p:sldId id="308" r:id="rId34"/>
    <p:sldId id="312" r:id="rId35"/>
    <p:sldId id="304" r:id="rId36"/>
    <p:sldId id="288" r:id="rId37"/>
    <p:sldId id="309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77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8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447D115-BD3B-4B89-BB69-E4D5C41904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22201-6A6E-4B8B-B339-7D8DC90095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B7B1D-1711-4949-A83E-70D9175C0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6" r:id="rId13"/>
    <p:sldLayoutId id="2147483677" r:id="rId14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ilukovka_school@mail.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844" y="2643182"/>
            <a:ext cx="8785225" cy="2116137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ЗОЛОТОЕ СЕЧЕНИЕ </a:t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ИЛИ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«БОЖЕСТВЕННАЯ ПРОПОРЦИЯ»</a:t>
            </a:r>
            <a:br>
              <a:rPr lang="ru-RU" sz="4800" b="1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000" b="1" spc="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214414" y="4143380"/>
            <a:ext cx="721523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Работу выполнил: ученик 9 класса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Краснов Юрий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Руководитель: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учитель математики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Васильева Ирина Алексеевна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Март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2013 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142852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Муниципальное казенное образовательное учреждение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Милюковская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основная общеобразовательная школа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155938 Ивановская область, Шуйский район, д.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Милюковка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 д.70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Wingdings" pitchFamily="2" charset="2"/>
              </a:rPr>
              <a:t>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8 – ( 49- 351) 36-749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Wingdings" pitchFamily="2" charset="2"/>
              </a:rPr>
              <a:t>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E mail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Wingdings" pitchFamily="2" charset="2"/>
                <a:hlinkClick r:id="rId2"/>
              </a:rPr>
              <a:t>milukovka_school@mail.ru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см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0100" y="1500174"/>
            <a:ext cx="7000924" cy="47149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1058" y="428604"/>
            <a:ext cx="88729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Деление отрезка  в золотой пропорции</a:t>
            </a:r>
            <a:endParaRPr lang="ru-RU" sz="32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4876" y="500042"/>
            <a:ext cx="3600450" cy="5545138"/>
          </a:xfrm>
          <a:prstGeom prst="rect">
            <a:avLst/>
          </a:prstGeom>
          <a:noFill/>
          <a:ln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28596" y="857233"/>
            <a:ext cx="331212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1:Х=Х:(1-Х)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5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=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0,618…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3857628"/>
            <a:ext cx="3357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Ф ≈ 0, 62  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1214414" y="2571744"/>
            <a:ext cx="6500858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Овал 3"/>
          <p:cNvSpPr/>
          <p:nvPr/>
        </p:nvSpPr>
        <p:spPr>
          <a:xfrm>
            <a:off x="1161617" y="2499874"/>
            <a:ext cx="195673" cy="14330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700962" y="2486020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286380" y="2500306"/>
            <a:ext cx="214314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00100" y="2857496"/>
            <a:ext cx="5581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А</a:t>
            </a:r>
            <a:endParaRPr lang="ru-RU" sz="4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500958" y="2786058"/>
            <a:ext cx="5293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В</a:t>
            </a:r>
            <a:endParaRPr lang="ru-RU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43504" y="2857496"/>
            <a:ext cx="5100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1868" y="4000504"/>
            <a:ext cx="184377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i="1" dirty="0" smtClean="0"/>
              <a:t>АВ = 100</a:t>
            </a:r>
          </a:p>
          <a:p>
            <a:pPr lvl="0"/>
            <a:r>
              <a:rPr lang="ru-RU" sz="3600" i="1" dirty="0" smtClean="0"/>
              <a:t>АС = 62</a:t>
            </a:r>
          </a:p>
          <a:p>
            <a:pPr lvl="0"/>
            <a:r>
              <a:rPr lang="ru-RU" sz="3600" i="1" dirty="0" smtClean="0"/>
              <a:t>ВС = 38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00232" y="571480"/>
            <a:ext cx="46322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/>
              <a:t>Золотое сечение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Прямая соединительная линия 10"/>
          <p:cNvCxnSpPr/>
          <p:nvPr/>
        </p:nvCxnSpPr>
        <p:spPr>
          <a:xfrm>
            <a:off x="1142976" y="2214554"/>
            <a:ext cx="1285884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142976" y="3786190"/>
            <a:ext cx="785818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000232" y="3786190"/>
            <a:ext cx="785818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857488" y="3786190"/>
            <a:ext cx="785818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714744" y="3786190"/>
            <a:ext cx="785818" cy="1588"/>
          </a:xfrm>
          <a:prstGeom prst="line">
            <a:avLst/>
          </a:prstGeom>
          <a:ln w="762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572000" y="3786190"/>
            <a:ext cx="785818" cy="1588"/>
          </a:xfrm>
          <a:prstGeom prst="line">
            <a:avLst/>
          </a:prstGeom>
          <a:ln w="762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429256" y="3786190"/>
            <a:ext cx="785818" cy="1588"/>
          </a:xfrm>
          <a:prstGeom prst="line">
            <a:avLst/>
          </a:prstGeom>
          <a:ln w="762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6286512" y="3786190"/>
            <a:ext cx="785818" cy="1588"/>
          </a:xfrm>
          <a:prstGeom prst="line">
            <a:avLst/>
          </a:prstGeom>
          <a:ln w="762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7143768" y="3786190"/>
            <a:ext cx="785818" cy="1588"/>
          </a:xfrm>
          <a:prstGeom prst="line">
            <a:avLst/>
          </a:prstGeom>
          <a:ln w="762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2500298" y="2214554"/>
            <a:ext cx="1214446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786182" y="2214554"/>
            <a:ext cx="1285884" cy="1588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5143504" y="2214554"/>
            <a:ext cx="1285884" cy="1588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6572264" y="2214554"/>
            <a:ext cx="1285884" cy="1588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рямоугольник 53"/>
          <p:cNvSpPr/>
          <p:nvPr/>
        </p:nvSpPr>
        <p:spPr>
          <a:xfrm>
            <a:off x="3857620" y="2428868"/>
            <a:ext cx="293541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2/3 ≈ 0,6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000496" y="4143380"/>
            <a:ext cx="275588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3/5= 0,6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571604" y="1214422"/>
            <a:ext cx="5961076" cy="4929222"/>
            <a:chOff x="611188" y="1989138"/>
            <a:chExt cx="3784600" cy="3527425"/>
          </a:xfrm>
        </p:grpSpPr>
        <p:sp>
          <p:nvSpPr>
            <p:cNvPr id="31750" name="Rectangle 6"/>
            <p:cNvSpPr>
              <a:spLocks noChangeArrowheads="1"/>
            </p:cNvSpPr>
            <p:nvPr/>
          </p:nvSpPr>
          <p:spPr bwMode="auto">
            <a:xfrm>
              <a:off x="900113" y="2420938"/>
              <a:ext cx="3200400" cy="2057400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kumimoji="0" lang="ru-RU"/>
            </a:p>
          </p:txBody>
        </p:sp>
        <p:sp>
          <p:nvSpPr>
            <p:cNvPr id="31751" name="Text Box 7"/>
            <p:cNvSpPr txBox="1">
              <a:spLocks noChangeArrowheads="1"/>
            </p:cNvSpPr>
            <p:nvPr/>
          </p:nvSpPr>
          <p:spPr bwMode="auto">
            <a:xfrm>
              <a:off x="684213" y="1989138"/>
              <a:ext cx="3365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b="1"/>
                <a:t>L</a:t>
              </a:r>
              <a:endParaRPr kumimoji="0" lang="ru-RU" b="1"/>
            </a:p>
          </p:txBody>
        </p:sp>
        <p:sp>
          <p:nvSpPr>
            <p:cNvPr id="31752" name="Text Box 8"/>
            <p:cNvSpPr txBox="1">
              <a:spLocks noChangeArrowheads="1"/>
            </p:cNvSpPr>
            <p:nvPr/>
          </p:nvSpPr>
          <p:spPr bwMode="auto">
            <a:xfrm>
              <a:off x="611188" y="4437063"/>
              <a:ext cx="3619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b="1"/>
                <a:t>K</a:t>
              </a:r>
              <a:endParaRPr kumimoji="0" lang="ru-RU" b="1"/>
            </a:p>
          </p:txBody>
        </p:sp>
        <p:sp>
          <p:nvSpPr>
            <p:cNvPr id="31753" name="Text Box 9"/>
            <p:cNvSpPr txBox="1">
              <a:spLocks noChangeArrowheads="1"/>
            </p:cNvSpPr>
            <p:nvPr/>
          </p:nvSpPr>
          <p:spPr bwMode="auto">
            <a:xfrm>
              <a:off x="3995738" y="2060575"/>
              <a:ext cx="4000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b="1"/>
                <a:t>M</a:t>
              </a:r>
              <a:endParaRPr kumimoji="0" lang="ru-RU" b="1"/>
            </a:p>
          </p:txBody>
        </p:sp>
        <p:sp>
          <p:nvSpPr>
            <p:cNvPr id="31754" name="Text Box 10"/>
            <p:cNvSpPr txBox="1">
              <a:spLocks noChangeArrowheads="1"/>
            </p:cNvSpPr>
            <p:nvPr/>
          </p:nvSpPr>
          <p:spPr bwMode="auto">
            <a:xfrm>
              <a:off x="3995738" y="4437063"/>
              <a:ext cx="3492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b="1"/>
                <a:t>N</a:t>
              </a:r>
              <a:endParaRPr kumimoji="0" lang="ru-RU" b="1"/>
            </a:p>
          </p:txBody>
        </p:sp>
        <p:graphicFrame>
          <p:nvGraphicFramePr>
            <p:cNvPr id="15376" name="Object 16"/>
            <p:cNvGraphicFramePr>
              <a:graphicFrameLocks noChangeAspect="1"/>
            </p:cNvGraphicFramePr>
            <p:nvPr/>
          </p:nvGraphicFramePr>
          <p:xfrm>
            <a:off x="1258888" y="4652963"/>
            <a:ext cx="2017712" cy="863600"/>
          </p:xfrm>
          <a:graphic>
            <a:graphicData uri="http://schemas.openxmlformats.org/presentationml/2006/ole">
              <p:oleObj spid="_x0000_s33794" name="Формула" r:id="rId3" imgW="558720" imgH="393480" progId="Equation.3">
                <p:embed/>
              </p:oleObj>
            </a:graphicData>
          </a:graphic>
        </p:graphicFrame>
      </p:grpSp>
      <p:sp>
        <p:nvSpPr>
          <p:cNvPr id="11" name="TextBox 10"/>
          <p:cNvSpPr txBox="1"/>
          <p:nvPr/>
        </p:nvSpPr>
        <p:spPr>
          <a:xfrm>
            <a:off x="1000100" y="357166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Золотой прямоугольник</a:t>
            </a:r>
            <a:endParaRPr lang="ru-RU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Box 6"/>
          <p:cNvSpPr txBox="1">
            <a:spLocks noChangeArrowheads="1"/>
          </p:cNvSpPr>
          <p:nvPr/>
        </p:nvSpPr>
        <p:spPr bwMode="auto">
          <a:xfrm>
            <a:off x="1428728" y="5500702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В</a:t>
            </a:r>
          </a:p>
        </p:txBody>
      </p:sp>
      <p:grpSp>
        <p:nvGrpSpPr>
          <p:cNvPr id="14" name="Группа 13"/>
          <p:cNvGrpSpPr/>
          <p:nvPr/>
        </p:nvGrpSpPr>
        <p:grpSpPr>
          <a:xfrm>
            <a:off x="1785918" y="1357298"/>
            <a:ext cx="2986087" cy="4513263"/>
            <a:chOff x="714348" y="1285875"/>
            <a:chExt cx="2986087" cy="4513263"/>
          </a:xfrm>
        </p:grpSpPr>
        <p:grpSp>
          <p:nvGrpSpPr>
            <p:cNvPr id="2" name="AutoShape 2"/>
            <p:cNvGrpSpPr>
              <a:grpSpLocks/>
            </p:cNvGrpSpPr>
            <p:nvPr/>
          </p:nvGrpSpPr>
          <p:grpSpPr bwMode="auto">
            <a:xfrm>
              <a:off x="714348" y="1571612"/>
              <a:ext cx="2986087" cy="4114800"/>
              <a:chOff x="465" y="941"/>
              <a:chExt cx="1881" cy="2592"/>
            </a:xfrm>
          </p:grpSpPr>
          <p:pic>
            <p:nvPicPr>
              <p:cNvPr id="18444" name="AutoShape 2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65" y="941"/>
                <a:ext cx="1881" cy="25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8445" name="Text Box 6"/>
              <p:cNvSpPr txBox="1">
                <a:spLocks noChangeArrowheads="1"/>
              </p:cNvSpPr>
              <p:nvPr/>
            </p:nvSpPr>
            <p:spPr bwMode="auto">
              <a:xfrm>
                <a:off x="956" y="2228"/>
                <a:ext cx="833" cy="1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8435" name="TextBox 5"/>
            <p:cNvSpPr txBox="1">
              <a:spLocks noChangeArrowheads="1"/>
            </p:cNvSpPr>
            <p:nvPr/>
          </p:nvSpPr>
          <p:spPr bwMode="auto">
            <a:xfrm>
              <a:off x="2000250" y="1285875"/>
              <a:ext cx="214313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/>
                <a:t>А</a:t>
              </a:r>
            </a:p>
          </p:txBody>
        </p:sp>
        <p:sp>
          <p:nvSpPr>
            <p:cNvPr id="18437" name="TextBox 7"/>
            <p:cNvSpPr txBox="1">
              <a:spLocks noChangeArrowheads="1"/>
            </p:cNvSpPr>
            <p:nvPr/>
          </p:nvSpPr>
          <p:spPr bwMode="auto">
            <a:xfrm>
              <a:off x="3429000" y="5429250"/>
              <a:ext cx="214313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/>
                <a:t>С</a:t>
              </a:r>
            </a:p>
          </p:txBody>
        </p:sp>
      </p:grpSp>
      <p:sp>
        <p:nvSpPr>
          <p:cNvPr id="18439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8441" name="Object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2928934"/>
            <a:ext cx="2143140" cy="1581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133600" y="457200"/>
            <a:ext cx="46281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0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Золотой треугольник</a:t>
            </a:r>
            <a:endParaRPr lang="ru-RU" sz="3000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90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500" b="1" dirty="0" smtClean="0">
                <a:solidFill>
                  <a:schemeClr val="accent3">
                    <a:lumMod val="50000"/>
                  </a:schemeClr>
                </a:solidFill>
              </a:rPr>
              <a:t>Пентаграмма – правильный пятиугольник</a:t>
            </a:r>
          </a:p>
        </p:txBody>
      </p:sp>
      <p:pic>
        <p:nvPicPr>
          <p:cNvPr id="20483" name="Содержимое 3" descr="http://www.trinitas.ru/rus/doc/0232/004a/pic/0037/0037-1011.gif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48" y="2143116"/>
            <a:ext cx="3481395" cy="3143272"/>
          </a:xfrm>
        </p:spPr>
      </p:pic>
      <p:sp>
        <p:nvSpPr>
          <p:cNvPr id="2048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0486" name="Рисунок 3" descr="Золотое сечение: Рис.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071678"/>
            <a:ext cx="328614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http://www.trinitas.ru/rus/doc/0232/004a/pic/0037/0037-4701.jpg"/>
          <p:cNvPicPr>
            <a:picLocks noChangeAspect="1" noChangeArrowheads="1"/>
          </p:cNvPicPr>
          <p:nvPr/>
        </p:nvPicPr>
        <p:blipFill>
          <a:blip r:embed="rId2" cstate="print"/>
          <a:srcRect t="7733" b="8489"/>
          <a:stretch>
            <a:fillRect/>
          </a:stretch>
        </p:blipFill>
        <p:spPr bwMode="auto">
          <a:xfrm>
            <a:off x="1785918" y="1285860"/>
            <a:ext cx="535785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500042"/>
            <a:ext cx="8572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Здание военного ведомства США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«Пентагон»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85918" y="0"/>
            <a:ext cx="568777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ЗОЛОТОЕ СЕЧЕНИЕ 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ПРИРОДЕ </a:t>
            </a:r>
            <a:endParaRPr lang="ru-RU" sz="3600" dirty="0"/>
          </a:p>
        </p:txBody>
      </p:sp>
      <p:pic>
        <p:nvPicPr>
          <p:cNvPr id="4" name="Picture 2" descr="цветок яблон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2978150" cy="2882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морская звезда"/>
          <p:cNvPicPr>
            <a:picLocks noChangeAspect="1" noChangeArrowheads="1"/>
          </p:cNvPicPr>
          <p:nvPr/>
        </p:nvPicPr>
        <p:blipFill>
          <a:blip r:embed="rId3"/>
          <a:srcRect t="6920"/>
          <a:stretch>
            <a:fillRect/>
          </a:stretch>
        </p:blipFill>
        <p:spPr bwMode="auto">
          <a:xfrm>
            <a:off x="6000760" y="1357298"/>
            <a:ext cx="2951163" cy="2882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первоцве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643315"/>
            <a:ext cx="3240000" cy="2665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морская звезда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29190" y="3643314"/>
            <a:ext cx="3132000" cy="259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img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1500174"/>
            <a:ext cx="201771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3" descr="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214290"/>
            <a:ext cx="3864729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143372" y="135729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/>
              <a:t>Отношение расстояния от пупа до ступни к расстоянию от пупа до макушки составляют золотое </a:t>
            </a:r>
            <a:endParaRPr lang="ru-RU" sz="28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642918"/>
            <a:ext cx="857256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«Геометрия владеет двумя</a:t>
            </a:r>
          </a:p>
          <a:p>
            <a:r>
              <a:rPr lang="ru-RU" sz="4000" dirty="0" smtClean="0"/>
              <a:t>сокровищами –  теоремой Пифагора и золотым сечением,</a:t>
            </a:r>
          </a:p>
          <a:p>
            <a:r>
              <a:rPr lang="ru-RU" sz="4000" dirty="0" smtClean="0"/>
              <a:t>и если первое из них можно</a:t>
            </a:r>
          </a:p>
          <a:p>
            <a:r>
              <a:rPr lang="ru-RU" sz="4000" dirty="0" smtClean="0"/>
              <a:t>сравнить с мерой золота,</a:t>
            </a:r>
          </a:p>
          <a:p>
            <a:r>
              <a:rPr lang="ru-RU" sz="4000" dirty="0" smtClean="0"/>
              <a:t> то второе – с драгоценным камнем…»</a:t>
            </a:r>
          </a:p>
          <a:p>
            <a:r>
              <a:rPr lang="ru-RU" sz="4000" dirty="0" smtClean="0"/>
              <a:t>                                       </a:t>
            </a:r>
            <a:r>
              <a:rPr lang="ru-RU" sz="3600" dirty="0" smtClean="0"/>
              <a:t>Иоганн Кеплер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8" name="Picture 8" descr="0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85720" y="1142984"/>
            <a:ext cx="2428892" cy="5149252"/>
          </a:xfrm>
          <a:noFill/>
          <a:ln/>
        </p:spPr>
      </p:pic>
      <p:pic>
        <p:nvPicPr>
          <p:cNvPr id="20489" name="Picture 9" descr="0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2928926" y="2357430"/>
            <a:ext cx="5400297" cy="2759683"/>
          </a:xfrm>
          <a:noFill/>
          <a:ln/>
        </p:spPr>
      </p:pic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376238" y="4191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376238" y="2032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231775" y="282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158750" y="3540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33765" y="96566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Пропорции фигуры человека и отдельных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ее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частей</a:t>
            </a:r>
          </a:p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подчинены правилам «Золотого сечения»</a:t>
            </a:r>
          </a:p>
        </p:txBody>
      </p:sp>
      <p:sp>
        <p:nvSpPr>
          <p:cNvPr id="20497" name="plant"/>
          <p:cNvSpPr>
            <a:spLocks noEditPoints="1" noChangeArrowheads="1"/>
          </p:cNvSpPr>
          <p:nvPr/>
        </p:nvSpPr>
        <p:spPr bwMode="auto">
          <a:xfrm>
            <a:off x="1142976" y="3500438"/>
            <a:ext cx="506410" cy="500066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82153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rPr>
              <a:t>Отношение длины хвоста и корпуса равно отношению общей длины к длине хвоста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571612"/>
            <a:ext cx="607223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214414" y="2928934"/>
            <a:ext cx="7040857" cy="3000396"/>
          </a:xfrm>
          <a:prstGeom prst="rect">
            <a:avLst/>
          </a:prstGeom>
          <a:noFill/>
          <a:ln/>
        </p:spPr>
      </p:pic>
      <p:pic>
        <p:nvPicPr>
          <p:cNvPr id="2" name="Picture 6" descr="glava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857232"/>
            <a:ext cx="272763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g0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5" y="428604"/>
            <a:ext cx="2857520" cy="5715040"/>
          </a:xfrm>
          <a:prstGeom prst="rect">
            <a:avLst/>
          </a:prstGeom>
          <a:noFill/>
        </p:spPr>
      </p:pic>
      <p:pic>
        <p:nvPicPr>
          <p:cNvPr id="3" name="Picture 16" descr="rasteniy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3604953" y="2467220"/>
            <a:ext cx="5505994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714356"/>
            <a:ext cx="8229600" cy="428620"/>
          </a:xfrm>
        </p:spPr>
        <p:txBody>
          <a:bodyPr>
            <a:noAutofit/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ЗОЛОТОЕ СЕЧЕНИЕ В АРХИТЕТУРЕ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285860"/>
            <a:ext cx="3929090" cy="503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3"/>
          <a:srcRect b="5470"/>
          <a:stretch>
            <a:fillRect/>
          </a:stretch>
        </p:blipFill>
        <p:spPr bwMode="auto">
          <a:xfrm>
            <a:off x="500034" y="1285860"/>
            <a:ext cx="364333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Парфенон – главный храм</a:t>
            </a:r>
            <a:br>
              <a:rPr lang="ru-RU" sz="36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 Афинского Акрополя.</a:t>
            </a:r>
            <a:br>
              <a:rPr lang="ru-RU" sz="36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                                Архитектор Фидий</a:t>
            </a:r>
          </a:p>
        </p:txBody>
      </p:sp>
      <p:pic>
        <p:nvPicPr>
          <p:cNvPr id="29703" name="Picture 7" descr="gold2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1214414" y="1857364"/>
            <a:ext cx="6829764" cy="4214842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00042"/>
            <a:ext cx="7143800" cy="5368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9" name="Picture 11" descr="2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t="2537"/>
          <a:stretch>
            <a:fillRect/>
          </a:stretch>
        </p:blipFill>
        <p:spPr>
          <a:xfrm>
            <a:off x="3357522" y="1285860"/>
            <a:ext cx="5786478" cy="5326184"/>
          </a:xfrm>
          <a:noFill/>
          <a:ln/>
        </p:spPr>
      </p:pic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357158" y="285728"/>
            <a:ext cx="936338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200" dirty="0" smtClean="0"/>
              <a:t>Храм Василия Блаженного на </a:t>
            </a:r>
            <a:r>
              <a:rPr lang="ru-RU" sz="3200" dirty="0"/>
              <a:t>Красной </a:t>
            </a:r>
            <a:r>
              <a:rPr lang="ru-RU" sz="3200" dirty="0" smtClean="0"/>
              <a:t>площади в Москве </a:t>
            </a:r>
            <a:endParaRPr lang="ru-RU" sz="3200" dirty="0"/>
          </a:p>
        </p:txBody>
      </p:sp>
      <p:pic>
        <p:nvPicPr>
          <p:cNvPr id="4" name="Picture 7" descr="42im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 l="20872" b="12365"/>
          <a:stretch>
            <a:fillRect/>
          </a:stretch>
        </p:blipFill>
        <p:spPr>
          <a:xfrm>
            <a:off x="428596" y="1928802"/>
            <a:ext cx="3279774" cy="4000528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gold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42910" y="214290"/>
            <a:ext cx="4462597" cy="6215106"/>
          </a:xfrm>
          <a:prstGeom prst="rect">
            <a:avLst/>
          </a:prstGeom>
          <a:noFill/>
          <a:ln/>
        </p:spPr>
      </p:pic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5000628" y="714356"/>
            <a:ext cx="391831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Собор</a:t>
            </a:r>
          </a:p>
          <a:p>
            <a:pPr algn="ctr"/>
            <a:r>
              <a:rPr lang="ru-RU" sz="3600" dirty="0" smtClean="0"/>
              <a:t> </a:t>
            </a:r>
            <a:r>
              <a:rPr lang="ru-RU" sz="3600" dirty="0" err="1"/>
              <a:t>Нотрдам</a:t>
            </a:r>
            <a:r>
              <a:rPr lang="ru-RU" sz="3600" dirty="0"/>
              <a:t> </a:t>
            </a:r>
            <a:r>
              <a:rPr lang="ru-RU" sz="3600" dirty="0" smtClean="0"/>
              <a:t>де </a:t>
            </a:r>
            <a:r>
              <a:rPr lang="ru-RU" sz="3600" dirty="0"/>
              <a:t>Пари  </a:t>
            </a:r>
            <a:endParaRPr lang="ru-RU" sz="3600" dirty="0" smtClean="0"/>
          </a:p>
          <a:p>
            <a:pPr algn="ctr"/>
            <a:r>
              <a:rPr lang="ru-RU" sz="3600" dirty="0" smtClean="0"/>
              <a:t>в </a:t>
            </a:r>
            <a:r>
              <a:rPr lang="ru-RU" sz="3600" dirty="0"/>
              <a:t>Париже.</a:t>
            </a:r>
          </a:p>
          <a:p>
            <a:pPr algn="ctr"/>
            <a:r>
              <a:rPr lang="ru-RU" sz="3600" dirty="0"/>
              <a:t>Франция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63658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ЗОЛОТОЕ СЕЧЕНИЕ</a:t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 ЖИВОПИСИ</a:t>
            </a:r>
            <a:endParaRPr lang="ru-RU" sz="3600" b="1" dirty="0"/>
          </a:p>
        </p:txBody>
      </p:sp>
      <p:pic>
        <p:nvPicPr>
          <p:cNvPr id="3" name="Picture 2" descr="C:\Documents and Settings\Administrator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357297"/>
            <a:ext cx="6786610" cy="495092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5429264"/>
            <a:ext cx="25923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Евклид</a:t>
            </a:r>
            <a:endParaRPr lang="ru-RU" sz="5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5786454"/>
            <a:ext cx="38218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365 — 300 до н. э.)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14290"/>
            <a:ext cx="4500594" cy="544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57166"/>
            <a:ext cx="3214815" cy="478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30" y="5786454"/>
            <a:ext cx="8215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И.К. Айвазовский. Солнечный день</a:t>
            </a:r>
            <a:endParaRPr lang="ru-RU" sz="3200" dirty="0"/>
          </a:p>
        </p:txBody>
      </p:sp>
      <p:pic>
        <p:nvPicPr>
          <p:cNvPr id="64514" name="Picture 2" descr="C:\Documents and Settings\Administrator\Рабочий стол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39014" cy="557216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72198" y="5000636"/>
            <a:ext cx="21563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Леонардо </a:t>
            </a:r>
          </a:p>
          <a:p>
            <a:r>
              <a:rPr lang="ru-RU" sz="3200" dirty="0" smtClean="0"/>
              <a:t>да Винчи</a:t>
            </a:r>
            <a:endParaRPr lang="ru-RU" sz="3200" dirty="0"/>
          </a:p>
        </p:txBody>
      </p:sp>
      <p:pic>
        <p:nvPicPr>
          <p:cNvPr id="65538" name="Picture 2" descr="C:\Documents and Settings\Administrator\Рабочий стол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00042"/>
            <a:ext cx="4044651" cy="5500726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C:\Documents and Settings\Administrator\Рабочий стол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14290"/>
            <a:ext cx="4500594" cy="61052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14290"/>
            <a:ext cx="8786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ЗОЛОТОЕ СЕЧЕНИЕ В ЛИТАРАТУРЕ</a:t>
            </a:r>
            <a:endParaRPr lang="ru-RU" sz="3600" dirty="0"/>
          </a:p>
        </p:txBody>
      </p:sp>
      <p:pic>
        <p:nvPicPr>
          <p:cNvPr id="63490" name="Picture 2" descr="C:\Documents and Settings\Administrator\Рабочий стол\Золотое сечение\Portrait_of_Alexander_Pushkin_(Orest_Kiprensky,_1827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6"/>
            <a:ext cx="3989446" cy="46432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429256" y="5000636"/>
            <a:ext cx="34002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А. С. Пушкин</a:t>
            </a:r>
            <a:endParaRPr lang="ru-RU" sz="40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C:\Documents and Settings\Administrator\Рабочий стол\Золотое сечение\250px-Chopin,_by_Wodzins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3000396" cy="3998028"/>
          </a:xfrm>
          <a:prstGeom prst="rect">
            <a:avLst/>
          </a:prstGeom>
          <a:noFill/>
        </p:spPr>
      </p:pic>
      <p:pic>
        <p:nvPicPr>
          <p:cNvPr id="66563" name="Picture 3" descr="C:\Documents and Settings\Administrator\Рабочий стол\Золотое сечение\Beethov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3" y="1571612"/>
            <a:ext cx="3381563" cy="407196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5715016"/>
            <a:ext cx="35381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Фредерик Шопен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5715016"/>
            <a:ext cx="43140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Людвиг </a:t>
            </a:r>
            <a:r>
              <a:rPr lang="ru-RU" sz="3200" dirty="0" err="1" smtClean="0"/>
              <a:t>ван</a:t>
            </a:r>
            <a:r>
              <a:rPr lang="ru-RU" sz="3200" dirty="0" smtClean="0"/>
              <a:t> Бетховен</a:t>
            </a:r>
            <a:endParaRPr lang="ru-RU" sz="3200" dirty="0"/>
          </a:p>
        </p:txBody>
      </p:sp>
      <p:pic>
        <p:nvPicPr>
          <p:cNvPr id="66571" name="Picture 1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1000108"/>
            <a:ext cx="149591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Прямоугольник 16"/>
          <p:cNvSpPr/>
          <p:nvPr/>
        </p:nvSpPr>
        <p:spPr>
          <a:xfrm>
            <a:off x="142844" y="214290"/>
            <a:ext cx="8786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ЗОЛОТОЕ СЕЧЕНИЕ В МУЗЫКЕ</a:t>
            </a:r>
            <a:endParaRPr lang="ru-RU" sz="36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5929354" cy="470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143248"/>
            <a:ext cx="369570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i-main-pic" descr="Картинка 1 из 3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268413"/>
            <a:ext cx="7921625" cy="455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500166" y="5643578"/>
            <a:ext cx="613661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Леонардо да Винчи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28794" y="214290"/>
            <a:ext cx="63225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accent3">
                    <a:lumMod val="50000"/>
                  </a:schemeClr>
                </a:solidFill>
              </a:rPr>
              <a:t>«Тайная вечеря»</a:t>
            </a:r>
            <a:endParaRPr lang="ru-RU" sz="6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Shishkin4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214414" y="1285860"/>
            <a:ext cx="6845295" cy="4695514"/>
          </a:xfrm>
          <a:noFill/>
        </p:spPr>
      </p:pic>
      <p:sp>
        <p:nvSpPr>
          <p:cNvPr id="48135" name="Line 7"/>
          <p:cNvSpPr>
            <a:spLocks noChangeShapeType="1"/>
          </p:cNvSpPr>
          <p:nvPr/>
        </p:nvSpPr>
        <p:spPr bwMode="auto">
          <a:xfrm>
            <a:off x="5214942" y="1214422"/>
            <a:ext cx="71438" cy="4786346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144" name="Line 16"/>
          <p:cNvSpPr>
            <a:spLocks noChangeShapeType="1"/>
          </p:cNvSpPr>
          <p:nvPr/>
        </p:nvSpPr>
        <p:spPr bwMode="auto">
          <a:xfrm flipH="1" flipV="1">
            <a:off x="5143504" y="4214818"/>
            <a:ext cx="2857520" cy="4571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214290"/>
            <a:ext cx="672331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«Сосновая роща»</a:t>
            </a:r>
            <a:endParaRPr lang="ru-RU" sz="5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55885" y="6088559"/>
            <a:ext cx="45881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Шишкин Н.И.</a:t>
            </a:r>
            <a:endParaRPr lang="ru-RU" sz="4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5" grpId="0" animBg="1"/>
      <p:bldP spid="4814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00100" y="1571612"/>
            <a:ext cx="6917663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Золотое сечение –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гармоническая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пропорция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428736"/>
            <a:ext cx="6457602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dirty="0" smtClean="0"/>
              <a:t>Пропорция –</a:t>
            </a:r>
          </a:p>
          <a:p>
            <a:pPr algn="ctr"/>
            <a:r>
              <a:rPr lang="ru-RU" sz="4000" dirty="0" smtClean="0"/>
              <a:t> равенство двух отношений: </a:t>
            </a:r>
          </a:p>
          <a:p>
            <a:pPr algn="ctr"/>
            <a:endParaRPr lang="ru-RU" sz="4000" dirty="0" smtClean="0"/>
          </a:p>
          <a:p>
            <a:pPr algn="ctr"/>
            <a:r>
              <a:rPr lang="ru-RU" sz="7200" b="1" i="1" dirty="0" err="1" smtClean="0"/>
              <a:t>a</a:t>
            </a:r>
            <a:r>
              <a:rPr lang="ru-RU" sz="7200" b="1" dirty="0" smtClean="0"/>
              <a:t> : </a:t>
            </a:r>
            <a:r>
              <a:rPr lang="ru-RU" sz="7200" b="1" i="1" dirty="0" err="1" smtClean="0"/>
              <a:t>b</a:t>
            </a:r>
            <a:r>
              <a:rPr lang="ru-RU" sz="7200" b="1" dirty="0" smtClean="0"/>
              <a:t> = </a:t>
            </a:r>
            <a:r>
              <a:rPr lang="ru-RU" sz="7200" b="1" i="1" dirty="0" err="1" smtClean="0"/>
              <a:t>c</a:t>
            </a:r>
            <a:r>
              <a:rPr lang="ru-RU" sz="7200" b="1" dirty="0" smtClean="0"/>
              <a:t> : </a:t>
            </a:r>
            <a:r>
              <a:rPr lang="ru-RU" sz="7200" b="1" i="1" dirty="0" err="1" smtClean="0"/>
              <a:t>d</a:t>
            </a:r>
            <a:endParaRPr lang="ru-RU" sz="72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1214414" y="3214686"/>
            <a:ext cx="6500858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Овал 3"/>
          <p:cNvSpPr/>
          <p:nvPr/>
        </p:nvSpPr>
        <p:spPr>
          <a:xfrm>
            <a:off x="1161617" y="3142816"/>
            <a:ext cx="195673" cy="14330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700962" y="3128962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403580" y="3156672"/>
            <a:ext cx="214314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00100" y="3429000"/>
            <a:ext cx="5581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А</a:t>
            </a:r>
            <a:endParaRPr lang="ru-RU" sz="4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643834" y="3286124"/>
            <a:ext cx="5293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В</a:t>
            </a:r>
            <a:endParaRPr lang="ru-RU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86248" y="3357562"/>
            <a:ext cx="5100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5072074"/>
            <a:ext cx="66615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/>
              <a:t>АВ</a:t>
            </a:r>
            <a:r>
              <a:rPr lang="ru-RU" sz="3600" dirty="0" smtClean="0"/>
              <a:t> : </a:t>
            </a:r>
            <a:r>
              <a:rPr lang="ru-RU" sz="3600" i="1" dirty="0" smtClean="0"/>
              <a:t>АС</a:t>
            </a:r>
            <a:r>
              <a:rPr lang="ru-RU" sz="3600" dirty="0" smtClean="0"/>
              <a:t> = </a:t>
            </a:r>
            <a:r>
              <a:rPr lang="ru-RU" sz="3600" i="1" dirty="0" smtClean="0"/>
              <a:t>АВ</a:t>
            </a:r>
            <a:r>
              <a:rPr lang="ru-RU" sz="3600" dirty="0" smtClean="0"/>
              <a:t> : </a:t>
            </a:r>
            <a:r>
              <a:rPr lang="ru-RU" sz="3600" i="1" dirty="0" smtClean="0"/>
              <a:t>ВС</a:t>
            </a:r>
            <a:r>
              <a:rPr lang="ru-RU" sz="3600" dirty="0" smtClean="0"/>
              <a:t>  - это пропорция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1214414" y="3214686"/>
            <a:ext cx="6500858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Овал 3"/>
          <p:cNvSpPr/>
          <p:nvPr/>
        </p:nvSpPr>
        <p:spPr>
          <a:xfrm>
            <a:off x="1161617" y="3142816"/>
            <a:ext cx="195673" cy="14330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700962" y="3128962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429388" y="3143248"/>
            <a:ext cx="214314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00100" y="3429000"/>
            <a:ext cx="5581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А</a:t>
            </a:r>
            <a:endParaRPr lang="ru-RU" sz="4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643834" y="3286124"/>
            <a:ext cx="5293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В</a:t>
            </a:r>
            <a:endParaRPr lang="ru-RU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286512" y="3357562"/>
            <a:ext cx="5100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71538" y="5000636"/>
            <a:ext cx="73011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такие части пропорции не образуют</a:t>
            </a:r>
            <a:endParaRPr lang="ru-RU" sz="3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1214414" y="3214686"/>
            <a:ext cx="6500858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Овал 3"/>
          <p:cNvSpPr/>
          <p:nvPr/>
        </p:nvSpPr>
        <p:spPr>
          <a:xfrm>
            <a:off x="1161617" y="3142816"/>
            <a:ext cx="195673" cy="14330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700962" y="3128962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286380" y="3143248"/>
            <a:ext cx="214314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00100" y="3429000"/>
            <a:ext cx="5581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А</a:t>
            </a:r>
            <a:endParaRPr lang="ru-RU" sz="4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643834" y="3286124"/>
            <a:ext cx="5293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В</a:t>
            </a:r>
            <a:endParaRPr lang="ru-RU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43504" y="3429000"/>
            <a:ext cx="5100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43108" y="857232"/>
            <a:ext cx="46322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/>
              <a:t>Золотое сечение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1214414" y="3214686"/>
            <a:ext cx="6500858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Овал 3"/>
          <p:cNvSpPr/>
          <p:nvPr/>
        </p:nvSpPr>
        <p:spPr>
          <a:xfrm>
            <a:off x="1161617" y="3142816"/>
            <a:ext cx="195673" cy="14330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700962" y="3128962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286380" y="3143248"/>
            <a:ext cx="214314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00100" y="3429000"/>
            <a:ext cx="5581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А</a:t>
            </a:r>
            <a:endParaRPr lang="ru-RU" sz="4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643834" y="3286124"/>
            <a:ext cx="5293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В</a:t>
            </a:r>
            <a:endParaRPr lang="ru-RU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43504" y="3429000"/>
            <a:ext cx="5100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28926" y="4714884"/>
            <a:ext cx="32875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i="1" dirty="0" smtClean="0"/>
              <a:t>АВ</a:t>
            </a:r>
            <a:r>
              <a:rPr lang="ru-RU" sz="3600" dirty="0" smtClean="0"/>
              <a:t> : </a:t>
            </a:r>
            <a:r>
              <a:rPr lang="ru-RU" sz="3600" i="1" dirty="0" smtClean="0"/>
              <a:t>АС</a:t>
            </a:r>
            <a:r>
              <a:rPr lang="ru-RU" sz="3600" dirty="0" smtClean="0"/>
              <a:t> = </a:t>
            </a:r>
            <a:r>
              <a:rPr lang="ru-RU" sz="3600" i="1" dirty="0" smtClean="0"/>
              <a:t>АС</a:t>
            </a:r>
            <a:r>
              <a:rPr lang="ru-RU" sz="3600" dirty="0" smtClean="0"/>
              <a:t> : </a:t>
            </a:r>
            <a:r>
              <a:rPr lang="ru-RU" sz="3600" i="1" dirty="0" smtClean="0"/>
              <a:t>ВС</a:t>
            </a:r>
            <a:endParaRPr lang="ru-RU" sz="36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714480" y="571480"/>
            <a:ext cx="56285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/>
              <a:t>Золотое сечение</a:t>
            </a:r>
          </a:p>
          <a:p>
            <a:pPr algn="ctr"/>
            <a:r>
              <a:rPr lang="ru-RU" sz="4800" dirty="0" smtClean="0"/>
              <a:t>(золотая пропорция)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437</TotalTime>
  <Words>339</Words>
  <PresentationFormat>Экран (4:3)</PresentationFormat>
  <Paragraphs>97</Paragraphs>
  <Slides>37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9" baseType="lpstr">
      <vt:lpstr>Официальная</vt:lpstr>
      <vt:lpstr>Формула</vt:lpstr>
      <vt:lpstr>ЗОЛОТОЕ СЕЧЕНИЕ  ИЛИ  «БОЖЕСТВЕННАЯ ПРОПОРЦИЯ»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Пентаграмма – правильный пятиугольник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ЗОЛОТОЕ СЕЧЕНИЕ В АРХИТЕТУРЕ</vt:lpstr>
      <vt:lpstr>Парфенон – главный храм  Афинского Акрополя.                                 Архитектор Фидий</vt:lpstr>
      <vt:lpstr>Слайд 26</vt:lpstr>
      <vt:lpstr>Слайд 27</vt:lpstr>
      <vt:lpstr>Слайд 28</vt:lpstr>
      <vt:lpstr>ЗОЛОТОЕ СЕЧЕНИЕ  В ЖИВОПИСИ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Administrator</cp:lastModifiedBy>
  <cp:revision>57</cp:revision>
  <dcterms:modified xsi:type="dcterms:W3CDTF">2013-10-15T19:54:36Z</dcterms:modified>
</cp:coreProperties>
</file>