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4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4818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96" y="-4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673FD3-081D-4FCD-B379-07BC3F3E7127}" type="datetimeFigureOut">
              <a:rPr lang="ru-RU" smtClean="0"/>
              <a:t>14.02.2013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A7AD4D-7756-4B23-B090-691345E00BC0}" type="slidenum">
              <a:rPr lang="ru-RU" smtClean="0"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A7AD4D-7756-4B23-B090-691345E00BC0}" type="slidenum">
              <a:rPr lang="ru-RU" smtClean="0"/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2910" y="1285860"/>
            <a:ext cx="7772400" cy="1470025"/>
          </a:xfrm>
        </p:spPr>
        <p:txBody>
          <a:bodyPr/>
          <a:lstStyle>
            <a:lvl1pPr>
              <a:defRPr>
                <a:solidFill>
                  <a:srgbClr val="EF2D6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57290" y="2857496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>
                    <a:lumMod val="65000"/>
                  </a:schemeClr>
                </a:solidFill>
                <a:latin typeface="Segoe UI" pitchFamily="34" charset="0"/>
                <a:cs typeface="Segoe UI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14.02.2013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14.02.2013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14.02.2013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14.02.2013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14.02.2013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14.02.2013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ru-RU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14.02.2013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14.02.2013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14.02.2013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</p:sldLayoutIdLst>
  <p:txStyles>
    <p:titleStyle>
      <a:lvl1pPr algn="ctr" defTabSz="914400" rtl="0" eaLnBrk="1" latinLnBrk="0" hangingPunct="1">
        <a:spcBef>
          <a:spcPct val="0"/>
        </a:spcBef>
        <a:buNone/>
        <a:defRPr sz="4000" u="sng" kern="1200">
          <a:solidFill>
            <a:srgbClr val="EF2D69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Segoe Print" pitchFamily="2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accent2">
              <a:lumMod val="20000"/>
              <a:lumOff val="80000"/>
            </a:schemeClr>
          </a:solidFill>
          <a:latin typeface="Segoe UI" pitchFamily="34" charset="0"/>
          <a:ea typeface="+mn-ea"/>
          <a:cs typeface="Segoe UI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accent2">
              <a:lumMod val="20000"/>
              <a:lumOff val="80000"/>
            </a:schemeClr>
          </a:solidFill>
          <a:latin typeface="Segoe UI" pitchFamily="34" charset="0"/>
          <a:ea typeface="+mn-ea"/>
          <a:cs typeface="Segoe UI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accent2">
              <a:lumMod val="20000"/>
              <a:lumOff val="80000"/>
            </a:schemeClr>
          </a:solidFill>
          <a:latin typeface="Segoe UI" pitchFamily="34" charset="0"/>
          <a:ea typeface="+mn-ea"/>
          <a:cs typeface="Segoe UI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accent2">
              <a:lumMod val="20000"/>
              <a:lumOff val="80000"/>
            </a:schemeClr>
          </a:solidFill>
          <a:latin typeface="Segoe UI" pitchFamily="34" charset="0"/>
          <a:ea typeface="+mn-ea"/>
          <a:cs typeface="Segoe UI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accent2">
              <a:lumMod val="20000"/>
              <a:lumOff val="80000"/>
            </a:schemeClr>
          </a:solidFill>
          <a:latin typeface="Segoe UI" pitchFamily="34" charset="0"/>
          <a:ea typeface="+mn-ea"/>
          <a:cs typeface="Segoe UI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4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59632" y="2030983"/>
            <a:ext cx="7198568" cy="1470025"/>
          </a:xfrm>
        </p:spPr>
        <p:txBody>
          <a:bodyPr/>
          <a:lstStyle/>
          <a:p>
            <a:r>
              <a:rPr lang="ru-RU" dirty="0" smtClean="0"/>
              <a:t>«Искусство балета»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751508" y="4357553"/>
            <a:ext cx="5653140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000" b="1" u="sng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Segoe Print" pitchFamily="2" charset="0"/>
                <a:ea typeface="+mj-ea"/>
                <a:cs typeface="+mj-cs"/>
              </a:rPr>
              <a:t>Выполнено:</a:t>
            </a:r>
          </a:p>
          <a:p>
            <a:pPr algn="ctr"/>
            <a:r>
              <a:rPr lang="ru-RU" sz="2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Segoe Print" pitchFamily="2" charset="0"/>
                <a:ea typeface="+mj-ea"/>
                <a:cs typeface="+mj-cs"/>
              </a:rPr>
              <a:t>Ученицей 8 «Б» класса</a:t>
            </a:r>
          </a:p>
          <a:p>
            <a:pPr algn="ctr"/>
            <a:r>
              <a:rPr lang="ru-RU" sz="2000" b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Segoe Print" pitchFamily="2" charset="0"/>
                <a:ea typeface="+mj-ea"/>
                <a:cs typeface="+mj-cs"/>
              </a:rPr>
              <a:t>Купцовой</a:t>
            </a:r>
            <a:r>
              <a:rPr lang="ru-RU" sz="2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Segoe Print" pitchFamily="2" charset="0"/>
                <a:ea typeface="+mj-ea"/>
                <a:cs typeface="+mj-cs"/>
              </a:rPr>
              <a:t> Лидией</a:t>
            </a:r>
            <a:endParaRPr lang="ru-RU" sz="2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2123728" y="1556792"/>
            <a:ext cx="8363272" cy="669751"/>
          </a:xfrm>
        </p:spPr>
        <p:txBody>
          <a:bodyPr>
            <a:normAutofit/>
          </a:bodyPr>
          <a:lstStyle/>
          <a:p>
            <a:r>
              <a:rPr lang="ru-RU" dirty="0" smtClean="0"/>
              <a:t>Кордебалет </a:t>
            </a:r>
            <a:r>
              <a:rPr lang="ru-RU" dirty="0" smtClean="0"/>
              <a:t>– массовые танцы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" name="Содержимое 3" descr="img7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1043608" y="2923920"/>
            <a:ext cx="2952328" cy="2145290"/>
          </a:xfrm>
        </p:spPr>
      </p:pic>
      <p:pic>
        <p:nvPicPr>
          <p:cNvPr id="9" name="Содержимое 8" descr="img8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5004048" y="2877486"/>
            <a:ext cx="2943597" cy="2207698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4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4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10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7143" r="7143"/>
          <a:stretch>
            <a:fillRect/>
          </a:stretch>
        </p:blipFill>
        <p:spPr>
          <a:xfrm>
            <a:off x="1763688" y="1700808"/>
            <a:ext cx="5486400" cy="4114800"/>
          </a:xfrm>
        </p:spPr>
      </p:pic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1907704" y="908720"/>
            <a:ext cx="5486400" cy="804862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Пантомима - движение, жесты.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4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Балет </a:t>
            </a:r>
            <a:r>
              <a:rPr lang="ru-RU" dirty="0" smtClean="0"/>
              <a:t>в России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609328" y="1672208"/>
            <a:ext cx="6563072" cy="2836912"/>
          </a:xfrm>
        </p:spPr>
        <p:txBody>
          <a:bodyPr>
            <a:normAutofit/>
          </a:bodyPr>
          <a:lstStyle/>
          <a:p>
            <a:r>
              <a:rPr lang="ru-RU" dirty="0" smtClean="0"/>
              <a:t>Первый балет – 1673 год</a:t>
            </a:r>
            <a:r>
              <a:rPr lang="ru-RU" dirty="0" smtClean="0"/>
              <a:t>.</a:t>
            </a:r>
          </a:p>
          <a:p>
            <a:r>
              <a:rPr lang="ru-RU" dirty="0" smtClean="0"/>
              <a:t>Петербургская </a:t>
            </a:r>
            <a:r>
              <a:rPr lang="ru-RU" dirty="0" smtClean="0"/>
              <a:t>балетная</a:t>
            </a:r>
            <a:endParaRPr lang="ru-RU" dirty="0" smtClean="0"/>
          </a:p>
          <a:p>
            <a:r>
              <a:rPr lang="ru-RU" dirty="0" smtClean="0"/>
              <a:t> </a:t>
            </a:r>
            <a:r>
              <a:rPr lang="ru-RU" dirty="0" smtClean="0"/>
              <a:t>школа – 1738 год</a:t>
            </a:r>
            <a:r>
              <a:rPr lang="ru-RU" dirty="0" smtClean="0"/>
              <a:t>.</a:t>
            </a:r>
          </a:p>
          <a:p>
            <a:r>
              <a:rPr lang="ru-RU" dirty="0" smtClean="0"/>
              <a:t>Рассвет </a:t>
            </a:r>
            <a:r>
              <a:rPr lang="ru-RU" dirty="0" smtClean="0"/>
              <a:t>балета –  19-20 века</a:t>
            </a:r>
            <a:endParaRPr lang="ru-RU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2132856"/>
            <a:ext cx="8805664" cy="2367136"/>
          </a:xfrm>
        </p:spPr>
        <p:txBody>
          <a:bodyPr>
            <a:normAutofit/>
          </a:bodyPr>
          <a:lstStyle/>
          <a:p>
            <a:r>
              <a:rPr lang="ru-RU" dirty="0" smtClean="0"/>
              <a:t>Балеты известных композиторов.</a:t>
            </a:r>
            <a:endParaRPr lang="ru-RU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7704" y="269974"/>
            <a:ext cx="5486400" cy="566738"/>
          </a:xfrm>
        </p:spPr>
        <p:txBody>
          <a:bodyPr>
            <a:noAutofit/>
          </a:bodyPr>
          <a:lstStyle/>
          <a:p>
            <a:r>
              <a:rPr lang="ru-RU" sz="4000" dirty="0" smtClean="0"/>
              <a:t>П.И.Чайковский </a:t>
            </a:r>
            <a:endParaRPr lang="ru-RU" sz="4000" dirty="0"/>
          </a:p>
        </p:txBody>
      </p:sp>
      <p:pic>
        <p:nvPicPr>
          <p:cNvPr id="10" name="Рисунок 9" descr="img11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6622" r="6622"/>
          <a:stretch>
            <a:fillRect/>
          </a:stretch>
        </p:blipFill>
        <p:spPr>
          <a:xfrm>
            <a:off x="179512" y="1484784"/>
            <a:ext cx="2953486" cy="2215114"/>
          </a:xfrm>
        </p:spPr>
      </p:pic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>
          <a:xfrm>
            <a:off x="611560" y="3933056"/>
            <a:ext cx="2275656" cy="648072"/>
          </a:xfrm>
        </p:spPr>
        <p:txBody>
          <a:bodyPr/>
          <a:lstStyle/>
          <a:p>
            <a:r>
              <a:rPr lang="ru-RU" dirty="0" smtClean="0"/>
              <a:t>«</a:t>
            </a:r>
            <a:r>
              <a:rPr lang="ru-RU" dirty="0" smtClean="0"/>
              <a:t>Спящая красавица</a:t>
            </a:r>
            <a:r>
              <a:rPr lang="ru-RU" dirty="0" smtClean="0"/>
              <a:t>»</a:t>
            </a:r>
            <a:endParaRPr lang="ru-RU" dirty="0"/>
          </a:p>
        </p:txBody>
      </p:sp>
      <p:sp>
        <p:nvSpPr>
          <p:cNvPr id="6" name="Рисунок 3"/>
          <p:cNvSpPr txBox="1">
            <a:spLocks/>
          </p:cNvSpPr>
          <p:nvPr/>
        </p:nvSpPr>
        <p:spPr>
          <a:xfrm>
            <a:off x="755576" y="260648"/>
            <a:ext cx="5486400" cy="4114800"/>
          </a:xfrm>
          <a:prstGeom prst="rect">
            <a:avLst/>
          </a:prstGeom>
        </p:spPr>
      </p:sp>
      <p:sp>
        <p:nvSpPr>
          <p:cNvPr id="8" name="Рисунок 3"/>
          <p:cNvSpPr txBox="1">
            <a:spLocks/>
          </p:cNvSpPr>
          <p:nvPr/>
        </p:nvSpPr>
        <p:spPr>
          <a:xfrm>
            <a:off x="755576" y="332656"/>
            <a:ext cx="5486400" cy="4114800"/>
          </a:xfrm>
          <a:prstGeom prst="rect">
            <a:avLst/>
          </a:prstGeom>
        </p:spPr>
      </p:sp>
      <p:sp>
        <p:nvSpPr>
          <p:cNvPr id="9" name="Рисунок 3"/>
          <p:cNvSpPr txBox="1">
            <a:spLocks/>
          </p:cNvSpPr>
          <p:nvPr/>
        </p:nvSpPr>
        <p:spPr>
          <a:xfrm>
            <a:off x="2195736" y="1196752"/>
            <a:ext cx="5486400" cy="4114800"/>
          </a:xfrm>
          <a:prstGeom prst="rect">
            <a:avLst/>
          </a:prstGeom>
        </p:spPr>
      </p:sp>
      <p:pic>
        <p:nvPicPr>
          <p:cNvPr id="11" name="Рисунок 10" descr="img1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707904" y="1052736"/>
            <a:ext cx="1918333" cy="2646815"/>
          </a:xfrm>
          <a:prstGeom prst="rect">
            <a:avLst/>
          </a:prstGeom>
        </p:spPr>
      </p:pic>
      <p:pic>
        <p:nvPicPr>
          <p:cNvPr id="12" name="Рисунок 11" descr="img1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300192" y="1412776"/>
            <a:ext cx="2376264" cy="237626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4067944" y="3861048"/>
            <a:ext cx="130837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Segoe UI" pitchFamily="34" charset="0"/>
                <a:cs typeface="Segoe UI" pitchFamily="34" charset="0"/>
              </a:rPr>
              <a:t>«Щелкунчик»</a:t>
            </a:r>
          </a:p>
        </p:txBody>
      </p:sp>
      <p:sp>
        <p:nvSpPr>
          <p:cNvPr id="14" name="Текст 4"/>
          <p:cNvSpPr txBox="1">
            <a:spLocks/>
          </p:cNvSpPr>
          <p:nvPr/>
        </p:nvSpPr>
        <p:spPr>
          <a:xfrm>
            <a:off x="6300192" y="3933056"/>
            <a:ext cx="2275656" cy="6480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20000"/>
                    <a:lumOff val="80000"/>
                  </a:schemeClr>
                </a:solidFill>
                <a:effectLst/>
                <a:uLnTx/>
                <a:uFillTx/>
                <a:latin typeface="Segoe UI" pitchFamily="34" charset="0"/>
                <a:ea typeface="+mn-ea"/>
                <a:cs typeface="Segoe UI" pitchFamily="34" charset="0"/>
              </a:rPr>
              <a:t>«Лебединое озеро»</a:t>
            </a: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20000"/>
                  <a:lumOff val="80000"/>
                </a:schemeClr>
              </a:solidFill>
              <a:effectLst/>
              <a:uLnTx/>
              <a:uFillTx/>
              <a:latin typeface="Segoe UI" pitchFamily="34" charset="0"/>
              <a:ea typeface="+mn-ea"/>
              <a:cs typeface="Segoe U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835696" y="197966"/>
            <a:ext cx="5486400" cy="566738"/>
          </a:xfrm>
        </p:spPr>
        <p:txBody>
          <a:bodyPr>
            <a:noAutofit/>
          </a:bodyPr>
          <a:lstStyle/>
          <a:p>
            <a:r>
              <a:rPr lang="ru-RU" sz="4000" dirty="0" smtClean="0"/>
              <a:t>И.Ф.Стравинский</a:t>
            </a:r>
            <a:endParaRPr lang="ru-RU" sz="4000" dirty="0"/>
          </a:p>
        </p:txBody>
      </p:sp>
      <p:pic>
        <p:nvPicPr>
          <p:cNvPr id="7" name="Рисунок 6" descr="img14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7143" r="7143"/>
          <a:stretch>
            <a:fillRect/>
          </a:stretch>
        </p:blipFill>
        <p:spPr>
          <a:xfrm>
            <a:off x="2051720" y="1340768"/>
            <a:ext cx="3167791" cy="2375843"/>
          </a:xfrm>
        </p:spPr>
      </p:pic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2771800" y="3861048"/>
            <a:ext cx="1771600" cy="504056"/>
          </a:xfrm>
        </p:spPr>
        <p:txBody>
          <a:bodyPr/>
          <a:lstStyle/>
          <a:p>
            <a:r>
              <a:rPr lang="ru-RU" dirty="0" smtClean="0"/>
              <a:t>«Жар – птица»</a:t>
            </a:r>
            <a:endParaRPr lang="ru-RU" dirty="0"/>
          </a:p>
        </p:txBody>
      </p:sp>
      <p:pic>
        <p:nvPicPr>
          <p:cNvPr id="8" name="Рисунок 7" descr="img1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08352" y="2680250"/>
            <a:ext cx="1948023" cy="2908569"/>
          </a:xfrm>
          <a:prstGeom prst="rect">
            <a:avLst/>
          </a:prstGeom>
        </p:spPr>
      </p:pic>
      <p:sp>
        <p:nvSpPr>
          <p:cNvPr id="9" name="Текст 5"/>
          <p:cNvSpPr txBox="1">
            <a:spLocks/>
          </p:cNvSpPr>
          <p:nvPr/>
        </p:nvSpPr>
        <p:spPr>
          <a:xfrm>
            <a:off x="6156176" y="5805264"/>
            <a:ext cx="1771600" cy="5040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20000"/>
                    <a:lumOff val="80000"/>
                  </a:schemeClr>
                </a:solidFill>
                <a:effectLst/>
                <a:uLnTx/>
                <a:uFillTx/>
                <a:latin typeface="Segoe UI" pitchFamily="34" charset="0"/>
                <a:ea typeface="+mn-ea"/>
                <a:cs typeface="Segoe UI" pitchFamily="34" charset="0"/>
              </a:rPr>
              <a:t>«Петрушка»</a:t>
            </a: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20000"/>
                  <a:lumOff val="80000"/>
                </a:schemeClr>
              </a:solidFill>
              <a:effectLst/>
              <a:uLnTx/>
              <a:uFillTx/>
              <a:latin typeface="Segoe UI" pitchFamily="34" charset="0"/>
              <a:ea typeface="+mn-ea"/>
              <a:cs typeface="Segoe U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835696" y="404664"/>
            <a:ext cx="5486400" cy="566738"/>
          </a:xfrm>
        </p:spPr>
        <p:txBody>
          <a:bodyPr>
            <a:noAutofit/>
          </a:bodyPr>
          <a:lstStyle/>
          <a:p>
            <a:r>
              <a:rPr lang="ru-RU" sz="4000" dirty="0" smtClean="0"/>
              <a:t>С.С </a:t>
            </a:r>
            <a:r>
              <a:rPr lang="ru-RU" sz="4000" dirty="0" smtClean="0"/>
              <a:t>Прокофьев</a:t>
            </a:r>
            <a:endParaRPr lang="ru-RU" sz="4000" dirty="0"/>
          </a:p>
        </p:txBody>
      </p:sp>
      <p:pic>
        <p:nvPicPr>
          <p:cNvPr id="7" name="Рисунок 6" descr="img16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12500" b="12500"/>
          <a:stretch>
            <a:fillRect/>
          </a:stretch>
        </p:blipFill>
        <p:spPr>
          <a:xfrm>
            <a:off x="323528" y="1124744"/>
            <a:ext cx="2779712" cy="2084784"/>
          </a:xfrm>
        </p:spPr>
      </p:pic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1187624" y="3140968"/>
            <a:ext cx="1296144" cy="732854"/>
          </a:xfrm>
        </p:spPr>
        <p:txBody>
          <a:bodyPr/>
          <a:lstStyle/>
          <a:p>
            <a:endParaRPr lang="ru-RU" dirty="0" smtClean="0"/>
          </a:p>
          <a:p>
            <a:r>
              <a:rPr lang="ru-RU" dirty="0" smtClean="0"/>
              <a:t>«Золушка»</a:t>
            </a:r>
            <a:endParaRPr lang="ru-RU" dirty="0"/>
          </a:p>
        </p:txBody>
      </p:sp>
      <p:pic>
        <p:nvPicPr>
          <p:cNvPr id="8" name="Рисунок 7" descr="img1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59832" y="4131136"/>
            <a:ext cx="2088232" cy="2754248"/>
          </a:xfrm>
          <a:prstGeom prst="rect">
            <a:avLst/>
          </a:prstGeom>
        </p:spPr>
      </p:pic>
      <p:pic>
        <p:nvPicPr>
          <p:cNvPr id="9" name="Рисунок 8" descr="img1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507727" y="1628800"/>
            <a:ext cx="2080497" cy="1498595"/>
          </a:xfrm>
          <a:prstGeom prst="rect">
            <a:avLst/>
          </a:prstGeom>
        </p:spPr>
      </p:pic>
      <p:pic>
        <p:nvPicPr>
          <p:cNvPr id="10" name="Рисунок 9" descr="img16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948264" y="1628800"/>
            <a:ext cx="2040226" cy="1512168"/>
          </a:xfrm>
          <a:prstGeom prst="rect">
            <a:avLst/>
          </a:prstGeom>
        </p:spPr>
      </p:pic>
      <p:sp>
        <p:nvSpPr>
          <p:cNvPr id="11" name="Текст 5"/>
          <p:cNvSpPr txBox="1">
            <a:spLocks/>
          </p:cNvSpPr>
          <p:nvPr/>
        </p:nvSpPr>
        <p:spPr>
          <a:xfrm>
            <a:off x="5940152" y="2984178"/>
            <a:ext cx="1656184" cy="8048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 smtClean="0">
              <a:ln>
                <a:noFill/>
              </a:ln>
              <a:solidFill>
                <a:schemeClr val="accent2">
                  <a:lumMod val="20000"/>
                  <a:lumOff val="80000"/>
                </a:schemeClr>
              </a:solidFill>
              <a:effectLst/>
              <a:uLnTx/>
              <a:uFillTx/>
              <a:latin typeface="Segoe UI" pitchFamily="34" charset="0"/>
              <a:ea typeface="+mn-ea"/>
              <a:cs typeface="Segoe UI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20000"/>
                    <a:lumOff val="80000"/>
                  </a:schemeClr>
                </a:solidFill>
                <a:effectLst/>
                <a:uLnTx/>
                <a:uFillTx/>
                <a:latin typeface="Segoe UI" pitchFamily="34" charset="0"/>
                <a:ea typeface="+mn-ea"/>
                <a:cs typeface="Segoe UI" pitchFamily="34" charset="0"/>
              </a:rPr>
              <a:t>«Иван Грозный»</a:t>
            </a: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20000"/>
                  <a:lumOff val="80000"/>
                </a:schemeClr>
              </a:solidFill>
              <a:effectLst/>
              <a:uLnTx/>
              <a:uFillTx/>
              <a:latin typeface="Segoe UI" pitchFamily="34" charset="0"/>
              <a:ea typeface="+mn-ea"/>
              <a:cs typeface="Segoe UI" pitchFamily="34" charset="0"/>
            </a:endParaRPr>
          </a:p>
        </p:txBody>
      </p:sp>
      <p:sp>
        <p:nvSpPr>
          <p:cNvPr id="12" name="Текст 5"/>
          <p:cNvSpPr txBox="1">
            <a:spLocks/>
          </p:cNvSpPr>
          <p:nvPr/>
        </p:nvSpPr>
        <p:spPr>
          <a:xfrm>
            <a:off x="3059832" y="3501008"/>
            <a:ext cx="2448272" cy="7920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 smtClean="0">
              <a:ln>
                <a:noFill/>
              </a:ln>
              <a:solidFill>
                <a:schemeClr val="accent2">
                  <a:lumMod val="20000"/>
                  <a:lumOff val="80000"/>
                </a:schemeClr>
              </a:solidFill>
              <a:effectLst/>
              <a:uLnTx/>
              <a:uFillTx/>
              <a:latin typeface="Segoe UI" pitchFamily="34" charset="0"/>
              <a:ea typeface="+mn-ea"/>
              <a:cs typeface="Segoe UI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20000"/>
                    <a:lumOff val="80000"/>
                  </a:schemeClr>
                </a:solidFill>
                <a:effectLst/>
                <a:uLnTx/>
                <a:uFillTx/>
                <a:latin typeface="Segoe UI" pitchFamily="34" charset="0"/>
                <a:ea typeface="+mn-ea"/>
                <a:cs typeface="Segoe UI" pitchFamily="34" charset="0"/>
              </a:rPr>
              <a:t>«Ромео</a:t>
            </a:r>
            <a:r>
              <a:rPr kumimoji="0" lang="ru-RU" sz="1400" b="0" i="0" u="none" strike="noStrike" kern="1200" cap="none" spc="0" normalizeH="0" noProof="0" dirty="0" smtClean="0">
                <a:ln>
                  <a:noFill/>
                </a:ln>
                <a:solidFill>
                  <a:schemeClr val="accent2">
                    <a:lumMod val="20000"/>
                    <a:lumOff val="80000"/>
                  </a:schemeClr>
                </a:solidFill>
                <a:effectLst/>
                <a:uLnTx/>
                <a:uFillTx/>
                <a:latin typeface="Segoe UI" pitchFamily="34" charset="0"/>
                <a:ea typeface="+mn-ea"/>
                <a:cs typeface="Segoe UI" pitchFamily="34" charset="0"/>
              </a:rPr>
              <a:t> и Джульетта</a:t>
            </a: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20000"/>
                    <a:lumOff val="80000"/>
                  </a:schemeClr>
                </a:solidFill>
                <a:effectLst/>
                <a:uLnTx/>
                <a:uFillTx/>
                <a:latin typeface="Segoe UI" pitchFamily="34" charset="0"/>
                <a:ea typeface="+mn-ea"/>
                <a:cs typeface="Segoe UI" pitchFamily="34" charset="0"/>
              </a:rPr>
              <a:t>»</a:t>
            </a: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20000"/>
                  <a:lumOff val="80000"/>
                </a:schemeClr>
              </a:solidFill>
              <a:effectLst/>
              <a:uLnTx/>
              <a:uFillTx/>
              <a:latin typeface="Segoe UI" pitchFamily="34" charset="0"/>
              <a:ea typeface="+mn-ea"/>
              <a:cs typeface="Segoe U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7704" y="269974"/>
            <a:ext cx="5486400" cy="566738"/>
          </a:xfrm>
        </p:spPr>
        <p:txBody>
          <a:bodyPr>
            <a:noAutofit/>
          </a:bodyPr>
          <a:lstStyle/>
          <a:p>
            <a:r>
              <a:rPr lang="ru-RU" sz="4000" dirty="0" smtClean="0"/>
              <a:t>Р.К.Щедрин</a:t>
            </a:r>
            <a:endParaRPr lang="ru-RU" sz="40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216224" y="4221088"/>
            <a:ext cx="1771600" cy="504056"/>
          </a:xfrm>
        </p:spPr>
        <p:txBody>
          <a:bodyPr/>
          <a:lstStyle/>
          <a:p>
            <a:r>
              <a:rPr lang="ru-RU" dirty="0" smtClean="0"/>
              <a:t>«Анна </a:t>
            </a:r>
            <a:r>
              <a:rPr lang="ru-RU" dirty="0" smtClean="0"/>
              <a:t>Каренина</a:t>
            </a:r>
            <a:r>
              <a:rPr lang="ru-RU" dirty="0" smtClean="0"/>
              <a:t>»</a:t>
            </a:r>
            <a:endParaRPr lang="ru-RU" dirty="0"/>
          </a:p>
        </p:txBody>
      </p:sp>
      <p:pic>
        <p:nvPicPr>
          <p:cNvPr id="7" name="Рисунок 6" descr="img21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3480" b="3480"/>
          <a:stretch>
            <a:fillRect/>
          </a:stretch>
        </p:blipFill>
        <p:spPr>
          <a:xfrm>
            <a:off x="611560" y="1052736"/>
            <a:ext cx="2606577" cy="3024336"/>
          </a:xfrm>
        </p:spPr>
      </p:pic>
      <p:pic>
        <p:nvPicPr>
          <p:cNvPr id="8" name="Рисунок 7" descr="img2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300192" y="1052736"/>
            <a:ext cx="2809201" cy="2880319"/>
          </a:xfrm>
          <a:prstGeom prst="rect">
            <a:avLst/>
          </a:prstGeom>
        </p:spPr>
      </p:pic>
      <p:pic>
        <p:nvPicPr>
          <p:cNvPr id="9" name="Рисунок 8" descr="img2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563888" y="1052736"/>
            <a:ext cx="2520280" cy="3128624"/>
          </a:xfrm>
          <a:prstGeom prst="rect">
            <a:avLst/>
          </a:prstGeom>
        </p:spPr>
      </p:pic>
      <p:sp>
        <p:nvSpPr>
          <p:cNvPr id="10" name="Текст 3"/>
          <p:cNvSpPr txBox="1">
            <a:spLocks/>
          </p:cNvSpPr>
          <p:nvPr/>
        </p:nvSpPr>
        <p:spPr>
          <a:xfrm>
            <a:off x="3995936" y="4365104"/>
            <a:ext cx="1771600" cy="5040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20000"/>
                    <a:lumOff val="80000"/>
                  </a:schemeClr>
                </a:solidFill>
                <a:effectLst/>
                <a:uLnTx/>
                <a:uFillTx/>
                <a:latin typeface="Segoe UI" pitchFamily="34" charset="0"/>
                <a:ea typeface="+mn-ea"/>
                <a:cs typeface="Segoe UI" pitchFamily="34" charset="0"/>
              </a:rPr>
              <a:t>«</a:t>
            </a:r>
            <a:r>
              <a:rPr kumimoji="0" lang="ru-RU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2">
                    <a:lumMod val="20000"/>
                    <a:lumOff val="80000"/>
                  </a:schemeClr>
                </a:solidFill>
                <a:effectLst/>
                <a:uLnTx/>
                <a:uFillTx/>
                <a:latin typeface="Segoe UI" pitchFamily="34" charset="0"/>
                <a:ea typeface="+mn-ea"/>
                <a:cs typeface="Segoe UI" pitchFamily="34" charset="0"/>
              </a:rPr>
              <a:t>Кармен</a:t>
            </a: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20000"/>
                    <a:lumOff val="80000"/>
                  </a:schemeClr>
                </a:solidFill>
                <a:effectLst/>
                <a:uLnTx/>
                <a:uFillTx/>
                <a:latin typeface="Segoe UI" pitchFamily="34" charset="0"/>
                <a:ea typeface="+mn-ea"/>
                <a:cs typeface="Segoe UI" pitchFamily="34" charset="0"/>
              </a:rPr>
              <a:t> - сюита»</a:t>
            </a: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20000"/>
                  <a:lumOff val="80000"/>
                </a:schemeClr>
              </a:solidFill>
              <a:effectLst/>
              <a:uLnTx/>
              <a:uFillTx/>
              <a:latin typeface="Segoe UI" pitchFamily="34" charset="0"/>
              <a:ea typeface="+mn-ea"/>
              <a:cs typeface="Segoe UI" pitchFamily="34" charset="0"/>
            </a:endParaRPr>
          </a:p>
        </p:txBody>
      </p:sp>
      <p:sp>
        <p:nvSpPr>
          <p:cNvPr id="11" name="Текст 3"/>
          <p:cNvSpPr txBox="1">
            <a:spLocks/>
          </p:cNvSpPr>
          <p:nvPr/>
        </p:nvSpPr>
        <p:spPr>
          <a:xfrm>
            <a:off x="6588224" y="4077072"/>
            <a:ext cx="2059632" cy="5040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20000"/>
                    <a:lumOff val="80000"/>
                  </a:schemeClr>
                </a:solidFill>
                <a:effectLst/>
                <a:uLnTx/>
                <a:uFillTx/>
                <a:latin typeface="Segoe UI" pitchFamily="34" charset="0"/>
                <a:ea typeface="+mn-ea"/>
                <a:cs typeface="Segoe UI" pitchFamily="34" charset="0"/>
              </a:rPr>
              <a:t>«Конек - горбунок»</a:t>
            </a: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20000"/>
                  <a:lumOff val="80000"/>
                </a:schemeClr>
              </a:solidFill>
              <a:effectLst/>
              <a:uLnTx/>
              <a:uFillTx/>
              <a:latin typeface="Segoe UI" pitchFamily="34" charset="0"/>
              <a:ea typeface="+mn-ea"/>
              <a:cs typeface="Segoe U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838450" y="1995805"/>
            <a:ext cx="7467108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Конец</a:t>
            </a:r>
            <a:b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  Спасибо за внимание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</a:t>
            </a:r>
            <a:r>
              <a:rPr lang="ru-RU" dirty="0" err="1" smtClean="0"/>
              <a:t>одержание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49288" y="1351309"/>
            <a:ext cx="7211144" cy="4525963"/>
          </a:xfrm>
        </p:spPr>
        <p:txBody>
          <a:bodyPr>
            <a:normAutofit/>
          </a:bodyPr>
          <a:lstStyle/>
          <a:p>
            <a:pPr>
              <a:buNone/>
            </a:pPr>
            <a:endParaRPr lang="ru-RU" dirty="0" smtClean="0"/>
          </a:p>
          <a:p>
            <a:r>
              <a:rPr lang="ru-RU" dirty="0" smtClean="0"/>
              <a:t>Историческая </a:t>
            </a:r>
            <a:r>
              <a:rPr lang="ru-RU" dirty="0" smtClean="0"/>
              <a:t>справка.</a:t>
            </a:r>
          </a:p>
          <a:p>
            <a:r>
              <a:rPr lang="ru-RU" dirty="0" smtClean="0"/>
              <a:t>Язык </a:t>
            </a:r>
            <a:r>
              <a:rPr lang="ru-RU" dirty="0" smtClean="0"/>
              <a:t>балета.</a:t>
            </a:r>
          </a:p>
          <a:p>
            <a:r>
              <a:rPr lang="ru-RU" dirty="0" smtClean="0"/>
              <a:t>Балет </a:t>
            </a:r>
            <a:r>
              <a:rPr lang="ru-RU" dirty="0" smtClean="0"/>
              <a:t>в России.</a:t>
            </a:r>
          </a:p>
          <a:p>
            <a:r>
              <a:rPr lang="ru-RU" dirty="0" smtClean="0"/>
              <a:t>Балеты русских композиторов.</a:t>
            </a:r>
            <a:endParaRPr lang="ru-RU" dirty="0" smtClean="0"/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Историческая справка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1800" i="1" u="sng" dirty="0" smtClean="0"/>
              <a:t>Балет</a:t>
            </a:r>
            <a:r>
              <a:rPr lang="ru-RU" sz="1800" dirty="0" smtClean="0"/>
              <a:t> </a:t>
            </a:r>
            <a:r>
              <a:rPr lang="ru-RU" sz="1800" dirty="0" smtClean="0"/>
              <a:t>–музыкальный спектакль, где основным Выразительным средством служит танец.</a:t>
            </a:r>
          </a:p>
          <a:p>
            <a:endParaRPr lang="ru-RU" sz="1800" dirty="0" smtClean="0"/>
          </a:p>
          <a:p>
            <a:pPr>
              <a:buNone/>
            </a:pPr>
            <a:r>
              <a:rPr lang="ru-RU" sz="1800" dirty="0" smtClean="0"/>
              <a:t>                    </a:t>
            </a:r>
            <a:endParaRPr lang="ru-RU" sz="1800" dirty="0" smtClean="0"/>
          </a:p>
          <a:p>
            <a:pPr>
              <a:buNone/>
            </a:pPr>
            <a:r>
              <a:rPr lang="ru-RU" sz="2400" b="1" u="sng" dirty="0" smtClean="0"/>
              <a:t>Историческая </a:t>
            </a:r>
            <a:r>
              <a:rPr lang="ru-RU" sz="2400" b="1" u="sng" dirty="0" smtClean="0"/>
              <a:t>справка:</a:t>
            </a:r>
            <a:endParaRPr lang="ru-RU" sz="2400" b="1" u="sng" dirty="0" smtClean="0"/>
          </a:p>
          <a:p>
            <a:r>
              <a:rPr lang="ru-RU" sz="1800" dirty="0" smtClean="0"/>
              <a:t>Балет возник в эпоху Возрождения в Италии в 16 веке</a:t>
            </a:r>
            <a:r>
              <a:rPr lang="ru-RU" sz="1800" dirty="0" smtClean="0"/>
              <a:t>.</a:t>
            </a:r>
          </a:p>
          <a:p>
            <a:r>
              <a:rPr lang="ru-RU" sz="1800" dirty="0" smtClean="0"/>
              <a:t>Различные празднества</a:t>
            </a:r>
            <a:r>
              <a:rPr lang="ru-RU" sz="1800" dirty="0" smtClean="0"/>
              <a:t>, </a:t>
            </a:r>
            <a:r>
              <a:rPr lang="ru-RU" sz="1800" dirty="0" smtClean="0"/>
              <a:t>маскарады –способствовали становлению этого жанра</a:t>
            </a:r>
            <a:r>
              <a:rPr lang="ru-RU" sz="1800" dirty="0" smtClean="0"/>
              <a:t>.</a:t>
            </a:r>
          </a:p>
          <a:p>
            <a:r>
              <a:rPr lang="ru-RU" sz="1800" dirty="0" smtClean="0"/>
              <a:t>Во Франции в эпоху абсолютизма расцвел придворный балет</a:t>
            </a:r>
            <a:r>
              <a:rPr lang="ru-RU" sz="1800" dirty="0" smtClean="0"/>
              <a:t>.</a:t>
            </a:r>
          </a:p>
          <a:p>
            <a:r>
              <a:rPr lang="ru-RU" sz="1800" dirty="0" smtClean="0"/>
              <a:t>1661 год – создана Королевская академия танца</a:t>
            </a:r>
            <a:r>
              <a:rPr lang="ru-RU" sz="1800" dirty="0" smtClean="0"/>
              <a:t>.</a:t>
            </a:r>
          </a:p>
          <a:p>
            <a:pPr>
              <a:buNone/>
            </a:pPr>
            <a:endParaRPr lang="ru-RU" sz="1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98PO-MrRrsQ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" y="404664"/>
            <a:ext cx="9187844" cy="6192688"/>
          </a:xfr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Хореографический </a:t>
            </a:r>
            <a:br>
              <a:rPr lang="ru-RU" dirty="0" smtClean="0"/>
            </a:br>
            <a:r>
              <a:rPr lang="ru-RU" dirty="0" smtClean="0"/>
              <a:t>язык </a:t>
            </a:r>
            <a:br>
              <a:rPr lang="ru-RU" dirty="0" smtClean="0"/>
            </a:br>
            <a:r>
              <a:rPr lang="ru-RU" dirty="0" smtClean="0"/>
              <a:t>балета</a:t>
            </a:r>
            <a:endParaRPr lang="ru-RU" dirty="0"/>
          </a:p>
        </p:txBody>
      </p:sp>
      <p:pic>
        <p:nvPicPr>
          <p:cNvPr id="5" name="Содержимое 4" descr="img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411760" y="2770632"/>
            <a:ext cx="3888432" cy="2812170"/>
          </a:xfrm>
        </p:spPr>
      </p:pic>
      <p:sp>
        <p:nvSpPr>
          <p:cNvPr id="4" name="TextBox 3"/>
          <p:cNvSpPr txBox="1"/>
          <p:nvPr/>
        </p:nvSpPr>
        <p:spPr>
          <a:xfrm>
            <a:off x="1475656" y="1988840"/>
            <a:ext cx="66967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Segoe UI" pitchFamily="34" charset="0"/>
                <a:cs typeface="Segoe UI" pitchFamily="34" charset="0"/>
              </a:rPr>
              <a:t>Классический танец – выражает характер героев.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028950" y="1988840"/>
            <a:ext cx="3086100" cy="3086100"/>
          </a:xfrm>
        </p:spPr>
      </p:pic>
      <p:sp>
        <p:nvSpPr>
          <p:cNvPr id="5" name="Прямоугольник 4"/>
          <p:cNvSpPr/>
          <p:nvPr/>
        </p:nvSpPr>
        <p:spPr>
          <a:xfrm>
            <a:off x="1421904" y="908720"/>
            <a:ext cx="61024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Segoe UI" pitchFamily="34" charset="0"/>
                <a:cs typeface="Segoe UI" pitchFamily="34" charset="0"/>
              </a:rPr>
              <a:t>Характерный танец – создает образ через музыку, костюм, </a:t>
            </a:r>
            <a:r>
              <a:rPr lang="ru-RU" dirty="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Segoe UI" pitchFamily="34" charset="0"/>
                <a:cs typeface="Segoe UI" pitchFamily="34" charset="0"/>
              </a:rPr>
              <a:t>движения.</a:t>
            </a:r>
            <a:endParaRPr lang="ru-RU" dirty="0" smtClean="0">
              <a:solidFill>
                <a:schemeClr val="accent2">
                  <a:lumMod val="20000"/>
                  <a:lumOff val="80000"/>
                </a:schemeClr>
              </a:solidFill>
              <a:latin typeface="Segoe UI" pitchFamily="34" charset="0"/>
              <a:cs typeface="Segoe U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66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8003232" cy="741759"/>
          </a:xfrm>
        </p:spPr>
        <p:txBody>
          <a:bodyPr>
            <a:normAutofit/>
          </a:bodyPr>
          <a:lstStyle/>
          <a:p>
            <a:r>
              <a:rPr lang="ru-RU" dirty="0" smtClean="0"/>
              <a:t>                       Вариации – сольные танцы.</a:t>
            </a:r>
            <a:endParaRPr lang="ru-RU" dirty="0" smtClean="0"/>
          </a:p>
        </p:txBody>
      </p:sp>
      <p:pic>
        <p:nvPicPr>
          <p:cNvPr id="10" name="Содержимое 9" descr="img4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1691679" y="2708922"/>
            <a:ext cx="2214245" cy="2952326"/>
          </a:xfrm>
        </p:spPr>
      </p:pic>
      <p:pic>
        <p:nvPicPr>
          <p:cNvPr id="11" name="Содержимое 10" descr="img5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5264543" y="2708921"/>
            <a:ext cx="2210994" cy="2952328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1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1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022451" y="2564904"/>
            <a:ext cx="3133725" cy="3562350"/>
          </a:xfrm>
        </p:spPr>
      </p:pic>
      <p:sp>
        <p:nvSpPr>
          <p:cNvPr id="5" name="Прямоугольник 4"/>
          <p:cNvSpPr/>
          <p:nvPr/>
        </p:nvSpPr>
        <p:spPr>
          <a:xfrm>
            <a:off x="2286000" y="1671191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Segoe UI" pitchFamily="34" charset="0"/>
                <a:cs typeface="Segoe UI" pitchFamily="34" charset="0"/>
              </a:rPr>
              <a:t>Па-де-де – дуэт главных лиц.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3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051720" y="2204864"/>
            <a:ext cx="4752975" cy="3781425"/>
          </a:xfrm>
        </p:spPr>
      </p:pic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467544" y="1435101"/>
            <a:ext cx="8568952" cy="553739"/>
          </a:xfrm>
        </p:spPr>
        <p:txBody>
          <a:bodyPr>
            <a:normAutofit fontScale="92500"/>
          </a:bodyPr>
          <a:lstStyle/>
          <a:p>
            <a:r>
              <a:rPr lang="ru-RU" sz="2400" dirty="0" smtClean="0"/>
              <a:t>Дивертисмент </a:t>
            </a:r>
            <a:r>
              <a:rPr lang="ru-RU" sz="2400" dirty="0" smtClean="0"/>
              <a:t>(</a:t>
            </a:r>
            <a:r>
              <a:rPr lang="ru-RU" sz="2400" dirty="0" smtClean="0"/>
              <a:t>увеселение) </a:t>
            </a:r>
            <a:r>
              <a:rPr lang="ru-RU" sz="2400" dirty="0" smtClean="0"/>
              <a:t>– сюита танцевальных номеров</a:t>
            </a:r>
            <a:r>
              <a:rPr lang="ru-RU" sz="2600" dirty="0" smtClean="0"/>
              <a:t>.</a:t>
            </a:r>
            <a:endParaRPr lang="ru-RU" sz="2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9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theme/theme1.xml><?xml version="1.0" encoding="utf-8"?>
<a:theme xmlns:a="http://schemas.openxmlformats.org/drawingml/2006/main" name="MS_RU_RU_7_8March_RoseOnBrawn_2007v_Russia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цветы</Template>
  <TotalTime>62</TotalTime>
  <Words>216</Words>
  <Application>Microsoft Office PowerPoint</Application>
  <PresentationFormat>Экран (4:3)</PresentationFormat>
  <Paragraphs>53</Paragraphs>
  <Slides>18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MS_RU_RU_7_8March_RoseOnBrawn_2007v_Russia</vt:lpstr>
      <vt:lpstr>«Искусство балета»</vt:lpstr>
      <vt:lpstr>Cодержание</vt:lpstr>
      <vt:lpstr>Историческая справка</vt:lpstr>
      <vt:lpstr>Слайд 4</vt:lpstr>
      <vt:lpstr>Хореографический  язык  балета</vt:lpstr>
      <vt:lpstr>Слайд 6</vt:lpstr>
      <vt:lpstr>Слайд 7</vt:lpstr>
      <vt:lpstr>Слайд 8</vt:lpstr>
      <vt:lpstr>Слайд 9</vt:lpstr>
      <vt:lpstr>Слайд 10</vt:lpstr>
      <vt:lpstr>Слайд 11</vt:lpstr>
      <vt:lpstr>Балет в России</vt:lpstr>
      <vt:lpstr>Балеты известных композиторов.</vt:lpstr>
      <vt:lpstr>П.И.Чайковский </vt:lpstr>
      <vt:lpstr>И.Ф.Стравинский</vt:lpstr>
      <vt:lpstr>С.С Прокофьев</vt:lpstr>
      <vt:lpstr>Р.К.Щедрин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«Искусство балета»</dc:title>
  <dc:creator>Папа</dc:creator>
  <cp:lastModifiedBy>Папа</cp:lastModifiedBy>
  <cp:revision>8</cp:revision>
  <dcterms:created xsi:type="dcterms:W3CDTF">2013-02-14T16:45:47Z</dcterms:created>
  <dcterms:modified xsi:type="dcterms:W3CDTF">2013-02-14T17:52:48Z</dcterms:modified>
</cp:coreProperties>
</file>