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61"/>
  </p:notesMasterIdLst>
  <p:sldIdLst>
    <p:sldId id="256" r:id="rId2"/>
    <p:sldId id="257" r:id="rId3"/>
    <p:sldId id="258" r:id="rId4"/>
    <p:sldId id="276" r:id="rId5"/>
    <p:sldId id="260" r:id="rId6"/>
    <p:sldId id="261" r:id="rId7"/>
    <p:sldId id="265" r:id="rId8"/>
    <p:sldId id="266" r:id="rId9"/>
    <p:sldId id="267" r:id="rId10"/>
    <p:sldId id="263" r:id="rId11"/>
    <p:sldId id="268" r:id="rId12"/>
    <p:sldId id="269" r:id="rId13"/>
    <p:sldId id="285" r:id="rId14"/>
    <p:sldId id="286" r:id="rId15"/>
    <p:sldId id="307" r:id="rId16"/>
    <p:sldId id="308" r:id="rId17"/>
    <p:sldId id="309" r:id="rId18"/>
    <p:sldId id="310" r:id="rId19"/>
    <p:sldId id="259" r:id="rId20"/>
    <p:sldId id="264" r:id="rId21"/>
    <p:sldId id="270" r:id="rId22"/>
    <p:sldId id="271" r:id="rId23"/>
    <p:sldId id="272" r:id="rId24"/>
    <p:sldId id="273" r:id="rId25"/>
    <p:sldId id="274" r:id="rId26"/>
    <p:sldId id="277" r:id="rId27"/>
    <p:sldId id="278" r:id="rId28"/>
    <p:sldId id="275" r:id="rId29"/>
    <p:sldId id="279" r:id="rId30"/>
    <p:sldId id="280" r:id="rId31"/>
    <p:sldId id="281" r:id="rId32"/>
    <p:sldId id="287" r:id="rId33"/>
    <p:sldId id="288" r:id="rId34"/>
    <p:sldId id="289" r:id="rId35"/>
    <p:sldId id="290" r:id="rId36"/>
    <p:sldId id="311" r:id="rId37"/>
    <p:sldId id="312" r:id="rId38"/>
    <p:sldId id="314" r:id="rId39"/>
    <p:sldId id="315" r:id="rId40"/>
    <p:sldId id="316" r:id="rId41"/>
    <p:sldId id="291" r:id="rId42"/>
    <p:sldId id="292" r:id="rId43"/>
    <p:sldId id="293" r:id="rId44"/>
    <p:sldId id="294" r:id="rId45"/>
    <p:sldId id="295" r:id="rId46"/>
    <p:sldId id="306" r:id="rId47"/>
    <p:sldId id="282" r:id="rId48"/>
    <p:sldId id="283" r:id="rId49"/>
    <p:sldId id="284" r:id="rId50"/>
    <p:sldId id="296" r:id="rId51"/>
    <p:sldId id="297" r:id="rId52"/>
    <p:sldId id="298" r:id="rId53"/>
    <p:sldId id="299" r:id="rId54"/>
    <p:sldId id="300" r:id="rId55"/>
    <p:sldId id="301" r:id="rId56"/>
    <p:sldId id="302" r:id="rId57"/>
    <p:sldId id="303" r:id="rId58"/>
    <p:sldId id="304" r:id="rId59"/>
    <p:sldId id="305" r:id="rId6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0066FF"/>
    <a:srgbClr val="00CCFF"/>
    <a:srgbClr val="0099FF"/>
    <a:srgbClr val="00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84" autoAdjust="0"/>
    <p:restoredTop sz="94649" autoAdjust="0"/>
  </p:normalViewPr>
  <p:slideViewPr>
    <p:cSldViewPr>
      <p:cViewPr varScale="1">
        <p:scale>
          <a:sx n="66" d="100"/>
          <a:sy n="66" d="100"/>
        </p:scale>
        <p:origin x="-54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manualLayout>
          <c:layoutTarget val="inner"/>
          <c:xMode val="edge"/>
          <c:yMode val="edge"/>
          <c:x val="9.1411564625850344E-2"/>
          <c:y val="9.6145887301546648E-2"/>
          <c:w val="0.83758503401360562"/>
          <c:h val="0.74148359793787988"/>
        </c:manualLayout>
      </c:layout>
      <c:pie3DChart>
        <c:varyColors val="1"/>
        <c:ser>
          <c:idx val="0"/>
          <c:order val="0"/>
          <c:tx>
            <c:strRef>
              <c:f>Лист1!$B$1</c:f>
              <c:strCache>
                <c:ptCount val="1"/>
                <c:pt idx="0">
                  <c:v>Столбец1</c:v>
                </c:pt>
              </c:strCache>
            </c:strRef>
          </c:tx>
          <c:explosion val="25"/>
          <c:dLbls>
            <c:showVal val="1"/>
            <c:showLeaderLines val="1"/>
          </c:dLbls>
          <c:cat>
            <c:strRef>
              <c:f>Лист1!$A$2:$A$5</c:f>
              <c:strCache>
                <c:ptCount val="2"/>
                <c:pt idx="0">
                  <c:v>всего детей дош. возраста</c:v>
                </c:pt>
                <c:pt idx="1">
                  <c:v>гиперактивные</c:v>
                </c:pt>
              </c:strCache>
            </c:strRef>
          </c:cat>
          <c:val>
            <c:numRef>
              <c:f>Лист1!$B$2:$B$5</c:f>
              <c:numCache>
                <c:formatCode>0%</c:formatCode>
                <c:ptCount val="4"/>
                <c:pt idx="0">
                  <c:v>0.67500000000000093</c:v>
                </c:pt>
                <c:pt idx="1">
                  <c:v>0.16000000000000017</c:v>
                </c:pt>
              </c:numCache>
            </c:numRef>
          </c:val>
        </c:ser>
      </c:pie3DChart>
    </c:plotArea>
    <c:legend>
      <c:legendPos val="b"/>
      <c:legendEntry>
        <c:idx val="2"/>
        <c:delete val="1"/>
      </c:legendEntry>
      <c:legendEntry>
        <c:idx val="3"/>
        <c:delete val="1"/>
      </c:legendEntry>
    </c:legend>
    <c:plotVisOnly val="1"/>
  </c:chart>
  <c:txPr>
    <a:bodyPr/>
    <a:lstStyle/>
    <a:p>
      <a:pPr>
        <a:defRPr sz="18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44F87E-91F0-4833-A33A-C2503A5C0BDA}" type="datetimeFigureOut">
              <a:rPr lang="ru-RU" smtClean="0"/>
              <a:pPr/>
              <a:t>12.12.2008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5FA572-E77B-4EC1-9E6F-0ADBD5B07F3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D5FA572-E77B-4EC1-9E6F-0ADBD5B07F34}" type="slidenum">
              <a:rPr lang="ru-RU" smtClean="0"/>
              <a:pPr/>
              <a:t>29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EB85DBA-4AA7-4B40-BAD9-A5676BC8CB26}" type="datetimeFigureOut">
              <a:rPr lang="ru-RU" smtClean="0"/>
              <a:pPr/>
              <a:t>12.12.2008</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E9344EAC-8909-4AE0-882D-E3685B8A3BA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EB85DBA-4AA7-4B40-BAD9-A5676BC8CB26}" type="datetimeFigureOut">
              <a:rPr lang="ru-RU" smtClean="0"/>
              <a:pPr/>
              <a:t>12.12.2008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344EAC-8909-4AE0-882D-E3685B8A3BA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EB85DBA-4AA7-4B40-BAD9-A5676BC8CB26}" type="datetimeFigureOut">
              <a:rPr lang="ru-RU" smtClean="0"/>
              <a:pPr/>
              <a:t>12.12.2008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344EAC-8909-4AE0-882D-E3685B8A3BA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EB85DBA-4AA7-4B40-BAD9-A5676BC8CB26}" type="datetimeFigureOut">
              <a:rPr lang="ru-RU" smtClean="0"/>
              <a:pPr/>
              <a:t>12.12.2008</a:t>
            </a:fld>
            <a:endParaRPr lang="ru-RU"/>
          </a:p>
        </p:txBody>
      </p:sp>
      <p:sp>
        <p:nvSpPr>
          <p:cNvPr id="9" name="Номер слайда 8"/>
          <p:cNvSpPr>
            <a:spLocks noGrp="1"/>
          </p:cNvSpPr>
          <p:nvPr>
            <p:ph type="sldNum" sz="quarter" idx="15"/>
          </p:nvPr>
        </p:nvSpPr>
        <p:spPr/>
        <p:txBody>
          <a:bodyPr rtlCol="0"/>
          <a:lstStyle/>
          <a:p>
            <a:fld id="{E9344EAC-8909-4AE0-882D-E3685B8A3BA9}"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EB85DBA-4AA7-4B40-BAD9-A5676BC8CB26}" type="datetimeFigureOut">
              <a:rPr lang="ru-RU" smtClean="0"/>
              <a:pPr/>
              <a:t>12.12.2008</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E9344EAC-8909-4AE0-882D-E3685B8A3BA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EB85DBA-4AA7-4B40-BAD9-A5676BC8CB26}" type="datetimeFigureOut">
              <a:rPr lang="ru-RU" smtClean="0"/>
              <a:pPr/>
              <a:t>12.12.2008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9344EAC-8909-4AE0-882D-E3685B8A3BA9}"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EB85DBA-4AA7-4B40-BAD9-A5676BC8CB26}" type="datetimeFigureOut">
              <a:rPr lang="ru-RU" smtClean="0"/>
              <a:pPr/>
              <a:t>12.12.2008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9344EAC-8909-4AE0-882D-E3685B8A3BA9}"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EB85DBA-4AA7-4B40-BAD9-A5676BC8CB26}" type="datetimeFigureOut">
              <a:rPr lang="ru-RU" smtClean="0"/>
              <a:pPr/>
              <a:t>12.12.2008</a:t>
            </a:fld>
            <a:endParaRPr lang="ru-RU"/>
          </a:p>
        </p:txBody>
      </p:sp>
      <p:sp>
        <p:nvSpPr>
          <p:cNvPr id="7" name="Номер слайда 6"/>
          <p:cNvSpPr>
            <a:spLocks noGrp="1"/>
          </p:cNvSpPr>
          <p:nvPr>
            <p:ph type="sldNum" sz="quarter" idx="11"/>
          </p:nvPr>
        </p:nvSpPr>
        <p:spPr/>
        <p:txBody>
          <a:bodyPr rtlCol="0"/>
          <a:lstStyle/>
          <a:p>
            <a:fld id="{E9344EAC-8909-4AE0-882D-E3685B8A3BA9}"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EB85DBA-4AA7-4B40-BAD9-A5676BC8CB26}" type="datetimeFigureOut">
              <a:rPr lang="ru-RU" smtClean="0"/>
              <a:pPr/>
              <a:t>12.12.2008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9344EAC-8909-4AE0-882D-E3685B8A3BA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EB85DBA-4AA7-4B40-BAD9-A5676BC8CB26}" type="datetimeFigureOut">
              <a:rPr lang="ru-RU" smtClean="0"/>
              <a:pPr/>
              <a:t>12.12.2008</a:t>
            </a:fld>
            <a:endParaRPr lang="ru-RU"/>
          </a:p>
        </p:txBody>
      </p:sp>
      <p:sp>
        <p:nvSpPr>
          <p:cNvPr id="22" name="Номер слайда 21"/>
          <p:cNvSpPr>
            <a:spLocks noGrp="1"/>
          </p:cNvSpPr>
          <p:nvPr>
            <p:ph type="sldNum" sz="quarter" idx="15"/>
          </p:nvPr>
        </p:nvSpPr>
        <p:spPr/>
        <p:txBody>
          <a:bodyPr rtlCol="0"/>
          <a:lstStyle/>
          <a:p>
            <a:fld id="{E9344EAC-8909-4AE0-882D-E3685B8A3BA9}"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EB85DBA-4AA7-4B40-BAD9-A5676BC8CB26}" type="datetimeFigureOut">
              <a:rPr lang="ru-RU" smtClean="0"/>
              <a:pPr/>
              <a:t>12.12.2008</a:t>
            </a:fld>
            <a:endParaRPr lang="ru-RU"/>
          </a:p>
        </p:txBody>
      </p:sp>
      <p:sp>
        <p:nvSpPr>
          <p:cNvPr id="18" name="Номер слайда 17"/>
          <p:cNvSpPr>
            <a:spLocks noGrp="1"/>
          </p:cNvSpPr>
          <p:nvPr>
            <p:ph type="sldNum" sz="quarter" idx="11"/>
          </p:nvPr>
        </p:nvSpPr>
        <p:spPr/>
        <p:txBody>
          <a:bodyPr rtlCol="0"/>
          <a:lstStyle/>
          <a:p>
            <a:fld id="{E9344EAC-8909-4AE0-882D-E3685B8A3BA9}"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EB85DBA-4AA7-4B40-BAD9-A5676BC8CB26}" type="datetimeFigureOut">
              <a:rPr lang="ru-RU" smtClean="0"/>
              <a:pPr/>
              <a:t>12.12.2008</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9344EAC-8909-4AE0-882D-E3685B8A3BA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86000" y="1142984"/>
            <a:ext cx="6172200" cy="1785950"/>
          </a:xfrm>
        </p:spPr>
        <p:txBody>
          <a:bodyPr>
            <a:noAutofit/>
          </a:bodyPr>
          <a:lstStyle/>
          <a:p>
            <a:r>
              <a:rPr lang="ru-RU" sz="3200" i="1" dirty="0" smtClean="0">
                <a:solidFill>
                  <a:schemeClr val="accent1">
                    <a:lumMod val="50000"/>
                  </a:schemeClr>
                </a:solidFill>
              </a:rPr>
              <a:t>          </a:t>
            </a:r>
            <a:r>
              <a:rPr lang="ru-RU" sz="3200" i="1" dirty="0" err="1" smtClean="0">
                <a:solidFill>
                  <a:schemeClr val="accent1">
                    <a:lumMod val="50000"/>
                  </a:schemeClr>
                </a:solidFill>
              </a:rPr>
              <a:t>Гиперактивные</a:t>
            </a:r>
            <a:r>
              <a:rPr lang="ru-RU" sz="3200" i="1" dirty="0" smtClean="0">
                <a:solidFill>
                  <a:schemeClr val="accent1">
                    <a:lumMod val="50000"/>
                  </a:schemeClr>
                </a:solidFill>
              </a:rPr>
              <a:t> дети.   </a:t>
            </a:r>
            <a:br>
              <a:rPr lang="ru-RU" sz="3200" i="1" dirty="0" smtClean="0">
                <a:solidFill>
                  <a:schemeClr val="accent1">
                    <a:lumMod val="50000"/>
                  </a:schemeClr>
                </a:solidFill>
              </a:rPr>
            </a:br>
            <a:r>
              <a:rPr lang="ru-RU" sz="3200" i="1" dirty="0" smtClean="0">
                <a:solidFill>
                  <a:schemeClr val="accent1">
                    <a:lumMod val="50000"/>
                  </a:schemeClr>
                </a:solidFill>
              </a:rPr>
              <a:t>                    Диагноз </a:t>
            </a:r>
            <a:br>
              <a:rPr lang="ru-RU" sz="3200" i="1" dirty="0" smtClean="0">
                <a:solidFill>
                  <a:schemeClr val="accent1">
                    <a:lumMod val="50000"/>
                  </a:schemeClr>
                </a:solidFill>
              </a:rPr>
            </a:br>
            <a:r>
              <a:rPr lang="ru-RU" sz="3200" i="1" dirty="0" smtClean="0">
                <a:solidFill>
                  <a:schemeClr val="accent1">
                    <a:lumMod val="50000"/>
                  </a:schemeClr>
                </a:solidFill>
              </a:rPr>
              <a:t>                       или </a:t>
            </a:r>
            <a:br>
              <a:rPr lang="ru-RU" sz="3200" i="1" dirty="0" smtClean="0">
                <a:solidFill>
                  <a:schemeClr val="accent1">
                    <a:lumMod val="50000"/>
                  </a:schemeClr>
                </a:solidFill>
              </a:rPr>
            </a:br>
            <a:r>
              <a:rPr lang="ru-RU" sz="3200" i="1" dirty="0" smtClean="0">
                <a:solidFill>
                  <a:schemeClr val="accent1">
                    <a:lumMod val="50000"/>
                  </a:schemeClr>
                </a:solidFill>
              </a:rPr>
              <a:t>      особенности развития.</a:t>
            </a:r>
            <a:endParaRPr lang="ru-RU" sz="3200" i="1" dirty="0">
              <a:solidFill>
                <a:schemeClr val="accent1">
                  <a:lumMod val="50000"/>
                </a:schemeClr>
              </a:solidFill>
            </a:endParaRPr>
          </a:p>
        </p:txBody>
      </p:sp>
      <p:sp>
        <p:nvSpPr>
          <p:cNvPr id="5" name="Подзаголовок 4"/>
          <p:cNvSpPr>
            <a:spLocks noGrp="1"/>
          </p:cNvSpPr>
          <p:nvPr>
            <p:ph type="subTitle" idx="1"/>
          </p:nvPr>
        </p:nvSpPr>
        <p:spPr/>
        <p:txBody>
          <a:bodyPr/>
          <a:lstStyle/>
          <a:p>
            <a:r>
              <a:rPr lang="ru-RU" b="0" dirty="0" smtClean="0"/>
              <a:t>         </a:t>
            </a:r>
            <a:r>
              <a:rPr lang="ru-RU" sz="2800" b="0" dirty="0" smtClean="0">
                <a:solidFill>
                  <a:schemeClr val="accent5">
                    <a:lumMod val="75000"/>
                  </a:schemeClr>
                </a:solidFill>
              </a:rPr>
              <a:t>МС(К)ОУ  начальная школа –             </a:t>
            </a:r>
          </a:p>
          <a:p>
            <a:r>
              <a:rPr lang="ru-RU" sz="2800" b="0" dirty="0" smtClean="0">
                <a:solidFill>
                  <a:schemeClr val="accent5">
                    <a:lumMod val="75000"/>
                  </a:schemeClr>
                </a:solidFill>
              </a:rPr>
              <a:t>            детский сад </a:t>
            </a:r>
            <a:r>
              <a:rPr lang="en-US" sz="2800" b="0" dirty="0" smtClean="0">
                <a:solidFill>
                  <a:schemeClr val="accent5">
                    <a:lumMod val="75000"/>
                  </a:schemeClr>
                </a:solidFill>
              </a:rPr>
              <a:t>VI</a:t>
            </a:r>
            <a:r>
              <a:rPr lang="ru-RU" sz="2800" b="0" dirty="0" smtClean="0">
                <a:solidFill>
                  <a:schemeClr val="accent5">
                    <a:lumMod val="75000"/>
                  </a:schemeClr>
                </a:solidFill>
              </a:rPr>
              <a:t> вида</a:t>
            </a:r>
            <a:endParaRPr lang="ru-RU" sz="2800" b="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928934"/>
            <a:ext cx="7467600" cy="1143000"/>
          </a:xfrm>
        </p:spPr>
        <p:txBody>
          <a:bodyPr>
            <a:normAutofit fontScale="90000"/>
          </a:bodyPr>
          <a:lstStyle/>
          <a:p>
            <a:r>
              <a:rPr lang="ru-RU" b="1" u="sng" dirty="0" smtClean="0">
                <a:solidFill>
                  <a:schemeClr val="accent1">
                    <a:lumMod val="75000"/>
                  </a:schemeClr>
                </a:solidFill>
              </a:rPr>
              <a:t>Импульсивность</a:t>
            </a:r>
            <a:r>
              <a:rPr lang="ru-RU" b="1" dirty="0" smtClean="0">
                <a:solidFill>
                  <a:schemeClr val="tx1"/>
                </a:solidFill>
              </a:rPr>
              <a:t> </a:t>
            </a:r>
            <a:r>
              <a:rPr lang="ru-RU" dirty="0" smtClean="0">
                <a:solidFill>
                  <a:schemeClr val="tx1"/>
                </a:solidFill>
              </a:rPr>
              <a:t>выражается в том, что ребенок часто действует не подумав, перебивает других, может без разрешения встать и выйти. </a:t>
            </a:r>
            <a:br>
              <a:rPr lang="ru-RU" dirty="0" smtClean="0">
                <a:solidFill>
                  <a:schemeClr val="tx1"/>
                </a:solidFill>
              </a:rPr>
            </a:br>
            <a:r>
              <a:rPr lang="ru-RU" dirty="0" smtClean="0">
                <a:solidFill>
                  <a:schemeClr val="tx1"/>
                </a:solidFill>
              </a:rPr>
              <a:t>Такие дети не умеют регулировать свои действия и подчиняться правилам, ждать, часто повышают голос, эмоционально лабильны (часто меняется настроение). </a:t>
            </a:r>
            <a:endParaRPr lang="ru-RU"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7500990" cy="6124754"/>
          </a:xfrm>
          <a:prstGeom prst="rect">
            <a:avLst/>
          </a:prstGeom>
        </p:spPr>
        <p:txBody>
          <a:bodyPr wrap="square">
            <a:spAutoFit/>
          </a:bodyPr>
          <a:lstStyle/>
          <a:p>
            <a:r>
              <a:rPr lang="ru-RU" sz="2800" dirty="0" smtClean="0"/>
              <a:t>Но наиболее заметными гиперактивность и проблемы с вниманием становятся к моменту, когда ребенок попадает в детский сад, и принимают совсем угрожающий характер в начальной школе.</a:t>
            </a:r>
            <a:br>
              <a:rPr lang="ru-RU" sz="2800" dirty="0" smtClean="0"/>
            </a:br>
            <a:r>
              <a:rPr lang="ru-RU" sz="2800" dirty="0" smtClean="0"/>
              <a:t>Почему именно в детском саду? Да потому, что именно там малыш впервые сталкивается с реальной жизнью. Он попадает в организованную ситуацию, в коллектив, живущий по правилам, распорядку, и от каждого члена такого коллектива уже требуется достаточная степень самоконтроля.  </a:t>
            </a:r>
            <a:endParaRPr lang="ru-RU"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642918"/>
            <a:ext cx="7786742" cy="4401205"/>
          </a:xfrm>
          <a:prstGeom prst="rect">
            <a:avLst/>
          </a:prstGeom>
        </p:spPr>
        <p:txBody>
          <a:bodyPr wrap="square">
            <a:spAutoFit/>
          </a:bodyPr>
          <a:lstStyle/>
          <a:p>
            <a:r>
              <a:rPr lang="ru-RU" sz="2800" dirty="0" smtClean="0"/>
              <a:t>Там надо уметь заниматься одним делом, уметь сидеть тихо, уметь слушать воспитателя, уметь отвечать ему и многое другое, чего наш бедный ребенок не просто не умеет, он не может этого уметь. Он не виноват.</a:t>
            </a:r>
            <a:br>
              <a:rPr lang="ru-RU" sz="2800" dirty="0" smtClean="0"/>
            </a:br>
            <a:r>
              <a:rPr lang="ru-RU" sz="2800" dirty="0" smtClean="0"/>
              <a:t/>
            </a:r>
            <a:br>
              <a:rPr lang="ru-RU" sz="2800" dirty="0" smtClean="0"/>
            </a:br>
            <a:r>
              <a:rPr lang="ru-RU" sz="2800" dirty="0" smtClean="0"/>
              <a:t>Но проблемы все-таки начинаются. И с каждым годом они становятся все более острыми.</a:t>
            </a:r>
            <a:endParaRPr lang="ru-RU"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a:ln/>
          <a:scene3d>
            <a:camera prst="orthographicFront"/>
            <a:lightRig rig="threePt" dir="t"/>
          </a:scene3d>
          <a:sp3d>
            <a:bevelT prst="relaxedInset"/>
          </a:sp3d>
        </p:spPr>
        <p:style>
          <a:lnRef idx="1">
            <a:schemeClr val="accent5"/>
          </a:lnRef>
          <a:fillRef idx="2">
            <a:schemeClr val="accent5"/>
          </a:fillRef>
          <a:effectRef idx="1">
            <a:schemeClr val="accent5"/>
          </a:effectRef>
          <a:fontRef idx="minor">
            <a:schemeClr val="dk1"/>
          </a:fontRef>
        </p:style>
        <p:txBody>
          <a:bodyPr/>
          <a:lstStyle/>
          <a:p>
            <a:r>
              <a:rPr lang="ru-RU" dirty="0" smtClean="0">
                <a:solidFill>
                  <a:schemeClr val="accent2">
                    <a:lumMod val="75000"/>
                  </a:schemeClr>
                </a:solidFill>
              </a:rPr>
              <a:t>        Причины гиперактивности </a:t>
            </a:r>
            <a:endParaRPr lang="ru-RU" dirty="0">
              <a:solidFill>
                <a:schemeClr val="accent2">
                  <a:lumMod val="75000"/>
                </a:schemeClr>
              </a:solidFill>
            </a:endParaRPr>
          </a:p>
        </p:txBody>
      </p:sp>
      <p:sp>
        <p:nvSpPr>
          <p:cNvPr id="3" name="Содержимое 2"/>
          <p:cNvSpPr>
            <a:spLocks noGrp="1"/>
          </p:cNvSpPr>
          <p:nvPr>
            <p:ph sz="quarter" idx="1"/>
          </p:nvPr>
        </p:nvSpPr>
        <p:spPr/>
        <p:txBody>
          <a:bodyPr>
            <a:normAutofit lnSpcReduction="10000"/>
          </a:bodyPr>
          <a:lstStyle/>
          <a:p>
            <a:pPr>
              <a:buClr>
                <a:schemeClr val="accent2">
                  <a:lumMod val="75000"/>
                </a:schemeClr>
              </a:buClr>
              <a:buFont typeface="Wingdings" pitchFamily="2" charset="2"/>
              <a:buChar char="v"/>
            </a:pPr>
            <a:r>
              <a:rPr lang="ru-RU" dirty="0" smtClean="0"/>
              <a:t>Органические поражения головного мозга </a:t>
            </a:r>
          </a:p>
          <a:p>
            <a:pPr>
              <a:buClr>
                <a:schemeClr val="accent2">
                  <a:lumMod val="75000"/>
                </a:schemeClr>
              </a:buClr>
              <a:buNone/>
            </a:pPr>
            <a:r>
              <a:rPr lang="ru-RU" dirty="0" smtClean="0"/>
              <a:t> ( черепно – мозговая травма, нейроинфекции)</a:t>
            </a:r>
          </a:p>
          <a:p>
            <a:pPr>
              <a:buClr>
                <a:schemeClr val="accent2">
                  <a:lumMod val="75000"/>
                </a:schemeClr>
              </a:buClr>
              <a:buFont typeface="Wingdings" pitchFamily="2" charset="2"/>
              <a:buChar char="v"/>
            </a:pPr>
            <a:r>
              <a:rPr lang="ru-RU" dirty="0" smtClean="0"/>
              <a:t>Пренатальная патология (инфекционные заболевания матери во время беременности, обострение хронических заболеваний, угроза выкидыша и пр.)</a:t>
            </a:r>
          </a:p>
          <a:p>
            <a:pPr>
              <a:buClr>
                <a:schemeClr val="accent2">
                  <a:lumMod val="75000"/>
                </a:schemeClr>
              </a:buClr>
              <a:buFont typeface="Wingdings" pitchFamily="2" charset="2"/>
              <a:buChar char="v"/>
            </a:pPr>
            <a:r>
              <a:rPr lang="ru-RU" dirty="0" smtClean="0"/>
              <a:t>Генетический фактор ( семейная предрасположенность, особенно по линии отца)</a:t>
            </a:r>
          </a:p>
          <a:p>
            <a:pPr>
              <a:buClr>
                <a:schemeClr val="accent2">
                  <a:lumMod val="75000"/>
                </a:schemeClr>
              </a:buClr>
              <a:buFont typeface="Wingdings" pitchFamily="2" charset="2"/>
              <a:buChar char="v"/>
            </a:pPr>
            <a:r>
              <a:rPr lang="ru-RU" dirty="0" smtClean="0"/>
              <a:t>Психосоциальные факторы, действующие на ребенка до его рождения (стрессы и психотравмы, испытываемые матерью во время беременности, нежелание иметь данного ребенка, возраст родителей)</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7467600" cy="5973910"/>
          </a:xfrm>
        </p:spPr>
        <p:txBody>
          <a:bodyPr/>
          <a:lstStyle/>
          <a:p>
            <a:pPr>
              <a:buClr>
                <a:schemeClr val="accent2">
                  <a:lumMod val="75000"/>
                </a:schemeClr>
              </a:buClr>
              <a:buFont typeface="Wingdings" pitchFamily="2" charset="2"/>
              <a:buChar char="v"/>
            </a:pPr>
            <a:r>
              <a:rPr lang="ru-RU" dirty="0" smtClean="0"/>
              <a:t>Заболевания, нарушающие деятельность мозга ( астма, частые пневмонии, сердечная недостаточность  и др.)</a:t>
            </a:r>
          </a:p>
          <a:p>
            <a:pPr>
              <a:buClr>
                <a:schemeClr val="accent2">
                  <a:lumMod val="75000"/>
                </a:schemeClr>
              </a:buClr>
              <a:buFont typeface="Wingdings" pitchFamily="2" charset="2"/>
              <a:buChar char="v"/>
            </a:pPr>
            <a:r>
              <a:rPr lang="ru-RU" dirty="0" smtClean="0"/>
              <a:t>Особенности нейрофизиологии и нейроанатомии (дисфункция активизирующих систем ЦНС)</a:t>
            </a:r>
          </a:p>
          <a:p>
            <a:pPr>
              <a:buClr>
                <a:schemeClr val="accent2">
                  <a:lumMod val="75000"/>
                </a:schemeClr>
              </a:buClr>
              <a:buFont typeface="Wingdings" pitchFamily="2" charset="2"/>
              <a:buChar char="v"/>
            </a:pPr>
            <a:r>
              <a:rPr lang="ru-RU" dirty="0" smtClean="0"/>
              <a:t>Влияние благоприятных факторов внешней среды ( предполагается, что поступление свинца в организм детей даже в незначительном количестве может вызывать подобные нарушения)</a:t>
            </a:r>
          </a:p>
          <a:p>
            <a:pPr>
              <a:buClr>
                <a:schemeClr val="accent2">
                  <a:lumMod val="75000"/>
                </a:schemeClr>
              </a:buClr>
              <a:buFont typeface="Wingdings" pitchFamily="2" charset="2"/>
              <a:buChar char="v"/>
            </a:pPr>
            <a:r>
              <a:rPr lang="ru-RU" dirty="0" smtClean="0"/>
              <a:t>Социальные факторы ( непоследовательность, отсутствие системы воспитательных воздействий)</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2528"/>
          </a:xfrm>
        </p:spPr>
        <p:txBody>
          <a:bodyPr>
            <a:normAutofit fontScale="90000"/>
          </a:bodyPr>
          <a:lstStyle/>
          <a:p>
            <a:endParaRPr lang="ru-RU" dirty="0"/>
          </a:p>
        </p:txBody>
      </p:sp>
      <p:sp>
        <p:nvSpPr>
          <p:cNvPr id="3" name="Содержимое 2"/>
          <p:cNvSpPr>
            <a:spLocks noGrp="1"/>
          </p:cNvSpPr>
          <p:nvPr>
            <p:ph sz="quarter" idx="1"/>
          </p:nvPr>
        </p:nvSpPr>
        <p:spPr>
          <a:xfrm>
            <a:off x="457200" y="428604"/>
            <a:ext cx="7467600" cy="6045348"/>
          </a:xfrm>
        </p:spPr>
        <p:txBody>
          <a:bodyPr>
            <a:normAutofit fontScale="25000" lnSpcReduction="20000"/>
          </a:bodyPr>
          <a:lstStyle/>
          <a:p>
            <a:r>
              <a:rPr lang="ru-RU" sz="8000" b="1" dirty="0" smtClean="0"/>
              <a:t>Эпидемиология.</a:t>
            </a:r>
            <a:endParaRPr lang="ru-RU" sz="8000" dirty="0" smtClean="0"/>
          </a:p>
          <a:p>
            <a:r>
              <a:rPr lang="ru-RU" sz="8000" dirty="0" smtClean="0"/>
              <a:t>     По мнению отечественных и зарубежных исследователей, диапазон распространенности нарушения  в детской популяции колеблется в пределах  5-15%. Значительно чаще СДВГ встречается у лиц мужского пола, соотношение мальчиков и девочек с СДВГ в среднем составляет 5:1. Это объясняется более высокой уязвимостью плодов мужского пола к патогенетическим воздействиям во время беременности и родов. Женский же мозг более пластичен и имеет больший резерв компенсаторных функций.</a:t>
            </a:r>
          </a:p>
          <a:p>
            <a:r>
              <a:rPr lang="ru-RU" sz="8000" b="1" dirty="0" smtClean="0"/>
              <a:t>Этиология и патогенез.</a:t>
            </a:r>
            <a:endParaRPr lang="ru-RU" sz="8000" dirty="0" smtClean="0"/>
          </a:p>
          <a:p>
            <a:r>
              <a:rPr lang="ru-RU" sz="8000" dirty="0" smtClean="0"/>
              <a:t>    К настоящему времени, несмотря на большое количество исследований, остаются недостаточно выясненными причины и механизмы развития СДВГ. Предполагается, что на развитие синдрома влияет множество факторов.</a:t>
            </a:r>
          </a:p>
          <a:p>
            <a:r>
              <a:rPr lang="ru-RU" sz="8000" dirty="0" smtClean="0"/>
              <a:t>Все точки зрения на причину и течение заболевания можно объединить в три большие группы: биологические, психосоциальные и генетические </a:t>
            </a:r>
          </a:p>
          <a:p>
            <a:pPr>
              <a:buNone/>
            </a:pPr>
            <a:r>
              <a:rPr lang="ru-RU" sz="8000" dirty="0" smtClean="0"/>
              <a:t>           </a:t>
            </a:r>
          </a:p>
          <a:p>
            <a:pPr>
              <a:buNone/>
            </a:pPr>
            <a:r>
              <a:rPr lang="ru-RU" dirty="0" smtClean="0"/>
              <a:t> </a:t>
            </a:r>
          </a:p>
          <a:p>
            <a:pPr>
              <a:buNone/>
            </a:pPr>
            <a:r>
              <a:rPr lang="ru-RU" b="1" dirty="0" smtClean="0"/>
              <a:t>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2528"/>
          </a:xfrm>
        </p:spPr>
        <p:txBody>
          <a:bodyPr>
            <a:normAutofit fontScale="90000"/>
          </a:bodyPr>
          <a:lstStyle/>
          <a:p>
            <a:endParaRPr lang="ru-RU" dirty="0"/>
          </a:p>
        </p:txBody>
      </p:sp>
      <p:sp>
        <p:nvSpPr>
          <p:cNvPr id="3" name="Содержимое 2"/>
          <p:cNvSpPr>
            <a:spLocks noGrp="1"/>
          </p:cNvSpPr>
          <p:nvPr>
            <p:ph sz="quarter" idx="1"/>
          </p:nvPr>
        </p:nvSpPr>
        <p:spPr>
          <a:xfrm>
            <a:off x="457200" y="428604"/>
            <a:ext cx="7467600" cy="6045348"/>
          </a:xfrm>
        </p:spPr>
        <p:txBody>
          <a:bodyPr>
            <a:normAutofit fontScale="47500" lnSpcReduction="20000"/>
          </a:bodyPr>
          <a:lstStyle/>
          <a:p>
            <a:r>
              <a:rPr lang="ru-RU" sz="4200" b="1" dirty="0" smtClean="0"/>
              <a:t>Биологические факторы:</a:t>
            </a:r>
          </a:p>
          <a:p>
            <a:pPr>
              <a:buNone/>
            </a:pPr>
            <a:r>
              <a:rPr lang="ru-RU" sz="4200" dirty="0" smtClean="0"/>
              <a:t>             Существует достоверная связь заболевания с органическим поражениями головного мозга, возникающими во время беременности и родов, а также в первые годы жизни ребенка.  Признаки раннего органического поражения ЦНС обнаружены у 84% обследованных с СДВГ.</a:t>
            </a:r>
          </a:p>
          <a:p>
            <a:pPr>
              <a:buNone/>
            </a:pPr>
            <a:r>
              <a:rPr lang="ru-RU" sz="4200" dirty="0" smtClean="0"/>
              <a:t>             Биологические факторы заболевания по времени их воздействия  подразделяют на пре-, перинатальную и раннюю постнатальную патологию.</a:t>
            </a:r>
          </a:p>
          <a:p>
            <a:pPr>
              <a:buNone/>
            </a:pPr>
            <a:endParaRPr lang="ru-RU" sz="4200" dirty="0" smtClean="0"/>
          </a:p>
          <a:p>
            <a:pPr>
              <a:buNone/>
            </a:pPr>
            <a:r>
              <a:rPr lang="ru-RU" sz="4200" b="1" dirty="0" smtClean="0"/>
              <a:t>   К факторам </a:t>
            </a:r>
            <a:r>
              <a:rPr lang="ru-RU" sz="4200" b="1" dirty="0" err="1" smtClean="0"/>
              <a:t>пренатальной</a:t>
            </a:r>
            <a:r>
              <a:rPr lang="ru-RU" sz="4200" b="1" dirty="0" smtClean="0"/>
              <a:t> патологии </a:t>
            </a:r>
          </a:p>
          <a:p>
            <a:pPr>
              <a:buNone/>
            </a:pPr>
            <a:r>
              <a:rPr lang="ru-RU" sz="4200" b="1" dirty="0" smtClean="0"/>
              <a:t>     </a:t>
            </a:r>
            <a:r>
              <a:rPr lang="ru-RU" sz="4200" dirty="0" smtClean="0"/>
              <a:t>могут быть отнесены токсикозы во время беременности, обострение хронических заболеваний у матери, инфекционные заболевания во время беременности, обострения хронических заболеваний у матери, инфекционные заболевания во время беременности, принятие больших доз алкоголя и курение матери во время беременности, иммунологическая несовместимость по резус - фактору, попытки прервать беременность  или угроза выкидыша.  </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normAutofit fontScale="92500" lnSpcReduction="20000"/>
          </a:bodyPr>
          <a:lstStyle/>
          <a:p>
            <a:r>
              <a:rPr lang="ru-RU" sz="1800" b="1" dirty="0" smtClean="0"/>
              <a:t>Социально-психологические факторы: </a:t>
            </a:r>
            <a:endParaRPr lang="ru-RU" sz="1800" dirty="0" smtClean="0"/>
          </a:p>
          <a:p>
            <a:pPr>
              <a:buNone/>
            </a:pPr>
            <a:r>
              <a:rPr lang="ru-RU" sz="1800" dirty="0" smtClean="0"/>
              <a:t>            </a:t>
            </a:r>
            <a:r>
              <a:rPr lang="ru-RU" sz="1900" dirty="0" smtClean="0"/>
              <a:t>Наши исследования показали, что две трети детей с синдромом – это дети из семей высокого риска.  К ним относятся семьи:</a:t>
            </a:r>
          </a:p>
          <a:p>
            <a:pPr>
              <a:buNone/>
            </a:pPr>
            <a:r>
              <a:rPr lang="ru-RU" sz="1900" b="1" dirty="0" smtClean="0"/>
              <a:t>            -</a:t>
            </a:r>
            <a:r>
              <a:rPr lang="ru-RU" sz="1900" dirty="0" smtClean="0"/>
              <a:t>Семьи, ведущие асоциальный образ жизни (родители страдают алкоголизмом, наркоманией, психическими заболеваниями, ведут аморальный образ жизни, совершают правонарушения); </a:t>
            </a:r>
          </a:p>
          <a:p>
            <a:pPr>
              <a:buNone/>
            </a:pPr>
            <a:r>
              <a:rPr lang="ru-RU" sz="1900" b="1" dirty="0" smtClean="0"/>
              <a:t>            -</a:t>
            </a:r>
            <a:r>
              <a:rPr lang="ru-RU" sz="1900" dirty="0" smtClean="0"/>
              <a:t>семьи с высоким уровнем психологической напряженности (постоянные ссоры и конфликты между родителями, трудности во взаимоотношениях между родителями и детьми, жестокое обращение с ребенком);</a:t>
            </a:r>
          </a:p>
          <a:p>
            <a:pPr>
              <a:buNone/>
            </a:pPr>
            <a:r>
              <a:rPr lang="ru-RU" sz="1900" dirty="0" smtClean="0"/>
              <a:t>             – с неблагоприятной демографической ситуацией (неполные и многодетные семьи; отсутствие обоих родителей);</a:t>
            </a:r>
          </a:p>
          <a:p>
            <a:pPr>
              <a:buNone/>
            </a:pPr>
            <a:r>
              <a:rPr lang="ru-RU" sz="1900" dirty="0" smtClean="0"/>
              <a:t>             - с неблагополучным экономическим положением (один или оба родителя безработные, неудовлетворительные материально-бытовые условия, отсутствие постоянного места жительства). У детей из семей с высоким социально-экономическим статусом последствия пре- и перинатальной патологии исчезают к моменту поступления в школу, тогда как у детей из неблагополучных в этом отношении семей они продолжают сохраняться. </a:t>
            </a:r>
          </a:p>
          <a:p>
            <a:pPr>
              <a:buNone/>
            </a:pPr>
            <a:r>
              <a:rPr lang="ru-RU" sz="1900" dirty="0" smtClean="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3"/>
          <p:cNvSpPr>
            <a:spLocks noGrp="1"/>
          </p:cNvSpPr>
          <p:nvPr>
            <p:ph sz="quarter" idx="1"/>
          </p:nvPr>
        </p:nvSpPr>
        <p:spPr>
          <a:xfrm flipH="1">
            <a:off x="457200" y="357188"/>
            <a:ext cx="7467600" cy="6116637"/>
          </a:xfrm>
        </p:spPr>
        <p:txBody>
          <a:bodyPr>
            <a:normAutofit fontScale="75000" lnSpcReduction="20000"/>
          </a:bodyPr>
          <a:lstStyle/>
          <a:p>
            <a:r>
              <a:rPr lang="ru-RU" b="1" dirty="0" smtClean="0"/>
              <a:t>Наследственная предрасположенность.</a:t>
            </a:r>
            <a:endParaRPr lang="ru-RU" dirty="0" smtClean="0"/>
          </a:p>
          <a:p>
            <a:pPr>
              <a:buNone/>
            </a:pPr>
            <a:r>
              <a:rPr lang="ru-RU" b="1" dirty="0" smtClean="0"/>
              <a:t> </a:t>
            </a:r>
            <a:r>
              <a:rPr lang="ru-RU" dirty="0" smtClean="0"/>
              <a:t>          Наследственный характер СДВГ был подтвержден у 57% пациентов. Во многих семьях СДВГ значительно чаще встречался не только у ближайших, но и двоюродных родственников. СДВГ значительно чаще встречался среди родственников мужского пола, что соответствует </a:t>
            </a:r>
            <a:r>
              <a:rPr lang="ru-RU" dirty="0" err="1" smtClean="0"/>
              <a:t>межполовым</a:t>
            </a:r>
            <a:r>
              <a:rPr lang="ru-RU" dirty="0" smtClean="0"/>
              <a:t> различиям распространенности СДВГ в популяции. С развитием молекулярной генетики наследственная концепция СДВГ получила новые подтверждения. Были обнаружены нарушения нескольких генов, связанных с симптомами заболевания. </a:t>
            </a:r>
          </a:p>
          <a:p>
            <a:r>
              <a:rPr lang="ru-RU" b="1" dirty="0" smtClean="0"/>
              <a:t>Другие причины СДВГ.</a:t>
            </a:r>
            <a:r>
              <a:rPr lang="ru-RU" dirty="0" smtClean="0"/>
              <a:t> </a:t>
            </a:r>
          </a:p>
          <a:p>
            <a:pPr>
              <a:buNone/>
            </a:pPr>
            <a:r>
              <a:rPr lang="ru-RU" dirty="0" smtClean="0"/>
              <a:t>          Можно предположить, что экологическое неблагополучие, которое сейчас переживают все страны, вносит определенный вклад в рост количества нервно-психических заболеваний, в том числе и СДВГ. Загрязнение окружающей среды солями тяжелых металлов, таких, как молибден, кадмий, увеличение содержания свинца – сильнейшего </a:t>
            </a:r>
            <a:r>
              <a:rPr lang="ru-RU" dirty="0" err="1" smtClean="0"/>
              <a:t>нейротоксина</a:t>
            </a:r>
            <a:r>
              <a:rPr lang="ru-RU" dirty="0" smtClean="0"/>
              <a:t>, может быть причиной появления поведенческих нарушений у детей.</a:t>
            </a:r>
          </a:p>
          <a:p>
            <a:r>
              <a:rPr lang="ru-RU" dirty="0" smtClean="0"/>
              <a:t>         Предполагается, что особенности питания и наличие искусственных пищевых добавок в продуктах также может повлиять на поведение ребенка.</a:t>
            </a:r>
            <a:r>
              <a:rPr lang="ru-RU" b="1" dirty="0" smtClean="0"/>
              <a:t> </a:t>
            </a:r>
            <a:endParaRPr 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7467600" cy="928694"/>
          </a:xfrm>
        </p:spPr>
        <p:txBody>
          <a:bodyPr>
            <a:noAutofit/>
          </a:bodyPr>
          <a:lstStyle/>
          <a:p>
            <a:r>
              <a:rPr lang="ru-RU" sz="2800" i="1" dirty="0" smtClean="0">
                <a:solidFill>
                  <a:schemeClr val="accent3">
                    <a:lumMod val="75000"/>
                  </a:schemeClr>
                </a:solidFill>
              </a:rPr>
              <a:t>        </a:t>
            </a:r>
            <a:r>
              <a:rPr lang="ru-RU" sz="2800" b="1" i="1" dirty="0" smtClean="0">
                <a:solidFill>
                  <a:schemeClr val="accent3">
                    <a:lumMod val="75000"/>
                  </a:schemeClr>
                </a:solidFill>
              </a:rPr>
              <a:t>Психолого  - педагогические     </a:t>
            </a:r>
            <a:br>
              <a:rPr lang="ru-RU" sz="2800" b="1" i="1" dirty="0" smtClean="0">
                <a:solidFill>
                  <a:schemeClr val="accent3">
                    <a:lumMod val="75000"/>
                  </a:schemeClr>
                </a:solidFill>
              </a:rPr>
            </a:br>
            <a:r>
              <a:rPr lang="ru-RU" sz="2800" b="1" i="1" dirty="0" smtClean="0">
                <a:solidFill>
                  <a:schemeClr val="accent3">
                    <a:lumMod val="75000"/>
                  </a:schemeClr>
                </a:solidFill>
              </a:rPr>
              <a:t>  особенности гиперактивных детей</a:t>
            </a:r>
            <a:endParaRPr lang="ru-RU" sz="2800" b="1" i="1" dirty="0">
              <a:solidFill>
                <a:schemeClr val="accent3">
                  <a:lumMod val="75000"/>
                </a:schemeClr>
              </a:solidFill>
            </a:endParaRPr>
          </a:p>
        </p:txBody>
      </p:sp>
      <p:sp>
        <p:nvSpPr>
          <p:cNvPr id="3" name="Содержимое 2"/>
          <p:cNvSpPr>
            <a:spLocks noGrp="1"/>
          </p:cNvSpPr>
          <p:nvPr>
            <p:ph sz="quarter" idx="1"/>
          </p:nvPr>
        </p:nvSpPr>
        <p:spPr/>
        <p:txBody>
          <a:bodyPr>
            <a:normAutofit fontScale="92500" lnSpcReduction="10000"/>
          </a:bodyPr>
          <a:lstStyle/>
          <a:p>
            <a:r>
              <a:rPr lang="ru-RU" dirty="0" smtClean="0"/>
              <a:t>Характерной чертой умственной деятельности гиперактивных детей является цикличность. Дети могут продуктивно работать 5-15 минут, затем 3-7 минут мозг отдыхает, накапливает энергию для следующего цикла.</a:t>
            </a:r>
          </a:p>
          <a:p>
            <a:r>
              <a:rPr lang="ru-RU" dirty="0" smtClean="0"/>
              <a:t>Дети не умеют приспосабливаться к правилам детского сада.</a:t>
            </a:r>
          </a:p>
          <a:p>
            <a:r>
              <a:rPr lang="ru-RU" dirty="0" smtClean="0"/>
              <a:t>Не умеют налаживать контакты с детьми, при том, что общительность повышена. Не умеют выслушивать другого (чаще всего просто не могут перестать говорить). Не чувствуют «рамки» при общении со взрослыми.</a:t>
            </a:r>
          </a:p>
          <a:p>
            <a:r>
              <a:rPr lang="ru-RU" dirty="0" smtClean="0"/>
              <a:t>Может наблюдаться запаздывание эмоционального развития, неуравновешенность, вспыльчивость, нетерпимость к неудачам.</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i="1" dirty="0" smtClean="0">
                <a:solidFill>
                  <a:schemeClr val="accent1">
                    <a:lumMod val="50000"/>
                  </a:schemeClr>
                </a:solidFill>
              </a:rPr>
              <a:t>  гиперактивность</a:t>
            </a:r>
            <a:endParaRPr lang="ru-RU" sz="6000" i="1" dirty="0">
              <a:solidFill>
                <a:schemeClr val="accent1">
                  <a:lumMod val="50000"/>
                </a:schemeClr>
              </a:solidFill>
            </a:endParaRPr>
          </a:p>
        </p:txBody>
      </p:sp>
      <p:sp>
        <p:nvSpPr>
          <p:cNvPr id="3" name="Содержимое 2"/>
          <p:cNvSpPr>
            <a:spLocks noGrp="1"/>
          </p:cNvSpPr>
          <p:nvPr>
            <p:ph sz="quarter" idx="1"/>
          </p:nvPr>
        </p:nvSpPr>
        <p:spPr/>
        <p:txBody>
          <a:bodyPr>
            <a:normAutofit fontScale="85000" lnSpcReduction="10000"/>
          </a:bodyPr>
          <a:lstStyle/>
          <a:p>
            <a:r>
              <a:rPr lang="ru-RU" dirty="0" smtClean="0"/>
              <a:t>Гиперактивность  предполагает повышенную, неконтролируемую двигательную активность, такое состояние часто связано с нарушением центральной нервной системой.</a:t>
            </a:r>
          </a:p>
          <a:p>
            <a:pPr>
              <a:buNone/>
            </a:pPr>
            <a:r>
              <a:rPr lang="ru-RU" dirty="0" smtClean="0"/>
              <a:t>                                                              Джеймс Ч. Добсон .</a:t>
            </a:r>
          </a:p>
          <a:p>
            <a:r>
              <a:rPr lang="ru-RU" dirty="0" smtClean="0"/>
              <a:t>Американский психолог  В. Оклендер характеризует гиперактивных  детей так :</a:t>
            </a:r>
          </a:p>
          <a:p>
            <a:pPr>
              <a:buNone/>
            </a:pPr>
            <a:r>
              <a:rPr lang="ru-RU" dirty="0" smtClean="0"/>
              <a:t>      «Гиперактивному ребенку трудно сидеть, он суетлив, много двигается, вертится на месте, иногда чрезмерно говорлив, может раздражать манерой своего поведения .  Часто  у него плохая координация или недостаточный мышечный контроль. Он неуклюж, роняет или ломает вещи, проливает молоко, такому ребенку трудно концентрировать свое внимание, он легко отвлекается, часто задает множество вопросов, но редко дожидается ответов».</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7-конечная звезда 8"/>
          <p:cNvSpPr/>
          <p:nvPr/>
        </p:nvSpPr>
        <p:spPr>
          <a:xfrm>
            <a:off x="642910" y="2071678"/>
            <a:ext cx="2357454" cy="1785950"/>
          </a:xfrm>
          <a:prstGeom prst="star7">
            <a:avLst/>
          </a:prstGeom>
          <a:solidFill>
            <a:srgbClr val="0099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7-конечная звезда 9"/>
          <p:cNvSpPr/>
          <p:nvPr/>
        </p:nvSpPr>
        <p:spPr>
          <a:xfrm>
            <a:off x="3357554" y="2071678"/>
            <a:ext cx="2357454" cy="1785950"/>
          </a:xfrm>
          <a:prstGeom prst="star7">
            <a:avLst/>
          </a:prstGeom>
          <a:solidFill>
            <a:srgbClr val="0099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7-конечная звезда 10"/>
          <p:cNvSpPr/>
          <p:nvPr/>
        </p:nvSpPr>
        <p:spPr>
          <a:xfrm>
            <a:off x="6143636" y="2071678"/>
            <a:ext cx="2357454" cy="1785950"/>
          </a:xfrm>
          <a:prstGeom prst="star7">
            <a:avLst/>
          </a:prstGeom>
          <a:solidFill>
            <a:srgbClr val="0099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Выноска-облако 11"/>
          <p:cNvSpPr/>
          <p:nvPr/>
        </p:nvSpPr>
        <p:spPr>
          <a:xfrm rot="10645331">
            <a:off x="5894073" y="4547137"/>
            <a:ext cx="2463868" cy="1664686"/>
          </a:xfrm>
          <a:prstGeom prst="cloudCallout">
            <a:avLst>
              <a:gd name="adj1" fmla="val -25641"/>
              <a:gd name="adj2" fmla="val 86564"/>
            </a:avLst>
          </a:prstGeom>
          <a:solidFill>
            <a:srgbClr val="00CCFF"/>
          </a:solidFill>
          <a:ln>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Выноска-облако 12"/>
          <p:cNvSpPr/>
          <p:nvPr/>
        </p:nvSpPr>
        <p:spPr>
          <a:xfrm rot="10645331">
            <a:off x="3043998" y="4560687"/>
            <a:ext cx="2718324" cy="2001453"/>
          </a:xfrm>
          <a:prstGeom prst="cloudCallout">
            <a:avLst>
              <a:gd name="adj1" fmla="val -25641"/>
              <a:gd name="adj2" fmla="val 86564"/>
            </a:avLst>
          </a:prstGeom>
          <a:solidFill>
            <a:srgbClr val="00CCFF"/>
          </a:solidFill>
          <a:ln>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Выноска-облако 13"/>
          <p:cNvSpPr/>
          <p:nvPr/>
        </p:nvSpPr>
        <p:spPr>
          <a:xfrm rot="10645331">
            <a:off x="464889" y="4688331"/>
            <a:ext cx="2538447" cy="1671112"/>
          </a:xfrm>
          <a:prstGeom prst="cloudCallout">
            <a:avLst>
              <a:gd name="adj1" fmla="val -25641"/>
              <a:gd name="adj2" fmla="val 86564"/>
            </a:avLst>
          </a:prstGeom>
          <a:solidFill>
            <a:srgbClr val="00CCFF"/>
          </a:solidFill>
          <a:ln>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ятно 2 14"/>
          <p:cNvSpPr/>
          <p:nvPr/>
        </p:nvSpPr>
        <p:spPr>
          <a:xfrm>
            <a:off x="1357290" y="214290"/>
            <a:ext cx="6786610" cy="1571636"/>
          </a:xfrm>
          <a:prstGeom prst="irregularSeal2">
            <a:avLst/>
          </a:prstGeom>
          <a:solidFill>
            <a:srgbClr val="0066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TextBox 15"/>
          <p:cNvSpPr txBox="1"/>
          <p:nvPr/>
        </p:nvSpPr>
        <p:spPr>
          <a:xfrm>
            <a:off x="2428860" y="571480"/>
            <a:ext cx="4143404" cy="830997"/>
          </a:xfrm>
          <a:prstGeom prst="rect">
            <a:avLst/>
          </a:prstGeom>
          <a:noFill/>
        </p:spPr>
        <p:txBody>
          <a:bodyPr wrap="square" rtlCol="0">
            <a:spAutoFit/>
          </a:bodyPr>
          <a:lstStyle/>
          <a:p>
            <a:pPr algn="ctr"/>
            <a:r>
              <a:rPr lang="ru-RU" sz="2400" b="1" dirty="0" smtClean="0"/>
              <a:t>Диагностика гиперактивности</a:t>
            </a:r>
            <a:endParaRPr lang="ru-RU" sz="2400" b="1" dirty="0"/>
          </a:p>
        </p:txBody>
      </p:sp>
      <p:sp>
        <p:nvSpPr>
          <p:cNvPr id="17" name="Штриховая стрелка вправо 16"/>
          <p:cNvSpPr/>
          <p:nvPr/>
        </p:nvSpPr>
        <p:spPr>
          <a:xfrm rot="7026536">
            <a:off x="2071670" y="1643050"/>
            <a:ext cx="428628" cy="500066"/>
          </a:xfrm>
          <a:prstGeom prst="stripedRightArrow">
            <a:avLst/>
          </a:prstGeom>
          <a:solidFill>
            <a:srgbClr val="33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Штриховая стрелка вправо 17"/>
          <p:cNvSpPr/>
          <p:nvPr/>
        </p:nvSpPr>
        <p:spPr>
          <a:xfrm rot="5004061">
            <a:off x="3987749" y="1706083"/>
            <a:ext cx="428628" cy="500066"/>
          </a:xfrm>
          <a:prstGeom prst="stripedRightArrow">
            <a:avLst/>
          </a:prstGeom>
          <a:solidFill>
            <a:srgbClr val="33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Штриховая стрелка вправо 18"/>
          <p:cNvSpPr/>
          <p:nvPr/>
        </p:nvSpPr>
        <p:spPr>
          <a:xfrm rot="3554993">
            <a:off x="6202328" y="1634645"/>
            <a:ext cx="428628" cy="500066"/>
          </a:xfrm>
          <a:prstGeom prst="stripedRightArrow">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785786" y="2643182"/>
            <a:ext cx="2000264" cy="646331"/>
          </a:xfrm>
          <a:prstGeom prst="rect">
            <a:avLst/>
          </a:prstGeom>
          <a:noFill/>
        </p:spPr>
        <p:txBody>
          <a:bodyPr wrap="square" rtlCol="0">
            <a:spAutoFit/>
          </a:bodyPr>
          <a:lstStyle/>
          <a:p>
            <a:pPr algn="ctr"/>
            <a:r>
              <a:rPr lang="en-US" dirty="0" smtClean="0"/>
              <a:t>I</a:t>
            </a:r>
            <a:r>
              <a:rPr lang="ru-RU" dirty="0" smtClean="0"/>
              <a:t> этап</a:t>
            </a:r>
          </a:p>
          <a:p>
            <a:pPr algn="ctr"/>
            <a:r>
              <a:rPr lang="ru-RU" dirty="0" smtClean="0"/>
              <a:t>субъективный</a:t>
            </a:r>
            <a:endParaRPr lang="ru-RU" dirty="0"/>
          </a:p>
        </p:txBody>
      </p:sp>
      <p:sp>
        <p:nvSpPr>
          <p:cNvPr id="21" name="TextBox 20"/>
          <p:cNvSpPr txBox="1"/>
          <p:nvPr/>
        </p:nvSpPr>
        <p:spPr>
          <a:xfrm>
            <a:off x="3357554" y="2428868"/>
            <a:ext cx="2286016" cy="923330"/>
          </a:xfrm>
          <a:prstGeom prst="rect">
            <a:avLst/>
          </a:prstGeom>
          <a:noFill/>
        </p:spPr>
        <p:txBody>
          <a:bodyPr wrap="square" rtlCol="0">
            <a:spAutoFit/>
          </a:bodyPr>
          <a:lstStyle/>
          <a:p>
            <a:pPr algn="ctr"/>
            <a:r>
              <a:rPr lang="en-US" dirty="0" smtClean="0"/>
              <a:t>II</a:t>
            </a:r>
            <a:r>
              <a:rPr lang="ru-RU" dirty="0" smtClean="0"/>
              <a:t> этап</a:t>
            </a:r>
          </a:p>
          <a:p>
            <a:pPr algn="ctr"/>
            <a:r>
              <a:rPr lang="ru-RU" dirty="0" smtClean="0"/>
              <a:t>Объективный</a:t>
            </a:r>
          </a:p>
          <a:p>
            <a:pPr algn="ctr"/>
            <a:r>
              <a:rPr lang="ru-RU" dirty="0" smtClean="0"/>
              <a:t>(психологический)</a:t>
            </a:r>
            <a:endParaRPr lang="ru-RU" dirty="0"/>
          </a:p>
        </p:txBody>
      </p:sp>
      <p:sp>
        <p:nvSpPr>
          <p:cNvPr id="22" name="TextBox 21"/>
          <p:cNvSpPr txBox="1"/>
          <p:nvPr/>
        </p:nvSpPr>
        <p:spPr>
          <a:xfrm>
            <a:off x="6429388" y="2643182"/>
            <a:ext cx="1714512" cy="646331"/>
          </a:xfrm>
          <a:prstGeom prst="rect">
            <a:avLst/>
          </a:prstGeom>
          <a:noFill/>
        </p:spPr>
        <p:txBody>
          <a:bodyPr wrap="square" rtlCol="0">
            <a:spAutoFit/>
          </a:bodyPr>
          <a:lstStyle/>
          <a:p>
            <a:pPr algn="ctr"/>
            <a:r>
              <a:rPr lang="en-US" dirty="0" smtClean="0"/>
              <a:t>III</a:t>
            </a:r>
            <a:r>
              <a:rPr lang="ru-RU" dirty="0" smtClean="0"/>
              <a:t> этап</a:t>
            </a:r>
          </a:p>
          <a:p>
            <a:pPr algn="ctr"/>
            <a:r>
              <a:rPr lang="ru-RU" dirty="0" smtClean="0"/>
              <a:t>клинический</a:t>
            </a:r>
            <a:endParaRPr lang="ru-RU" dirty="0"/>
          </a:p>
        </p:txBody>
      </p:sp>
      <p:sp>
        <p:nvSpPr>
          <p:cNvPr id="23" name="TextBox 22"/>
          <p:cNvSpPr txBox="1"/>
          <p:nvPr/>
        </p:nvSpPr>
        <p:spPr>
          <a:xfrm>
            <a:off x="571472" y="4929198"/>
            <a:ext cx="2357454" cy="1200329"/>
          </a:xfrm>
          <a:prstGeom prst="rect">
            <a:avLst/>
          </a:prstGeom>
          <a:noFill/>
        </p:spPr>
        <p:txBody>
          <a:bodyPr wrap="square" rtlCol="0">
            <a:spAutoFit/>
          </a:bodyPr>
          <a:lstStyle/>
          <a:p>
            <a:pPr algn="ctr"/>
            <a:r>
              <a:rPr lang="ru-RU" dirty="0" smtClean="0"/>
              <a:t>Дается оценка поведения ребенка по результатам наблюдения</a:t>
            </a:r>
            <a:endParaRPr lang="ru-RU" dirty="0"/>
          </a:p>
        </p:txBody>
      </p:sp>
      <p:sp>
        <p:nvSpPr>
          <p:cNvPr id="24" name="TextBox 23"/>
          <p:cNvSpPr txBox="1"/>
          <p:nvPr/>
        </p:nvSpPr>
        <p:spPr>
          <a:xfrm>
            <a:off x="3500430" y="4786322"/>
            <a:ext cx="2000264" cy="1477328"/>
          </a:xfrm>
          <a:prstGeom prst="rect">
            <a:avLst/>
          </a:prstGeom>
          <a:noFill/>
        </p:spPr>
        <p:txBody>
          <a:bodyPr wrap="square" rtlCol="0">
            <a:spAutoFit/>
          </a:bodyPr>
          <a:lstStyle/>
          <a:p>
            <a:pPr algn="ctr"/>
            <a:r>
              <a:rPr lang="ru-RU" dirty="0" smtClean="0"/>
              <a:t>Исследуются параметры внимательности при помощи тестов (5-6 лет)</a:t>
            </a:r>
            <a:endParaRPr lang="ru-RU" dirty="0"/>
          </a:p>
        </p:txBody>
      </p:sp>
      <p:sp>
        <p:nvSpPr>
          <p:cNvPr id="25" name="TextBox 24"/>
          <p:cNvSpPr txBox="1"/>
          <p:nvPr/>
        </p:nvSpPr>
        <p:spPr>
          <a:xfrm>
            <a:off x="6143636" y="4714884"/>
            <a:ext cx="1928826" cy="1477328"/>
          </a:xfrm>
          <a:prstGeom prst="rect">
            <a:avLst/>
          </a:prstGeom>
          <a:noFill/>
        </p:spPr>
        <p:txBody>
          <a:bodyPr wrap="square" rtlCol="0">
            <a:spAutoFit/>
          </a:bodyPr>
          <a:lstStyle/>
          <a:p>
            <a:pPr algn="ctr"/>
            <a:r>
              <a:rPr lang="ru-RU" dirty="0" smtClean="0"/>
              <a:t>Электро-энцефолографическое исследование и МРТ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ox(in)">
                                      <p:cBhvr>
                                        <p:cTn id="11" dur="20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diamond(in)">
                                      <p:cBhvr>
                                        <p:cTn id="28" dur="20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diamond(in)">
                                      <p:cBhvr>
                                        <p:cTn id="33"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21" grpId="0"/>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357158" y="285728"/>
            <a:ext cx="7000924" cy="642942"/>
          </a:xfrm>
          <a:ln>
            <a:solidFill>
              <a:schemeClr val="accent2">
                <a:lumMod val="75000"/>
              </a:schemeClr>
            </a:solidFill>
          </a:ln>
          <a:effectLst>
            <a:outerShdw blurRad="50800" dist="38100" algn="l"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90000"/>
          </a:bodyPr>
          <a:lstStyle/>
          <a:p>
            <a:r>
              <a:rPr lang="ru-RU" sz="4000" dirty="0" smtClean="0">
                <a:solidFill>
                  <a:srgbClr val="C00000"/>
                </a:solidFill>
              </a:rPr>
              <a:t/>
            </a:r>
            <a:br>
              <a:rPr lang="ru-RU" sz="4000" dirty="0" smtClean="0">
                <a:solidFill>
                  <a:srgbClr val="C00000"/>
                </a:solidFill>
              </a:rPr>
            </a:br>
            <a:r>
              <a:rPr lang="ru-RU" sz="4000" dirty="0" smtClean="0">
                <a:solidFill>
                  <a:srgbClr val="C00000"/>
                </a:solidFill>
              </a:rPr>
              <a:t/>
            </a:r>
            <a:br>
              <a:rPr lang="ru-RU" sz="4000" dirty="0" smtClean="0">
                <a:solidFill>
                  <a:srgbClr val="C00000"/>
                </a:solidFill>
              </a:rPr>
            </a:br>
            <a:r>
              <a:rPr lang="ru-RU" sz="4000" dirty="0" smtClean="0">
                <a:solidFill>
                  <a:srgbClr val="C00000"/>
                </a:solidFill>
              </a:rPr>
              <a:t/>
            </a:r>
            <a:br>
              <a:rPr lang="ru-RU" sz="4000" dirty="0" smtClean="0">
                <a:solidFill>
                  <a:srgbClr val="C00000"/>
                </a:solidFill>
              </a:rPr>
            </a:br>
            <a:r>
              <a:rPr lang="ru-RU" sz="4000" dirty="0" smtClean="0">
                <a:solidFill>
                  <a:srgbClr val="C00000"/>
                </a:solidFill>
              </a:rPr>
              <a:t/>
            </a:r>
            <a:br>
              <a:rPr lang="ru-RU" sz="4000" dirty="0" smtClean="0">
                <a:solidFill>
                  <a:srgbClr val="C00000"/>
                </a:solidFill>
              </a:rPr>
            </a:br>
            <a:r>
              <a:rPr lang="ru-RU" sz="4000" dirty="0" smtClean="0">
                <a:solidFill>
                  <a:srgbClr val="C00000"/>
                </a:solidFill>
              </a:rPr>
              <a:t/>
            </a:r>
            <a:br>
              <a:rPr lang="ru-RU" sz="4000" dirty="0" smtClean="0">
                <a:solidFill>
                  <a:srgbClr val="C00000"/>
                </a:solidFill>
              </a:rPr>
            </a:br>
            <a:r>
              <a:rPr lang="ru-RU" sz="4000" dirty="0" smtClean="0">
                <a:solidFill>
                  <a:srgbClr val="C00000"/>
                </a:solidFill>
              </a:rPr>
              <a:t/>
            </a:r>
            <a:br>
              <a:rPr lang="ru-RU" sz="4000" dirty="0" smtClean="0">
                <a:solidFill>
                  <a:srgbClr val="C00000"/>
                </a:solidFill>
              </a:rPr>
            </a:br>
            <a:r>
              <a:rPr lang="ru-RU" sz="4000" dirty="0" smtClean="0">
                <a:solidFill>
                  <a:srgbClr val="C00000"/>
                </a:solidFill>
              </a:rPr>
              <a:t/>
            </a:r>
            <a:br>
              <a:rPr lang="ru-RU" sz="4000" dirty="0" smtClean="0">
                <a:solidFill>
                  <a:srgbClr val="C00000"/>
                </a:solidFill>
              </a:rPr>
            </a:br>
            <a:r>
              <a:rPr lang="ru-RU" sz="4000" dirty="0" smtClean="0">
                <a:solidFill>
                  <a:srgbClr val="C00000"/>
                </a:solidFill>
              </a:rPr>
              <a:t> </a:t>
            </a:r>
            <a:r>
              <a:rPr lang="en-US" sz="4000" dirty="0" smtClean="0">
                <a:solidFill>
                  <a:srgbClr val="C00000"/>
                </a:solidFill>
              </a:rPr>
              <a:t>I</a:t>
            </a:r>
            <a:r>
              <a:rPr lang="ru-RU" sz="4000" dirty="0" smtClean="0">
                <a:solidFill>
                  <a:srgbClr val="C00000"/>
                </a:solidFill>
              </a:rPr>
              <a:t> этап    Субъективный  </a:t>
            </a:r>
            <a:r>
              <a:rPr lang="ru-RU" sz="4000" dirty="0" smtClean="0">
                <a:solidFill>
                  <a:schemeClr val="tx1">
                    <a:lumMod val="65000"/>
                    <a:lumOff val="35000"/>
                  </a:schemeClr>
                </a:solidFill>
              </a:rPr>
              <a:t> </a:t>
            </a:r>
            <a:r>
              <a:rPr lang="ru-RU" dirty="0" smtClean="0">
                <a:solidFill>
                  <a:schemeClr val="tx1">
                    <a:lumMod val="65000"/>
                    <a:lumOff val="35000"/>
                  </a:schemeClr>
                </a:solidFill>
              </a:rPr>
              <a:t> </a:t>
            </a:r>
            <a:endParaRPr lang="ru-RU" dirty="0">
              <a:solidFill>
                <a:schemeClr val="tx1">
                  <a:lumMod val="65000"/>
                  <a:lumOff val="35000"/>
                </a:schemeClr>
              </a:solidFill>
            </a:endParaRPr>
          </a:p>
        </p:txBody>
      </p:sp>
      <p:sp>
        <p:nvSpPr>
          <p:cNvPr id="3" name="Содержимое 2"/>
          <p:cNvSpPr>
            <a:spLocks noGrp="1"/>
          </p:cNvSpPr>
          <p:nvPr>
            <p:ph sz="quarter" idx="4294967295"/>
          </p:nvPr>
        </p:nvSpPr>
        <p:spPr>
          <a:xfrm>
            <a:off x="357158" y="1428736"/>
            <a:ext cx="7215238" cy="5045089"/>
          </a:xfrm>
        </p:spPr>
        <p:txBody>
          <a:bodyPr>
            <a:normAutofit fontScale="25000" lnSpcReduction="20000"/>
          </a:bodyPr>
          <a:lstStyle/>
          <a:p>
            <a:r>
              <a:rPr lang="ru-RU" sz="11200" dirty="0" smtClean="0"/>
              <a:t>Анкетирование родителей</a:t>
            </a:r>
          </a:p>
          <a:p>
            <a:pPr>
              <a:buNone/>
            </a:pPr>
            <a:r>
              <a:rPr lang="ru-RU" sz="7200" b="1" dirty="0" smtClean="0"/>
              <a:t> </a:t>
            </a:r>
            <a:endParaRPr lang="ru-RU" sz="7200" dirty="0" smtClean="0"/>
          </a:p>
          <a:p>
            <a:pPr>
              <a:lnSpc>
                <a:spcPct val="120000"/>
              </a:lnSpc>
              <a:spcBef>
                <a:spcPts val="0"/>
              </a:spcBef>
              <a:buNone/>
            </a:pPr>
            <a:r>
              <a:rPr lang="ru-RU" sz="7200" b="1" dirty="0" smtClean="0"/>
              <a:t>        Уважаемые родители! Просим Вас ответить на    </a:t>
            </a:r>
          </a:p>
          <a:p>
            <a:pPr>
              <a:lnSpc>
                <a:spcPct val="120000"/>
              </a:lnSpc>
              <a:spcBef>
                <a:spcPts val="0"/>
              </a:spcBef>
              <a:buNone/>
            </a:pPr>
            <a:r>
              <a:rPr lang="ru-RU" sz="7200" b="1" dirty="0" smtClean="0"/>
              <a:t>                            следующие вопросы. </a:t>
            </a:r>
            <a:endParaRPr lang="ru-RU" sz="7200" dirty="0" smtClean="0"/>
          </a:p>
          <a:p>
            <a:pPr>
              <a:lnSpc>
                <a:spcPct val="120000"/>
              </a:lnSpc>
              <a:spcBef>
                <a:spcPts val="0"/>
              </a:spcBef>
              <a:buNone/>
            </a:pPr>
            <a:r>
              <a:rPr lang="ru-RU" sz="7200" b="1" dirty="0" smtClean="0"/>
              <a:t> Фамилия, имя </a:t>
            </a:r>
            <a:r>
              <a:rPr lang="ru-RU" sz="7200" b="1" dirty="0" err="1" smtClean="0"/>
              <a:t>ребенка_______________возраст______</a:t>
            </a:r>
            <a:endParaRPr lang="ru-RU" sz="7200" dirty="0" smtClean="0"/>
          </a:p>
          <a:p>
            <a:pPr>
              <a:lnSpc>
                <a:spcPct val="120000"/>
              </a:lnSpc>
              <a:spcBef>
                <a:spcPts val="0"/>
              </a:spcBef>
              <a:buNone/>
            </a:pPr>
            <a:r>
              <a:rPr lang="ru-RU" sz="7200" i="1" dirty="0" smtClean="0"/>
              <a:t>Появились ли у ребенка в возрасте до 7 лет следующие признаки, наблюдались ли они более 6 месяцев? Принимается только ответ </a:t>
            </a:r>
            <a:r>
              <a:rPr lang="ru-RU" sz="7200" b="1" i="1" dirty="0" smtClean="0"/>
              <a:t>«Да»- 1 балл</a:t>
            </a:r>
            <a:r>
              <a:rPr lang="ru-RU" sz="7200" i="1" dirty="0" smtClean="0"/>
              <a:t>  или </a:t>
            </a:r>
            <a:r>
              <a:rPr lang="ru-RU" sz="7200" b="1" i="1" dirty="0" smtClean="0"/>
              <a:t>«Нет»- О баллов.</a:t>
            </a:r>
          </a:p>
          <a:p>
            <a:pPr>
              <a:lnSpc>
                <a:spcPct val="120000"/>
              </a:lnSpc>
              <a:spcBef>
                <a:spcPts val="0"/>
              </a:spcBef>
              <a:buNone/>
            </a:pPr>
            <a:r>
              <a:rPr lang="ru-RU" sz="7200" b="1" i="1" dirty="0" smtClean="0"/>
              <a:t> </a:t>
            </a:r>
            <a:r>
              <a:rPr lang="ru-RU" sz="7200" b="1" dirty="0" smtClean="0"/>
              <a:t>                                          </a:t>
            </a:r>
            <a:endParaRPr lang="ru-RU" sz="7200" dirty="0" smtClean="0"/>
          </a:p>
          <a:p>
            <a:pPr>
              <a:lnSpc>
                <a:spcPct val="120000"/>
              </a:lnSpc>
              <a:spcBef>
                <a:spcPts val="0"/>
              </a:spcBef>
              <a:buNone/>
            </a:pPr>
            <a:r>
              <a:rPr lang="ru-RU" sz="7200" b="1" dirty="0" smtClean="0"/>
              <a:t>  </a:t>
            </a:r>
            <a:r>
              <a:rPr lang="ru-RU" sz="7200" dirty="0" smtClean="0"/>
              <a:t>1.Совершает суетливые движения руками и ногами или, сидя на стуле, извивается</a:t>
            </a:r>
          </a:p>
          <a:p>
            <a:pPr>
              <a:lnSpc>
                <a:spcPct val="120000"/>
              </a:lnSpc>
              <a:spcBef>
                <a:spcPts val="0"/>
              </a:spcBef>
              <a:buNone/>
            </a:pPr>
            <a:r>
              <a:rPr lang="ru-RU" sz="7200" dirty="0" smtClean="0"/>
              <a:t> 2.С трудом остается на стуле выполнении каких-либо занятий</a:t>
            </a:r>
          </a:p>
          <a:p>
            <a:pPr>
              <a:lnSpc>
                <a:spcPct val="120000"/>
              </a:lnSpc>
              <a:spcBef>
                <a:spcPts val="0"/>
              </a:spcBef>
              <a:buNone/>
            </a:pPr>
            <a:r>
              <a:rPr lang="ru-RU" sz="7200" dirty="0" smtClean="0"/>
              <a:t> </a:t>
            </a:r>
          </a:p>
          <a:p>
            <a:pPr>
              <a:lnSpc>
                <a:spcPct val="120000"/>
              </a:lnSpc>
              <a:spcBef>
                <a:spcPts val="0"/>
              </a:spcBef>
              <a:buNone/>
            </a:pPr>
            <a:r>
              <a:rPr lang="ru-RU" sz="7200" dirty="0" smtClean="0"/>
              <a:t>3.Легко отвлекается на посторонние стимулы</a:t>
            </a:r>
          </a:p>
          <a:p>
            <a:pPr>
              <a:lnSpc>
                <a:spcPct val="120000"/>
              </a:lnSpc>
              <a:spcBef>
                <a:spcPts val="0"/>
              </a:spcBef>
              <a:buNone/>
            </a:pPr>
            <a:r>
              <a:rPr lang="ru-RU" sz="7200" dirty="0" smtClean="0"/>
              <a:t> </a:t>
            </a:r>
          </a:p>
          <a:p>
            <a:pPr>
              <a:lnSpc>
                <a:spcPct val="120000"/>
              </a:lnSpc>
              <a:spcBef>
                <a:spcPts val="0"/>
              </a:spcBef>
              <a:buNone/>
            </a:pPr>
            <a:r>
              <a:rPr lang="ru-RU" sz="7200" dirty="0" smtClean="0"/>
              <a:t>4.С трудом ожидает очереди для вступления в игру</a:t>
            </a:r>
          </a:p>
          <a:p>
            <a:pPr>
              <a:lnSpc>
                <a:spcPct val="120000"/>
              </a:lnSpc>
              <a:spcBef>
                <a:spcPts val="0"/>
              </a:spcBef>
              <a:buNone/>
            </a:pPr>
            <a:r>
              <a:rPr lang="ru-RU" sz="7200" dirty="0" smtClean="0"/>
              <a:t> </a:t>
            </a:r>
          </a:p>
          <a:p>
            <a:pPr>
              <a:lnSpc>
                <a:spcPct val="120000"/>
              </a:lnSpc>
              <a:spcBef>
                <a:spcPts val="0"/>
              </a:spcBef>
              <a:buNone/>
            </a:pPr>
            <a:endParaRPr lang="ru-RU" sz="7200" dirty="0" smtClean="0"/>
          </a:p>
          <a:p>
            <a:pPr>
              <a:lnSpc>
                <a:spcPct val="120000"/>
              </a:lnSpc>
              <a:spcBef>
                <a:spcPts val="0"/>
              </a:spcBef>
              <a:buNone/>
            </a:pPr>
            <a:r>
              <a:rPr lang="ru-RU" sz="7200" dirty="0" smtClean="0"/>
              <a:t> </a:t>
            </a:r>
            <a:endParaRPr lang="ru-RU" dirty="0" smtClean="0"/>
          </a:p>
          <a:p>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357166"/>
            <a:ext cx="7072362" cy="6795707"/>
          </a:xfrm>
          <a:prstGeom prst="rect">
            <a:avLst/>
          </a:prstGeom>
        </p:spPr>
        <p:txBody>
          <a:bodyPr wrap="square">
            <a:spAutoFit/>
          </a:bodyPr>
          <a:lstStyle/>
          <a:p>
            <a:pPr>
              <a:lnSpc>
                <a:spcPct val="120000"/>
              </a:lnSpc>
              <a:spcBef>
                <a:spcPts val="0"/>
              </a:spcBef>
              <a:buNone/>
            </a:pPr>
            <a:endParaRPr lang="ru-RU" dirty="0" smtClean="0"/>
          </a:p>
          <a:p>
            <a:pPr>
              <a:lnSpc>
                <a:spcPct val="120000"/>
              </a:lnSpc>
              <a:spcBef>
                <a:spcPts val="0"/>
              </a:spcBef>
            </a:pPr>
            <a:r>
              <a:rPr lang="ru-RU" dirty="0" smtClean="0"/>
              <a:t>5.Отвечает на вопросы, не подумав и раньше, чем вопрос будет закончен</a:t>
            </a:r>
          </a:p>
          <a:p>
            <a:pPr>
              <a:lnSpc>
                <a:spcPct val="120000"/>
              </a:lnSpc>
              <a:spcBef>
                <a:spcPts val="0"/>
              </a:spcBef>
            </a:pPr>
            <a:r>
              <a:rPr lang="ru-RU" dirty="0" smtClean="0"/>
              <a:t> </a:t>
            </a:r>
          </a:p>
          <a:p>
            <a:pPr>
              <a:lnSpc>
                <a:spcPct val="120000"/>
              </a:lnSpc>
              <a:spcBef>
                <a:spcPts val="0"/>
              </a:spcBef>
            </a:pPr>
            <a:r>
              <a:rPr lang="ru-RU" dirty="0" smtClean="0"/>
              <a:t>6.С трудом исполняет инструкции других</a:t>
            </a:r>
          </a:p>
          <a:p>
            <a:pPr>
              <a:lnSpc>
                <a:spcPct val="120000"/>
              </a:lnSpc>
              <a:spcBef>
                <a:spcPts val="0"/>
              </a:spcBef>
            </a:pPr>
            <a:r>
              <a:rPr lang="ru-RU" dirty="0" smtClean="0"/>
              <a:t> </a:t>
            </a:r>
          </a:p>
          <a:p>
            <a:r>
              <a:rPr lang="ru-RU" dirty="0" smtClean="0"/>
              <a:t>7.С трудом удерживает внимание при выполнении или в игровых ситуациях</a:t>
            </a:r>
          </a:p>
          <a:p>
            <a:r>
              <a:rPr lang="ru-RU" dirty="0" smtClean="0"/>
              <a:t> </a:t>
            </a:r>
          </a:p>
          <a:p>
            <a:r>
              <a:rPr lang="ru-RU" dirty="0" smtClean="0"/>
              <a:t>8.Часто переключается с одного незаконченного дела на другое</a:t>
            </a:r>
          </a:p>
          <a:p>
            <a:r>
              <a:rPr lang="ru-RU" dirty="0" smtClean="0"/>
              <a:t> </a:t>
            </a:r>
          </a:p>
          <a:p>
            <a:r>
              <a:rPr lang="ru-RU" dirty="0" smtClean="0"/>
              <a:t>9.Во время игр беспокоен</a:t>
            </a:r>
          </a:p>
          <a:p>
            <a:r>
              <a:rPr lang="ru-RU" dirty="0" smtClean="0"/>
              <a:t> </a:t>
            </a:r>
          </a:p>
          <a:p>
            <a:r>
              <a:rPr lang="ru-RU" dirty="0" smtClean="0"/>
              <a:t>10.Часто чрезмерно разговорчив</a:t>
            </a:r>
          </a:p>
          <a:p>
            <a:r>
              <a:rPr lang="ru-RU" dirty="0" smtClean="0"/>
              <a:t> </a:t>
            </a:r>
          </a:p>
          <a:p>
            <a:r>
              <a:rPr lang="ru-RU" dirty="0" smtClean="0"/>
              <a:t>11.В разговоре часто прерывает, навязывает свое мнение, в детских играх часто является «мишенью»</a:t>
            </a:r>
          </a:p>
          <a:p>
            <a:r>
              <a:rPr lang="ru-RU" dirty="0" smtClean="0"/>
              <a:t> </a:t>
            </a:r>
          </a:p>
          <a:p>
            <a:r>
              <a:rPr lang="ru-RU" dirty="0" smtClean="0"/>
              <a:t>12.Часто кажется, что не слышит, что сказано ему или ей</a:t>
            </a:r>
          </a:p>
          <a:p>
            <a:r>
              <a:rPr lang="ru-RU" dirty="0" smtClean="0"/>
              <a:t> </a:t>
            </a:r>
          </a:p>
          <a:p>
            <a:r>
              <a:rPr lang="ru-RU" dirty="0" smtClean="0"/>
              <a:t> </a:t>
            </a:r>
          </a:p>
          <a:p>
            <a:endParaRPr lang="ru-RU"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8001056" cy="3416320"/>
          </a:xfrm>
          <a:prstGeom prst="rect">
            <a:avLst/>
          </a:prstGeom>
        </p:spPr>
        <p:txBody>
          <a:bodyPr wrap="square">
            <a:spAutoFit/>
          </a:bodyPr>
          <a:lstStyle/>
          <a:p>
            <a:r>
              <a:rPr lang="ru-RU" dirty="0" smtClean="0"/>
              <a:t>13. Часто теряет предметы и вещи, необходимые для работы дома или в классе (игрушки, карандаши, книги и др.)</a:t>
            </a:r>
          </a:p>
          <a:p>
            <a:r>
              <a:rPr lang="ru-RU" dirty="0" smtClean="0"/>
              <a:t> </a:t>
            </a:r>
          </a:p>
          <a:p>
            <a:r>
              <a:rPr lang="ru-RU" dirty="0" smtClean="0"/>
              <a:t>14. Игнорирует физическую опасность и возможные последствия (например, бежит по улице «без оглядки»)</a:t>
            </a:r>
          </a:p>
          <a:p>
            <a:r>
              <a:rPr lang="ru-RU" dirty="0" smtClean="0"/>
              <a:t> </a:t>
            </a:r>
          </a:p>
          <a:p>
            <a:r>
              <a:rPr lang="ru-RU" dirty="0" smtClean="0"/>
              <a:t>15. </a:t>
            </a:r>
            <a:r>
              <a:rPr lang="ru-RU" b="1" dirty="0" smtClean="0"/>
              <a:t>Общее число баллов</a:t>
            </a:r>
          </a:p>
          <a:p>
            <a:endParaRPr lang="ru-RU" b="1" dirty="0" smtClean="0"/>
          </a:p>
          <a:p>
            <a:endParaRPr lang="ru-RU" b="1" dirty="0" smtClean="0"/>
          </a:p>
          <a:p>
            <a:r>
              <a:rPr lang="ru-RU" b="1" dirty="0" smtClean="0"/>
              <a:t>Если общее число баллов 8 и более, вам необходимо показать  </a:t>
            </a:r>
          </a:p>
          <a:p>
            <a:r>
              <a:rPr lang="ru-RU" b="1" dirty="0" smtClean="0"/>
              <a:t>                                          ребенка специалисту</a:t>
            </a:r>
          </a:p>
          <a:p>
            <a:r>
              <a:rPr lang="ru-RU" dirty="0" smtClean="0"/>
              <a:t> </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2528"/>
          </a:xfrm>
        </p:spPr>
        <p:txBody>
          <a:bodyPr>
            <a:normAutofit fontScale="90000"/>
          </a:bodyPr>
          <a:lstStyle/>
          <a:p>
            <a:r>
              <a:rPr lang="ru-RU" dirty="0" smtClean="0"/>
              <a:t> </a:t>
            </a:r>
            <a:endParaRPr lang="ru-RU" dirty="0"/>
          </a:p>
        </p:txBody>
      </p:sp>
      <p:sp>
        <p:nvSpPr>
          <p:cNvPr id="3" name="Содержимое 2"/>
          <p:cNvSpPr>
            <a:spLocks noGrp="1"/>
          </p:cNvSpPr>
          <p:nvPr>
            <p:ph sz="quarter" idx="1"/>
          </p:nvPr>
        </p:nvSpPr>
        <p:spPr>
          <a:xfrm>
            <a:off x="500034" y="571480"/>
            <a:ext cx="7467600" cy="5902472"/>
          </a:xfrm>
        </p:spPr>
        <p:txBody>
          <a:bodyPr>
            <a:normAutofit fontScale="25000" lnSpcReduction="20000"/>
          </a:bodyPr>
          <a:lstStyle/>
          <a:p>
            <a:r>
              <a:rPr lang="ru-RU" sz="9600" dirty="0" smtClean="0"/>
              <a:t> Анкетирование педагогов </a:t>
            </a:r>
          </a:p>
          <a:p>
            <a:pPr>
              <a:buNone/>
            </a:pPr>
            <a:r>
              <a:rPr lang="ru-RU" sz="8000" dirty="0" smtClean="0"/>
              <a:t>Фамилия, имя </a:t>
            </a:r>
            <a:r>
              <a:rPr lang="ru-RU" sz="8000" dirty="0" err="1" smtClean="0"/>
              <a:t>ребенка___________________________</a:t>
            </a:r>
            <a:endParaRPr lang="ru-RU" sz="8000" dirty="0" smtClean="0"/>
          </a:p>
          <a:p>
            <a:pPr>
              <a:buNone/>
            </a:pPr>
            <a:r>
              <a:rPr lang="ru-RU" sz="8000" dirty="0" smtClean="0"/>
              <a:t>Укажите, в какой степени выражены нижеперечисленные признаки у ребенка?</a:t>
            </a:r>
          </a:p>
          <a:p>
            <a:pPr>
              <a:buNone/>
            </a:pPr>
            <a:r>
              <a:rPr lang="ru-RU" sz="8000" dirty="0" smtClean="0"/>
              <a:t>Проставьте соответствующие цифры: </a:t>
            </a:r>
          </a:p>
          <a:p>
            <a:pPr>
              <a:buNone/>
            </a:pPr>
            <a:r>
              <a:rPr lang="ru-RU" sz="8000" b="1" i="1" dirty="0" smtClean="0"/>
              <a:t>    0 - отсутствие признака, </a:t>
            </a:r>
            <a:endParaRPr lang="ru-RU" sz="8000" dirty="0" smtClean="0"/>
          </a:p>
          <a:p>
            <a:pPr>
              <a:buNone/>
            </a:pPr>
            <a:r>
              <a:rPr lang="ru-RU" sz="8000" b="1" i="1" dirty="0" smtClean="0"/>
              <a:t>    1 - присутствие в незначительной степени, </a:t>
            </a:r>
            <a:endParaRPr lang="ru-RU" sz="8000" dirty="0" smtClean="0"/>
          </a:p>
          <a:p>
            <a:pPr>
              <a:buNone/>
            </a:pPr>
            <a:r>
              <a:rPr lang="ru-RU" sz="8000" b="1" i="1" dirty="0" smtClean="0"/>
              <a:t>    2 - присутствие в умеренной степени, </a:t>
            </a:r>
            <a:endParaRPr lang="ru-RU" sz="8000" dirty="0" smtClean="0"/>
          </a:p>
          <a:p>
            <a:pPr>
              <a:buNone/>
            </a:pPr>
            <a:r>
              <a:rPr lang="ru-RU" sz="8000" b="1" i="1" dirty="0" smtClean="0"/>
              <a:t>    3 - присутствие в выраженной степени.</a:t>
            </a:r>
            <a:endParaRPr lang="ru-RU" sz="8000" dirty="0" smtClean="0"/>
          </a:p>
          <a:p>
            <a:pPr>
              <a:buNone/>
            </a:pPr>
            <a:endParaRPr lang="ru-RU" sz="8000" dirty="0" smtClean="0"/>
          </a:p>
          <a:p>
            <a:pPr>
              <a:buNone/>
            </a:pPr>
            <a:r>
              <a:rPr lang="ru-RU" sz="8000" b="1" dirty="0" smtClean="0"/>
              <a:t>  </a:t>
            </a:r>
            <a:r>
              <a:rPr lang="ru-RU" sz="8000" dirty="0" smtClean="0"/>
              <a:t>1.Беспокоен, извивается как уж</a:t>
            </a:r>
          </a:p>
          <a:p>
            <a:pPr>
              <a:buNone/>
            </a:pPr>
            <a:endParaRPr lang="ru-RU" sz="8000" dirty="0" smtClean="0"/>
          </a:p>
          <a:p>
            <a:pPr>
              <a:buNone/>
            </a:pPr>
            <a:r>
              <a:rPr lang="ru-RU" sz="8000" dirty="0" smtClean="0"/>
              <a:t>  2.Беспокоен, не может оставаться на одном месте</a:t>
            </a:r>
          </a:p>
          <a:p>
            <a:pPr>
              <a:buNone/>
            </a:pPr>
            <a:endParaRPr lang="ru-RU" sz="8000" dirty="0" smtClean="0"/>
          </a:p>
          <a:p>
            <a:pPr>
              <a:buNone/>
            </a:pPr>
            <a:r>
              <a:rPr lang="ru-RU" sz="8000" dirty="0" smtClean="0"/>
              <a:t>  3.Требования ребенка должны выполняться немедленно</a:t>
            </a:r>
          </a:p>
          <a:p>
            <a:pPr>
              <a:buNone/>
            </a:pPr>
            <a:endParaRPr lang="ru-RU" sz="8000" dirty="0" smtClean="0"/>
          </a:p>
          <a:p>
            <a:pPr>
              <a:buNone/>
            </a:pPr>
            <a:r>
              <a:rPr lang="ru-RU" sz="800" dirty="0" smtClean="0"/>
              <a:t>         </a:t>
            </a:r>
            <a:r>
              <a:rPr lang="ru-RU" sz="8000" dirty="0" smtClean="0"/>
              <a:t>4.Задевает, беспокоит других детей</a:t>
            </a:r>
          </a:p>
          <a:p>
            <a:pPr>
              <a:buNone/>
            </a:pPr>
            <a:endParaRPr lang="ru-RU" sz="8000" dirty="0" smtClean="0"/>
          </a:p>
          <a:p>
            <a:pPr>
              <a:buNone/>
            </a:pPr>
            <a:r>
              <a:rPr lang="ru-RU" sz="8000" dirty="0" smtClean="0"/>
              <a:t>  5.Возбудимый, импульсивный</a:t>
            </a:r>
          </a:p>
          <a:p>
            <a:pPr>
              <a:buNone/>
            </a:pPr>
            <a:endParaRPr lang="ru-RU" sz="8000" dirty="0" smtClean="0"/>
          </a:p>
          <a:p>
            <a:pPr>
              <a:buNone/>
            </a:pPr>
            <a:endParaRPr lang="ru-RU" sz="8000" dirty="0" smtClean="0"/>
          </a:p>
          <a:p>
            <a:pPr>
              <a:buNone/>
            </a:pPr>
            <a:endParaRPr lang="ru-RU" sz="8000" dirty="0" smtClean="0"/>
          </a:p>
          <a:p>
            <a:pPr>
              <a:buNone/>
            </a:pPr>
            <a:endParaRPr lang="ru-RU" sz="8000" dirty="0" smtClean="0"/>
          </a:p>
          <a:p>
            <a:pPr>
              <a:buNone/>
            </a:pPr>
            <a:endParaRPr lang="ru-RU" sz="8000" dirty="0" smtClean="0"/>
          </a:p>
          <a:p>
            <a:pPr>
              <a:buNone/>
            </a:pPr>
            <a:endParaRPr lang="ru-RU" sz="8000" dirty="0" smtClean="0"/>
          </a:p>
          <a:p>
            <a:pPr>
              <a:buNone/>
            </a:pPr>
            <a:r>
              <a:rPr lang="ru-RU" sz="8000" dirty="0" smtClean="0"/>
              <a:t>   </a:t>
            </a:r>
          </a:p>
          <a:p>
            <a:pPr>
              <a:buNone/>
            </a:pPr>
            <a:endParaRPr lang="ru-RU" sz="8000" dirty="0" smtClean="0"/>
          </a:p>
          <a:p>
            <a:pPr>
              <a:buNone/>
            </a:pPr>
            <a:r>
              <a:rPr lang="ru-RU" sz="8000" dirty="0" smtClean="0"/>
              <a:t> </a:t>
            </a:r>
          </a:p>
          <a:p>
            <a:endParaRPr lang="ru-RU" sz="8000" dirty="0" smtClean="0"/>
          </a:p>
          <a:p>
            <a:pPr>
              <a:buNone/>
            </a:pPr>
            <a:r>
              <a:rPr lang="ru-RU" sz="8000" dirty="0" smtClean="0"/>
              <a:t> </a:t>
            </a:r>
          </a:p>
          <a:p>
            <a:pPr>
              <a:buNone/>
            </a:pPr>
            <a:r>
              <a:rPr lang="ru-RU" sz="9600" dirty="0" smtClean="0"/>
              <a:t> </a:t>
            </a:r>
            <a:endParaRPr lang="ru-RU"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500042"/>
            <a:ext cx="7500990" cy="5786199"/>
          </a:xfrm>
          <a:prstGeom prst="rect">
            <a:avLst/>
          </a:prstGeom>
        </p:spPr>
        <p:txBody>
          <a:bodyPr wrap="square">
            <a:spAutoFit/>
          </a:bodyPr>
          <a:lstStyle/>
          <a:p>
            <a:r>
              <a:rPr lang="ru-RU" dirty="0" smtClean="0"/>
              <a:t> </a:t>
            </a:r>
          </a:p>
          <a:p>
            <a:pPr>
              <a:buNone/>
            </a:pPr>
            <a:r>
              <a:rPr lang="ru-RU" sz="2000" dirty="0" smtClean="0"/>
              <a:t>    6.Легко отвлекается, удерживает внимание на короткий   </a:t>
            </a:r>
          </a:p>
          <a:p>
            <a:pPr>
              <a:buNone/>
            </a:pPr>
            <a:r>
              <a:rPr lang="ru-RU" sz="2000" dirty="0" smtClean="0"/>
              <a:t>       период времени </a:t>
            </a:r>
          </a:p>
          <a:p>
            <a:pPr>
              <a:buNone/>
            </a:pPr>
            <a:endParaRPr lang="ru-RU" sz="2000" dirty="0" smtClean="0"/>
          </a:p>
          <a:p>
            <a:pPr>
              <a:buNone/>
            </a:pPr>
            <a:r>
              <a:rPr lang="ru-RU" sz="2000" dirty="0" smtClean="0"/>
              <a:t>   7.Не заканчивает работу, которую начинает</a:t>
            </a:r>
          </a:p>
          <a:p>
            <a:pPr>
              <a:buNone/>
            </a:pPr>
            <a:endParaRPr lang="ru-RU" sz="2000" dirty="0" smtClean="0"/>
          </a:p>
          <a:p>
            <a:r>
              <a:rPr lang="ru-RU" sz="2000" dirty="0" smtClean="0"/>
              <a:t>    8. Поведение ребенка требует повышенного внимания   </a:t>
            </a:r>
          </a:p>
          <a:p>
            <a:r>
              <a:rPr lang="ru-RU" sz="2000" dirty="0" smtClean="0"/>
              <a:t>       педагога</a:t>
            </a:r>
          </a:p>
          <a:p>
            <a:r>
              <a:rPr lang="ru-RU" sz="2000" dirty="0" smtClean="0"/>
              <a:t> </a:t>
            </a:r>
          </a:p>
          <a:p>
            <a:r>
              <a:rPr lang="ru-RU" sz="2000" dirty="0" smtClean="0"/>
              <a:t>    9. Не старателен в учебе</a:t>
            </a:r>
          </a:p>
          <a:p>
            <a:r>
              <a:rPr lang="ru-RU" sz="2000" dirty="0" smtClean="0"/>
              <a:t> </a:t>
            </a:r>
          </a:p>
          <a:p>
            <a:r>
              <a:rPr lang="ru-RU" sz="2000" dirty="0" smtClean="0"/>
              <a:t>   10.Демонстративен в поведении (истеричен, плаксив)</a:t>
            </a:r>
          </a:p>
          <a:p>
            <a:r>
              <a:rPr lang="ru-RU" sz="2000" dirty="0" smtClean="0"/>
              <a:t> </a:t>
            </a:r>
          </a:p>
          <a:p>
            <a:r>
              <a:rPr lang="ru-RU" sz="2000" dirty="0" smtClean="0"/>
              <a:t>   11.Общее число баллов</a:t>
            </a:r>
          </a:p>
          <a:p>
            <a:endParaRPr lang="ru-RU" sz="2000" b="1" dirty="0" smtClean="0"/>
          </a:p>
          <a:p>
            <a:r>
              <a:rPr lang="ru-RU" dirty="0" smtClean="0"/>
              <a:t>Если результат 11 и более баллов для девочек и 15 и более баллов для мальчиков, вам необходимо показать ребенка специалисту</a:t>
            </a:r>
          </a:p>
          <a:p>
            <a:r>
              <a:rPr lang="ru-RU" dirty="0" smtClean="0"/>
              <a:t> </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011222"/>
          </a:xfrm>
          <a:ln>
            <a:solidFill>
              <a:schemeClr val="accent2"/>
            </a:solidFill>
          </a:ln>
          <a:effectLst>
            <a:glow rad="63500">
              <a:schemeClr val="accent2">
                <a:satMod val="175000"/>
                <a:alpha val="40000"/>
              </a:schemeClr>
            </a:glow>
          </a:effectLst>
        </p:spPr>
        <p:txBody>
          <a:bodyPr>
            <a:normAutofit/>
          </a:bodyPr>
          <a:lstStyle/>
          <a:p>
            <a:r>
              <a:rPr lang="ru-RU" dirty="0" smtClean="0">
                <a:solidFill>
                  <a:srgbClr val="FF0000"/>
                </a:solidFill>
              </a:rPr>
              <a:t> </a:t>
            </a:r>
            <a:r>
              <a:rPr lang="en-US" dirty="0" smtClean="0">
                <a:solidFill>
                  <a:srgbClr val="FF0000"/>
                </a:solidFill>
              </a:rPr>
              <a:t>II</a:t>
            </a:r>
            <a:r>
              <a:rPr lang="ru-RU" dirty="0" smtClean="0">
                <a:solidFill>
                  <a:srgbClr val="FF0000"/>
                </a:solidFill>
              </a:rPr>
              <a:t> этап   </a:t>
            </a:r>
            <a:br>
              <a:rPr lang="ru-RU" dirty="0" smtClean="0">
                <a:solidFill>
                  <a:srgbClr val="FF0000"/>
                </a:solidFill>
              </a:rPr>
            </a:br>
            <a:r>
              <a:rPr lang="ru-RU" dirty="0" smtClean="0">
                <a:solidFill>
                  <a:srgbClr val="FF0000"/>
                </a:solidFill>
              </a:rPr>
              <a:t>Объективный  -Психологический</a:t>
            </a:r>
            <a:endParaRPr lang="ru-RU" dirty="0">
              <a:solidFill>
                <a:srgbClr val="FF0000"/>
              </a:solidFill>
            </a:endParaRPr>
          </a:p>
        </p:txBody>
      </p:sp>
      <p:sp>
        <p:nvSpPr>
          <p:cNvPr id="3" name="Содержимое 2"/>
          <p:cNvSpPr>
            <a:spLocks noGrp="1"/>
          </p:cNvSpPr>
          <p:nvPr>
            <p:ph sz="quarter" idx="1"/>
          </p:nvPr>
        </p:nvSpPr>
        <p:spPr/>
        <p:txBody>
          <a:bodyPr>
            <a:normAutofit/>
          </a:bodyPr>
          <a:lstStyle/>
          <a:p>
            <a:r>
              <a:rPr lang="ru-RU" sz="2800" dirty="0" smtClean="0"/>
              <a:t> Тест самоконтроля и произвольности;</a:t>
            </a:r>
          </a:p>
          <a:p>
            <a:r>
              <a:rPr lang="ru-RU" sz="2800" dirty="0" smtClean="0"/>
              <a:t>Таблицы Горбова – Шульте (для детей с 7 лет)</a:t>
            </a:r>
          </a:p>
          <a:p>
            <a:r>
              <a:rPr lang="ru-RU" sz="2800" dirty="0" smtClean="0"/>
              <a:t> Тест Тулуз – Пьерона – исследование устойчивости и переключения внимания;</a:t>
            </a:r>
          </a:p>
          <a:p>
            <a:r>
              <a:rPr lang="ru-RU" sz="2800" dirty="0" smtClean="0"/>
              <a:t>Методика «Найди и вычеркни»</a:t>
            </a:r>
          </a:p>
          <a:p>
            <a:r>
              <a:rPr lang="ru-RU" sz="2800" dirty="0" smtClean="0"/>
              <a:t>Методика «Найди отличия»</a:t>
            </a:r>
            <a:endParaRPr lang="ru-RU"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a:ln>
            <a:solidFill>
              <a:schemeClr val="accent2">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lnRef>
          <a:fillRef idx="1">
            <a:schemeClr val="lt1"/>
          </a:fillRef>
          <a:effectRef idx="0">
            <a:schemeClr val="accent3"/>
          </a:effectRef>
          <a:fontRef idx="minor">
            <a:schemeClr val="dk1"/>
          </a:fontRef>
        </p:style>
        <p:txBody>
          <a:bodyPr/>
          <a:lstStyle/>
          <a:p>
            <a:r>
              <a:rPr lang="en-US" dirty="0" smtClean="0">
                <a:solidFill>
                  <a:srgbClr val="FF0000"/>
                </a:solidFill>
              </a:rPr>
              <a:t>III</a:t>
            </a:r>
            <a:r>
              <a:rPr lang="ru-RU" dirty="0" smtClean="0">
                <a:solidFill>
                  <a:srgbClr val="FF0000"/>
                </a:solidFill>
              </a:rPr>
              <a:t> этап   Клинический </a:t>
            </a:r>
            <a:endParaRPr lang="ru-RU" dirty="0">
              <a:solidFill>
                <a:srgbClr val="FF0000"/>
              </a:solidFill>
            </a:endParaRPr>
          </a:p>
        </p:txBody>
      </p:sp>
      <p:sp>
        <p:nvSpPr>
          <p:cNvPr id="3" name="Содержимое 2"/>
          <p:cNvSpPr>
            <a:spLocks noGrp="1"/>
          </p:cNvSpPr>
          <p:nvPr>
            <p:ph sz="quarter" idx="1"/>
          </p:nvPr>
        </p:nvSpPr>
        <p:spPr/>
        <p:txBody>
          <a:bodyPr/>
          <a:lstStyle/>
          <a:p>
            <a:r>
              <a:rPr lang="ru-RU" dirty="0" smtClean="0"/>
              <a:t> </a:t>
            </a:r>
            <a:r>
              <a:rPr lang="ru-RU" sz="2800" dirty="0" smtClean="0"/>
              <a:t>Нейрофизиологическое  обследование  ЭЭГ,  с помощь электродов,  накладывающихся на голову, фиксируют электрический потенциал мозга и выявляют соответствующие трансформации</a:t>
            </a:r>
          </a:p>
          <a:p>
            <a:r>
              <a:rPr lang="ru-RU" sz="2800" dirty="0" smtClean="0"/>
              <a:t>Магнитно – резонансная томография</a:t>
            </a:r>
            <a:endParaRPr lang="ru-RU"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500990" cy="1203348"/>
          </a:xfrm>
        </p:spPr>
        <p:txBody>
          <a:bodyPr>
            <a:noAutofit/>
          </a:bodyPr>
          <a:lstStyle/>
          <a:p>
            <a:r>
              <a:rPr lang="ru-RU" sz="2800" dirty="0" smtClean="0">
                <a:solidFill>
                  <a:srgbClr val="0070C0"/>
                </a:solidFill>
              </a:rPr>
              <a:t/>
            </a:r>
            <a:br>
              <a:rPr lang="ru-RU" sz="2800" dirty="0" smtClean="0">
                <a:solidFill>
                  <a:srgbClr val="0070C0"/>
                </a:solidFill>
              </a:rPr>
            </a:br>
            <a:r>
              <a:rPr lang="ru-RU" sz="2800" dirty="0" smtClean="0">
                <a:solidFill>
                  <a:srgbClr val="0070C0"/>
                </a:solidFill>
              </a:rPr>
              <a:t/>
            </a:r>
            <a:br>
              <a:rPr lang="ru-RU" sz="2800" dirty="0" smtClean="0">
                <a:solidFill>
                  <a:srgbClr val="0070C0"/>
                </a:solidFill>
              </a:rPr>
            </a:br>
            <a:r>
              <a:rPr lang="ru-RU" sz="2800" dirty="0" smtClean="0">
                <a:solidFill>
                  <a:srgbClr val="0070C0"/>
                </a:solidFill>
              </a:rPr>
              <a:t>        Результаты  диагностического   </a:t>
            </a:r>
            <a:br>
              <a:rPr lang="ru-RU" sz="2800" dirty="0" smtClean="0">
                <a:solidFill>
                  <a:srgbClr val="0070C0"/>
                </a:solidFill>
              </a:rPr>
            </a:br>
            <a:r>
              <a:rPr lang="ru-RU" sz="2800" dirty="0" smtClean="0">
                <a:solidFill>
                  <a:srgbClr val="0070C0"/>
                </a:solidFill>
              </a:rPr>
              <a:t>     исследования гиперактивности в    </a:t>
            </a:r>
            <a:br>
              <a:rPr lang="ru-RU" sz="2800" dirty="0" smtClean="0">
                <a:solidFill>
                  <a:srgbClr val="0070C0"/>
                </a:solidFill>
              </a:rPr>
            </a:br>
            <a:r>
              <a:rPr lang="ru-RU" sz="2800" dirty="0" smtClean="0">
                <a:solidFill>
                  <a:srgbClr val="0070C0"/>
                </a:solidFill>
              </a:rPr>
              <a:t>                            МС(К)ОУ</a:t>
            </a:r>
            <a:endParaRPr lang="ru-RU" sz="2800" dirty="0">
              <a:solidFill>
                <a:srgbClr val="0070C0"/>
              </a:solidFill>
            </a:endParaRPr>
          </a:p>
        </p:txBody>
      </p:sp>
      <p:graphicFrame>
        <p:nvGraphicFramePr>
          <p:cNvPr id="4" name="Содержимое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785926"/>
            <a:ext cx="7467600" cy="2857520"/>
          </a:xfrm>
        </p:spPr>
        <p:style>
          <a:lnRef idx="3">
            <a:schemeClr val="lt1"/>
          </a:lnRef>
          <a:fillRef idx="1">
            <a:schemeClr val="accent5"/>
          </a:fillRef>
          <a:effectRef idx="1">
            <a:schemeClr val="accent5"/>
          </a:effectRef>
          <a:fontRef idx="minor">
            <a:schemeClr val="lt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Сопровождение      </a:t>
            </a:r>
            <a:b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гиперактивного  </a:t>
            </a:r>
            <a:b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ребенка  в условиях   </a:t>
            </a:r>
            <a:b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ru-RU" sz="4400" b="1"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ДОУ</a:t>
            </a:r>
            <a: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и семьи</a:t>
            </a:r>
            <a:endParaRPr lang="ru-RU"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85794"/>
            <a:ext cx="7467600" cy="5688158"/>
          </a:xfrm>
        </p:spPr>
        <p:txBody>
          <a:bodyPr/>
          <a:lstStyle/>
          <a:p>
            <a:r>
              <a:rPr lang="ru-RU" dirty="0" smtClean="0"/>
              <a:t>Гиперкинетические расстройства – предполагается, что возникновению данного расстройства может способствовать легкое повреждение мозга вследствие разнообразных патогенных воздействий во внутриутробном и перинатальном периодах. А также цепочки инфекций в раннем возрасте.</a:t>
            </a:r>
          </a:p>
          <a:p>
            <a:endParaRPr lang="ru-RU" dirty="0" smtClean="0"/>
          </a:p>
          <a:p>
            <a:r>
              <a:rPr lang="ru-RU" dirty="0" smtClean="0"/>
              <a:t>Гиперактивность как проявление может быть одним из центральных нарушений при ЗПР церебрально-органического генеза.</a:t>
            </a:r>
          </a:p>
          <a:p>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71480"/>
            <a:ext cx="7467600" cy="5902472"/>
          </a:xfrm>
        </p:spPr>
        <p:txBody>
          <a:bodyPr/>
          <a:lstStyle/>
          <a:p>
            <a:r>
              <a:rPr lang="ru-RU" dirty="0" smtClean="0"/>
              <a:t>Работа по сопровождению дошкольника  с гиперактивностью должна проводиться комплексно.</a:t>
            </a:r>
          </a:p>
          <a:p>
            <a:pPr>
              <a:buNone/>
            </a:pPr>
            <a:r>
              <a:rPr lang="ru-RU" dirty="0" smtClean="0"/>
              <a:t> На первый план выступает скоординиро-ванность  всех участников процесса</a:t>
            </a:r>
          </a:p>
          <a:p>
            <a:pPr>
              <a:buFont typeface="Wingdings" pitchFamily="2" charset="2"/>
              <a:buChar char="q"/>
            </a:pPr>
            <a:r>
              <a:rPr lang="ru-RU" dirty="0" smtClean="0"/>
              <a:t>    выработка единого подхода</a:t>
            </a:r>
          </a:p>
          <a:p>
            <a:pPr>
              <a:buNone/>
            </a:pPr>
            <a:r>
              <a:rPr lang="ru-RU" dirty="0" smtClean="0"/>
              <a:t>необходимо объединить и правильно сочетать  различные подходы:</a:t>
            </a:r>
          </a:p>
          <a:p>
            <a:pPr>
              <a:buFont typeface="Wingdings" pitchFamily="2" charset="2"/>
              <a:buChar char="§"/>
            </a:pPr>
            <a:r>
              <a:rPr lang="ru-RU" dirty="0" smtClean="0"/>
              <a:t>Медицинский ;</a:t>
            </a:r>
          </a:p>
          <a:p>
            <a:pPr>
              <a:buFont typeface="Wingdings" pitchFamily="2" charset="2"/>
              <a:buChar char="§"/>
            </a:pPr>
            <a:r>
              <a:rPr lang="ru-RU" dirty="0" smtClean="0"/>
              <a:t>Психолого-педагогический;</a:t>
            </a:r>
          </a:p>
          <a:p>
            <a:pPr>
              <a:buFont typeface="Wingdings" pitchFamily="2" charset="2"/>
              <a:buChar char="§"/>
            </a:pPr>
            <a:r>
              <a:rPr lang="ru-RU" dirty="0" smtClean="0"/>
              <a:t>«Родительский» </a:t>
            </a:r>
          </a:p>
          <a:p>
            <a:pPr>
              <a:buFont typeface="Wingdings" pitchFamily="2" charset="2"/>
              <a:buChar char="q"/>
            </a:pPr>
            <a:r>
              <a:rPr lang="ru-RU" dirty="0" smtClean="0"/>
              <a:t> одинаковое понимание сути проблемы</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357166"/>
            <a:ext cx="7467600" cy="597391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lnRef>
          <a:fillRef idx="1002">
            <a:schemeClr val="lt1"/>
          </a:fillRef>
          <a:effectRef idx="0">
            <a:schemeClr val="accent1"/>
          </a:effectRef>
          <a:fontRef idx="minor">
            <a:schemeClr val="dk1"/>
          </a:fontRef>
        </p:style>
        <p:txBody>
          <a:bodyPr/>
          <a:lstStyle/>
          <a:p>
            <a:pPr>
              <a:buNone/>
            </a:pPr>
            <a:r>
              <a:rPr lang="ru-RU" dirty="0" smtClean="0"/>
              <a:t>            </a:t>
            </a:r>
            <a:r>
              <a:rPr lang="ru-RU" sz="4000" dirty="0" smtClean="0">
                <a:solidFill>
                  <a:srgbClr val="FF0000"/>
                </a:solidFill>
              </a:rPr>
              <a:t>Условия  успешного                 </a:t>
            </a:r>
          </a:p>
          <a:p>
            <a:pPr>
              <a:buNone/>
            </a:pPr>
            <a:r>
              <a:rPr lang="ru-RU" sz="4000" dirty="0" smtClean="0">
                <a:solidFill>
                  <a:srgbClr val="FF0000"/>
                </a:solidFill>
              </a:rPr>
              <a:t>           сопровождения.</a:t>
            </a:r>
          </a:p>
          <a:p>
            <a:pPr>
              <a:buNone/>
            </a:pPr>
            <a:endParaRPr lang="ru-RU" sz="2800" dirty="0" smtClean="0">
              <a:solidFill>
                <a:srgbClr val="FF0000"/>
              </a:solidFill>
            </a:endParaRPr>
          </a:p>
          <a:p>
            <a:pPr>
              <a:buFont typeface="Wingdings" pitchFamily="2" charset="2"/>
              <a:buChar char="Ø"/>
            </a:pPr>
            <a:r>
              <a:rPr lang="ru-RU" sz="2800" dirty="0" smtClean="0">
                <a:solidFill>
                  <a:srgbClr val="FF0000"/>
                </a:solidFill>
              </a:rPr>
              <a:t> </a:t>
            </a:r>
            <a:r>
              <a:rPr lang="ru-RU" sz="2800" dirty="0" smtClean="0"/>
              <a:t>Своевременность </a:t>
            </a:r>
          </a:p>
          <a:p>
            <a:pPr marL="457200" indent="-457200">
              <a:buFont typeface="Wingdings" pitchFamily="2" charset="2"/>
              <a:buChar char="Ø"/>
            </a:pPr>
            <a:r>
              <a:rPr lang="ru-RU" sz="2800" dirty="0" smtClean="0"/>
              <a:t>Последовательность </a:t>
            </a:r>
          </a:p>
          <a:p>
            <a:pPr marL="457200" indent="-457200">
              <a:buFont typeface="Wingdings" pitchFamily="2" charset="2"/>
              <a:buChar char="Ø"/>
            </a:pPr>
            <a:r>
              <a:rPr lang="ru-RU" sz="2800" dirty="0" smtClean="0"/>
              <a:t>Достаточная продолжительность</a:t>
            </a:r>
          </a:p>
          <a:p>
            <a:pPr marL="457200" indent="-457200">
              <a:buFont typeface="Wingdings" pitchFamily="2" charset="2"/>
              <a:buChar char="Ø"/>
            </a:pPr>
            <a:r>
              <a:rPr lang="ru-RU" sz="2800" dirty="0" smtClean="0"/>
              <a:t>Благоприятные условия   в детском саду и дома </a:t>
            </a:r>
            <a:endParaRPr lang="ru-RU"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428604"/>
            <a:ext cx="6172200" cy="39290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smtClean="0"/>
              <a:t>                </a:t>
            </a:r>
            <a:r>
              <a:rPr lang="ru-RU" sz="4000" dirty="0" smtClean="0">
                <a:solidFill>
                  <a:schemeClr val="accent2">
                    <a:lumMod val="50000"/>
                  </a:schemeClr>
                </a:solidFill>
              </a:rPr>
              <a:t>Программа </a:t>
            </a:r>
            <a:br>
              <a:rPr lang="ru-RU" sz="4000" dirty="0" smtClean="0">
                <a:solidFill>
                  <a:schemeClr val="accent2">
                    <a:lumMod val="50000"/>
                  </a:schemeClr>
                </a:solidFill>
              </a:rPr>
            </a:br>
            <a:r>
              <a:rPr lang="ru-RU" sz="4000" dirty="0" smtClean="0">
                <a:solidFill>
                  <a:schemeClr val="accent2">
                    <a:lumMod val="50000"/>
                  </a:schemeClr>
                </a:solidFill>
              </a:rPr>
              <a:t>            коррекции   </a:t>
            </a:r>
            <a:br>
              <a:rPr lang="ru-RU" sz="4000" dirty="0" smtClean="0">
                <a:solidFill>
                  <a:schemeClr val="accent2">
                    <a:lumMod val="50000"/>
                  </a:schemeClr>
                </a:solidFill>
              </a:rPr>
            </a:br>
            <a:r>
              <a:rPr lang="ru-RU" sz="4000" dirty="0" smtClean="0">
                <a:solidFill>
                  <a:schemeClr val="accent2">
                    <a:lumMod val="50000"/>
                  </a:schemeClr>
                </a:solidFill>
              </a:rPr>
              <a:t>      гиперактивности  </a:t>
            </a:r>
            <a:br>
              <a:rPr lang="ru-RU" sz="4000" dirty="0" smtClean="0">
                <a:solidFill>
                  <a:schemeClr val="accent2">
                    <a:lumMod val="50000"/>
                  </a:schemeClr>
                </a:solidFill>
              </a:rPr>
            </a:br>
            <a:r>
              <a:rPr lang="ru-RU" sz="4000" dirty="0" smtClean="0">
                <a:solidFill>
                  <a:schemeClr val="accent2">
                    <a:lumMod val="50000"/>
                  </a:schemeClr>
                </a:solidFill>
              </a:rPr>
              <a:t>                      в </a:t>
            </a:r>
            <a:br>
              <a:rPr lang="ru-RU" sz="4000" dirty="0" smtClean="0">
                <a:solidFill>
                  <a:schemeClr val="accent2">
                    <a:lumMod val="50000"/>
                  </a:schemeClr>
                </a:solidFill>
              </a:rPr>
            </a:br>
            <a:r>
              <a:rPr lang="ru-RU" sz="4000" dirty="0" smtClean="0">
                <a:solidFill>
                  <a:schemeClr val="accent2">
                    <a:lumMod val="50000"/>
                  </a:schemeClr>
                </a:solidFill>
              </a:rPr>
              <a:t>         дошкольном      </a:t>
            </a:r>
            <a:br>
              <a:rPr lang="ru-RU" sz="4000" dirty="0" smtClean="0">
                <a:solidFill>
                  <a:schemeClr val="accent2">
                    <a:lumMod val="50000"/>
                  </a:schemeClr>
                </a:solidFill>
              </a:rPr>
            </a:br>
            <a:r>
              <a:rPr lang="ru-RU" sz="4000" dirty="0" smtClean="0">
                <a:solidFill>
                  <a:schemeClr val="accent2">
                    <a:lumMod val="50000"/>
                  </a:schemeClr>
                </a:solidFill>
              </a:rPr>
              <a:t>     образовательном    </a:t>
            </a:r>
            <a:br>
              <a:rPr lang="ru-RU" sz="4000" dirty="0" smtClean="0">
                <a:solidFill>
                  <a:schemeClr val="accent2">
                    <a:lumMod val="50000"/>
                  </a:schemeClr>
                </a:solidFill>
              </a:rPr>
            </a:br>
            <a:r>
              <a:rPr lang="ru-RU" sz="4000" dirty="0" smtClean="0">
                <a:solidFill>
                  <a:schemeClr val="accent2">
                    <a:lumMod val="50000"/>
                  </a:schemeClr>
                </a:solidFill>
              </a:rPr>
              <a:t>           учреждении</a:t>
            </a:r>
            <a:endParaRPr lang="ru-RU" sz="4000" dirty="0">
              <a:solidFill>
                <a:schemeClr val="accent2">
                  <a:lumMod val="50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lstStyle/>
          <a:p>
            <a:r>
              <a:rPr lang="ru-RU" dirty="0" smtClean="0">
                <a:solidFill>
                  <a:schemeClr val="accent2">
                    <a:lumMod val="50000"/>
                  </a:schemeClr>
                </a:solidFill>
              </a:rPr>
              <a:t>Включает :</a:t>
            </a:r>
            <a:endParaRPr lang="ru-RU" dirty="0">
              <a:solidFill>
                <a:schemeClr val="accent2">
                  <a:lumMod val="50000"/>
                </a:schemeClr>
              </a:solidFill>
            </a:endParaRPr>
          </a:p>
        </p:txBody>
      </p:sp>
      <p:sp>
        <p:nvSpPr>
          <p:cNvPr id="3" name="Содержимое 2"/>
          <p:cNvSpPr>
            <a:spLocks noGrp="1"/>
          </p:cNvSpPr>
          <p:nvPr>
            <p:ph sz="quarter" idx="1"/>
          </p:nvPr>
        </p:nvSpPr>
        <p:spPr>
          <a:xfrm>
            <a:off x="457200" y="1214422"/>
            <a:ext cx="7972452" cy="5259530"/>
          </a:xfrm>
        </p:spPr>
        <p:txBody>
          <a:bodyPr>
            <a:normAutofit fontScale="92500" lnSpcReduction="20000"/>
          </a:bodyPr>
          <a:lstStyle/>
          <a:p>
            <a:pPr marL="457200" indent="-457200">
              <a:buClrTx/>
              <a:buNone/>
            </a:pPr>
            <a:r>
              <a:rPr lang="ru-RU" sz="2800" dirty="0" smtClean="0">
                <a:solidFill>
                  <a:srgbClr val="FF0000"/>
                </a:solidFill>
              </a:rPr>
              <a:t>1. Создание положительной мотивации, </a:t>
            </a:r>
          </a:p>
          <a:p>
            <a:pPr marL="457200" indent="-457200">
              <a:buClrTx/>
              <a:buNone/>
            </a:pPr>
            <a:r>
              <a:rPr lang="ru-RU" sz="2800" dirty="0" smtClean="0">
                <a:solidFill>
                  <a:srgbClr val="FF0000"/>
                </a:solidFill>
              </a:rPr>
              <a:t>    ситуации успеха.</a:t>
            </a:r>
          </a:p>
          <a:p>
            <a:pPr marL="457200" indent="-457200">
              <a:buClr>
                <a:srgbClr val="FF0000"/>
              </a:buClr>
              <a:buNone/>
            </a:pPr>
            <a:r>
              <a:rPr lang="ru-RU" sz="2800" dirty="0" smtClean="0"/>
              <a:t>           Положительную мотивацию целесообразно  создавать, организовывая игровую деятельность ребенка. </a:t>
            </a:r>
          </a:p>
          <a:p>
            <a:pPr marL="457200" indent="-457200">
              <a:buClr>
                <a:srgbClr val="FF0000"/>
              </a:buClr>
              <a:buNone/>
            </a:pPr>
            <a:r>
              <a:rPr lang="ru-RU" sz="2800" dirty="0" smtClean="0"/>
              <a:t>Для решения этой задачи также может применяться « программа вознаграждения и поощрения» ( И.П. Брязгунов, Е.В. Касати-кова) включающая следующие моменты:</a:t>
            </a:r>
          </a:p>
          <a:p>
            <a:pPr marL="457200" indent="-457200">
              <a:buClr>
                <a:srgbClr val="FF0000"/>
              </a:buClr>
              <a:buFont typeface="Wingdings" pitchFamily="2" charset="2"/>
              <a:buChar char="q"/>
            </a:pPr>
            <a:r>
              <a:rPr lang="ru-RU" sz="2800" dirty="0" smtClean="0"/>
              <a:t>каждый день перед ребенком ставиться определенная цель, которую он должен достичь; </a:t>
            </a:r>
          </a:p>
          <a:p>
            <a:pPr marL="457200" indent="-457200">
              <a:buClr>
                <a:srgbClr val="FF0000"/>
              </a:buClr>
              <a:buFont typeface="Wingdings" pitchFamily="2" charset="2"/>
              <a:buChar char="q"/>
            </a:pPr>
            <a:r>
              <a:rPr lang="ru-RU" sz="2800" dirty="0" smtClean="0"/>
              <a:t>Усилия ребенка при достижении этой цели всячески поощряются;</a:t>
            </a:r>
            <a:endParaRPr lang="ru-RU"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85794"/>
            <a:ext cx="7467600" cy="5688158"/>
          </a:xfrm>
        </p:spPr>
        <p:txBody>
          <a:bodyPr/>
          <a:lstStyle/>
          <a:p>
            <a:pPr>
              <a:buClr>
                <a:srgbClr val="FF0000"/>
              </a:buClr>
              <a:buFont typeface="Wingdings" pitchFamily="2" charset="2"/>
              <a:buChar char="q"/>
            </a:pPr>
            <a:r>
              <a:rPr lang="ru-RU" sz="2800" dirty="0" smtClean="0"/>
              <a:t>в конце дня поведение ребенка оценивается в соответствии с достигнутыми результатами;</a:t>
            </a:r>
          </a:p>
          <a:p>
            <a:pPr>
              <a:buClr>
                <a:srgbClr val="FF0000"/>
              </a:buClr>
              <a:buFont typeface="Wingdings" pitchFamily="2" charset="2"/>
              <a:buChar char="q"/>
            </a:pPr>
            <a:r>
              <a:rPr lang="ru-RU" sz="2800" dirty="0" smtClean="0"/>
              <a:t>при достижении значительного улучшения в поведении ребенка получает давно обещанное вознаграждение.</a:t>
            </a:r>
            <a:endParaRPr lang="ru-RU"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14356"/>
            <a:ext cx="7467600" cy="5759596"/>
          </a:xfrm>
          <a:effectLst>
            <a:glow rad="101600">
              <a:schemeClr val="accent3">
                <a:satMod val="175000"/>
                <a:alpha val="40000"/>
              </a:schemeClr>
            </a:glow>
          </a:effectLst>
        </p:spPr>
        <p:txBody>
          <a:bodyPr>
            <a:normAutofit/>
          </a:bodyPr>
          <a:lstStyle/>
          <a:p>
            <a:pPr>
              <a:buNone/>
            </a:pPr>
            <a:r>
              <a:rPr lang="ru-RU" sz="2800" dirty="0" smtClean="0">
                <a:solidFill>
                  <a:srgbClr val="FF0000"/>
                </a:solidFill>
              </a:rPr>
              <a:t> 2. Обучение ребенка релаксации.</a:t>
            </a:r>
          </a:p>
          <a:p>
            <a:pPr>
              <a:buNone/>
            </a:pPr>
            <a:r>
              <a:rPr lang="ru-RU" sz="2800" dirty="0" smtClean="0"/>
              <a:t>Когда мы, проводя релаксацию, просим любого ребенка закрыть глаза, то у него возникает физическая граница между собой и внешним миром нечеткая. Необходимо  учить таких детей понимать структуру своего тела процесс релаксации оказывается для них очень сложным.</a:t>
            </a:r>
          </a:p>
          <a:p>
            <a:pPr>
              <a:buNone/>
            </a:pPr>
            <a:r>
              <a:rPr lang="ru-RU" sz="2800" dirty="0" smtClean="0"/>
              <a:t>  Задача этого направления коррекции – научить гиперактивного ребенка расслабляться.</a:t>
            </a:r>
            <a:endParaRPr lang="ru-RU" sz="2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082660"/>
          </a:xfrm>
        </p:spPr>
        <p:txBody>
          <a:bodyPr>
            <a:normAutofit/>
          </a:bodyPr>
          <a:lstStyle/>
          <a:p>
            <a:r>
              <a:rPr lang="ru-RU" sz="2800" b="1" dirty="0" smtClean="0">
                <a:solidFill>
                  <a:schemeClr val="accent2">
                    <a:lumMod val="75000"/>
                  </a:schemeClr>
                </a:solidFill>
              </a:rPr>
              <a:t>Мышечная релаксация </a:t>
            </a:r>
            <a:br>
              <a:rPr lang="ru-RU" sz="2800" b="1" dirty="0" smtClean="0">
                <a:solidFill>
                  <a:schemeClr val="accent2">
                    <a:lumMod val="75000"/>
                  </a:schemeClr>
                </a:solidFill>
              </a:rPr>
            </a:br>
            <a:r>
              <a:rPr lang="ru-RU" sz="2800" i="1" dirty="0" smtClean="0">
                <a:solidFill>
                  <a:schemeClr val="accent2">
                    <a:lumMod val="75000"/>
                  </a:schemeClr>
                </a:solidFill>
              </a:rPr>
              <a:t>(методика профессора Ж. Джекобсона</a:t>
            </a:r>
            <a:r>
              <a:rPr lang="ru-RU" sz="2800" i="1" dirty="0" smtClean="0"/>
              <a:t>)</a:t>
            </a:r>
            <a:endParaRPr lang="ru-RU" sz="2800" dirty="0"/>
          </a:p>
        </p:txBody>
      </p:sp>
      <p:sp>
        <p:nvSpPr>
          <p:cNvPr id="3" name="Содержимое 2"/>
          <p:cNvSpPr>
            <a:spLocks noGrp="1"/>
          </p:cNvSpPr>
          <p:nvPr>
            <p:ph sz="quarter" idx="1"/>
          </p:nvPr>
        </p:nvSpPr>
        <p:spPr>
          <a:xfrm>
            <a:off x="457200" y="1500174"/>
            <a:ext cx="7467600" cy="4973778"/>
          </a:xfrm>
        </p:spPr>
        <p:txBody>
          <a:bodyPr>
            <a:normAutofit fontScale="85000" lnSpcReduction="10000"/>
          </a:bodyPr>
          <a:lstStyle/>
          <a:p>
            <a:pPr algn="just" fontAlgn="auto">
              <a:spcAft>
                <a:spcPts val="0"/>
              </a:spcAft>
              <a:buFont typeface="Arial" pitchFamily="34" charset="0"/>
              <a:buNone/>
              <a:defRPr/>
            </a:pPr>
            <a:r>
              <a:rPr lang="ru-RU" dirty="0" smtClean="0"/>
              <a:t> Гиперактивным детям свойственна повышенная </a:t>
            </a:r>
          </a:p>
          <a:p>
            <a:pPr algn="just" fontAlgn="auto">
              <a:spcAft>
                <a:spcPts val="0"/>
              </a:spcAft>
              <a:buFont typeface="Arial" pitchFamily="34" charset="0"/>
              <a:buNone/>
              <a:defRPr/>
            </a:pPr>
            <a:r>
              <a:rPr lang="ru-RU" dirty="0" smtClean="0"/>
              <a:t>эмоциональность и двигательное беспокойство. Наша  </a:t>
            </a:r>
          </a:p>
          <a:p>
            <a:pPr algn="just" fontAlgn="auto">
              <a:spcAft>
                <a:spcPts val="0"/>
              </a:spcAft>
              <a:buFont typeface="Arial" pitchFamily="34" charset="0"/>
              <a:buNone/>
              <a:defRPr/>
            </a:pPr>
            <a:r>
              <a:rPr lang="ru-RU" dirty="0" smtClean="0"/>
              <a:t>цель – помочь им снять эмоциональное напряжение, </a:t>
            </a:r>
          </a:p>
          <a:p>
            <a:pPr algn="just" fontAlgn="auto">
              <a:spcAft>
                <a:spcPts val="0"/>
              </a:spcAft>
              <a:buFont typeface="Arial" pitchFamily="34" charset="0"/>
              <a:buNone/>
              <a:defRPr/>
            </a:pPr>
            <a:r>
              <a:rPr lang="ru-RU" dirty="0" smtClean="0"/>
              <a:t>обрести спокойствие, уравновешенность, настроится на </a:t>
            </a:r>
          </a:p>
          <a:p>
            <a:pPr algn="just" fontAlgn="auto">
              <a:spcAft>
                <a:spcPts val="0"/>
              </a:spcAft>
              <a:buFont typeface="Arial" pitchFamily="34" charset="0"/>
              <a:buNone/>
              <a:defRPr/>
            </a:pPr>
            <a:r>
              <a:rPr lang="ru-RU" dirty="0" smtClean="0"/>
              <a:t>предстоящую работу, а также снимать эмоциональное</a:t>
            </a:r>
          </a:p>
          <a:p>
            <a:pPr algn="just" fontAlgn="auto">
              <a:spcAft>
                <a:spcPts val="0"/>
              </a:spcAft>
              <a:buFont typeface="Arial" pitchFamily="34" charset="0"/>
              <a:buNone/>
              <a:defRPr/>
            </a:pPr>
            <a:r>
              <a:rPr lang="ru-RU" dirty="0" smtClean="0"/>
              <a:t>напряжение после стрессовых ситуаций. Достичь этого без</a:t>
            </a:r>
          </a:p>
          <a:p>
            <a:pPr algn="just" fontAlgn="auto">
              <a:spcAft>
                <a:spcPts val="0"/>
              </a:spcAft>
              <a:buFont typeface="Arial" pitchFamily="34" charset="0"/>
              <a:buNone/>
              <a:defRPr/>
            </a:pPr>
            <a:r>
              <a:rPr lang="ru-RU" dirty="0" smtClean="0"/>
              <a:t> мышечной релаксации достаточно сложно. Поэтому в </a:t>
            </a:r>
          </a:p>
          <a:p>
            <a:pPr algn="just" fontAlgn="auto">
              <a:spcAft>
                <a:spcPts val="0"/>
              </a:spcAft>
              <a:buFont typeface="Arial" pitchFamily="34" charset="0"/>
              <a:buNone/>
              <a:defRPr/>
            </a:pPr>
            <a:r>
              <a:rPr lang="ru-RU" dirty="0" smtClean="0"/>
              <a:t>своей работе мы используем упражнения на мышечное </a:t>
            </a:r>
          </a:p>
          <a:p>
            <a:pPr algn="just" fontAlgn="auto">
              <a:spcAft>
                <a:spcPts val="0"/>
              </a:spcAft>
              <a:buFont typeface="Arial" pitchFamily="34" charset="0"/>
              <a:buNone/>
              <a:defRPr/>
            </a:pPr>
            <a:r>
              <a:rPr lang="ru-RU" dirty="0" smtClean="0"/>
              <a:t>расслабление. Так как наши ребята испытывают </a:t>
            </a:r>
          </a:p>
          <a:p>
            <a:pPr algn="just" fontAlgn="auto">
              <a:spcAft>
                <a:spcPts val="0"/>
              </a:spcAft>
              <a:buFont typeface="Arial" pitchFamily="34" charset="0"/>
              <a:buNone/>
              <a:defRPr/>
            </a:pPr>
            <a:r>
              <a:rPr lang="ru-RU" dirty="0" smtClean="0"/>
              <a:t>определённые трудности при выполнении этих </a:t>
            </a:r>
          </a:p>
          <a:p>
            <a:pPr algn="just" fontAlgn="auto">
              <a:spcAft>
                <a:spcPts val="0"/>
              </a:spcAft>
              <a:buFont typeface="Arial" pitchFamily="34" charset="0"/>
              <a:buNone/>
              <a:defRPr/>
            </a:pPr>
            <a:r>
              <a:rPr lang="ru-RU" dirty="0" smtClean="0"/>
              <a:t>упражнений, мы применяем методику профессора</a:t>
            </a:r>
          </a:p>
          <a:p>
            <a:pPr algn="just" fontAlgn="auto">
              <a:spcAft>
                <a:spcPts val="0"/>
              </a:spcAft>
              <a:buFont typeface="Arial" pitchFamily="34" charset="0"/>
              <a:buNone/>
              <a:defRPr/>
            </a:pPr>
            <a:r>
              <a:rPr lang="ru-RU" dirty="0" smtClean="0"/>
              <a:t> Ж.Джекобсона (США).</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noAutofit/>
          </a:bodyPr>
          <a:lstStyle/>
          <a:p>
            <a:r>
              <a:rPr lang="ru-RU" sz="2400" b="1" dirty="0" smtClean="0">
                <a:solidFill>
                  <a:schemeClr val="accent2">
                    <a:lumMod val="75000"/>
                  </a:schemeClr>
                </a:solidFill>
              </a:rPr>
              <a:t>Правила подбора упражнений и их выполнения</a:t>
            </a:r>
            <a:endParaRPr lang="ru-RU" sz="2400" dirty="0">
              <a:solidFill>
                <a:schemeClr val="accent2">
                  <a:lumMod val="75000"/>
                </a:schemeClr>
              </a:solidFill>
            </a:endParaRPr>
          </a:p>
        </p:txBody>
      </p:sp>
      <p:sp>
        <p:nvSpPr>
          <p:cNvPr id="3" name="Содержимое 2"/>
          <p:cNvSpPr>
            <a:spLocks noGrp="1"/>
          </p:cNvSpPr>
          <p:nvPr>
            <p:ph sz="quarter" idx="1"/>
          </p:nvPr>
        </p:nvSpPr>
        <p:spPr>
          <a:xfrm>
            <a:off x="457200" y="1142984"/>
            <a:ext cx="7467600" cy="5330968"/>
          </a:xfrm>
        </p:spPr>
        <p:txBody>
          <a:bodyPr>
            <a:normAutofit fontScale="77500" lnSpcReduction="20000"/>
          </a:bodyPr>
          <a:lstStyle/>
          <a:p>
            <a:pPr>
              <a:buFont typeface="Wingdings" pitchFamily="2" charset="2"/>
              <a:buChar char="v"/>
            </a:pPr>
            <a:r>
              <a:rPr lang="ru-RU" dirty="0" smtClean="0"/>
              <a:t>Упражнения выполняются в тихой, спокойной обстановке.</a:t>
            </a:r>
          </a:p>
          <a:p>
            <a:pPr>
              <a:buFont typeface="Wingdings" pitchFamily="2" charset="2"/>
              <a:buChar char="v"/>
            </a:pPr>
            <a:r>
              <a:rPr lang="ru-RU" dirty="0" smtClean="0"/>
              <a:t>Помещение должно быть проветренным.</a:t>
            </a:r>
          </a:p>
          <a:p>
            <a:pPr>
              <a:buFont typeface="Wingdings" pitchFamily="2" charset="2"/>
              <a:buChar char="v"/>
            </a:pPr>
            <a:r>
              <a:rPr lang="ru-RU" dirty="0" smtClean="0"/>
              <a:t>Расслабляться лучше с закрытыми глазами.</a:t>
            </a:r>
          </a:p>
          <a:p>
            <a:pPr>
              <a:buFont typeface="Wingdings" pitchFamily="2" charset="2"/>
              <a:buChar char="v"/>
            </a:pPr>
            <a:r>
              <a:rPr lang="ru-RU" dirty="0" smtClean="0"/>
              <a:t>Во время выполнения упражнений на релаксацию учить детей распознавать ощущение напряженности и расслабленности.</a:t>
            </a:r>
          </a:p>
          <a:p>
            <a:pPr>
              <a:buFont typeface="Wingdings" pitchFamily="2" charset="2"/>
              <a:buChar char="v"/>
            </a:pPr>
            <a:r>
              <a:rPr lang="ru-RU" dirty="0" smtClean="0"/>
              <a:t>Расслабление должно быть более длительным, чем напряжение.</a:t>
            </a:r>
          </a:p>
          <a:p>
            <a:pPr>
              <a:buFont typeface="Wingdings" pitchFamily="2" charset="2"/>
              <a:buChar char="v"/>
            </a:pPr>
            <a:r>
              <a:rPr lang="ru-RU" dirty="0" smtClean="0"/>
              <a:t>Дети могут полежать, если им хочется.</a:t>
            </a:r>
          </a:p>
          <a:p>
            <a:pPr>
              <a:buFont typeface="Wingdings" pitchFamily="2" charset="2"/>
              <a:buChar char="v"/>
            </a:pPr>
            <a:r>
              <a:rPr lang="ru-RU" dirty="0" smtClean="0"/>
              <a:t>Во время одного сеанса тренировать не более трёх групп мышц.</a:t>
            </a:r>
          </a:p>
          <a:p>
            <a:pPr>
              <a:buFont typeface="Wingdings" pitchFamily="2" charset="2"/>
              <a:buChar char="v"/>
            </a:pPr>
            <a:r>
              <a:rPr lang="ru-RU" dirty="0" smtClean="0"/>
              <a:t>При использовании упражнений на расслабление отдельных частей тела учитывается предыдущий вид деятельности детей (если было рисование или аппликация, то целесообразно выполнить упражнение на расслабление мышц рук, спины, шеи).</a:t>
            </a:r>
          </a:p>
          <a:p>
            <a:pPr>
              <a:buFont typeface="Wingdings" pitchFamily="2" charset="2"/>
              <a:buChar char="v"/>
            </a:pPr>
            <a:r>
              <a:rPr lang="ru-RU" dirty="0" smtClean="0"/>
              <a:t>Выходить из состояния релаксации нужно медленно и спокойно.</a:t>
            </a: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68346"/>
          </a:xfrm>
        </p:spPr>
        <p:txBody>
          <a:bodyPr>
            <a:normAutofit fontScale="90000"/>
          </a:bodyPr>
          <a:lstStyle/>
          <a:p>
            <a:r>
              <a:rPr lang="ru-RU" sz="2800" b="1" dirty="0" smtClean="0">
                <a:solidFill>
                  <a:schemeClr val="accent2">
                    <a:lumMod val="75000"/>
                  </a:schemeClr>
                </a:solidFill>
              </a:rPr>
              <a:t>                         Составные части </a:t>
            </a:r>
            <a:br>
              <a:rPr lang="ru-RU" sz="2800" b="1" dirty="0" smtClean="0">
                <a:solidFill>
                  <a:schemeClr val="accent2">
                    <a:lumMod val="75000"/>
                  </a:schemeClr>
                </a:solidFill>
              </a:rPr>
            </a:br>
            <a:r>
              <a:rPr lang="ru-RU" sz="2800" b="1" dirty="0" smtClean="0">
                <a:solidFill>
                  <a:schemeClr val="accent2">
                    <a:lumMod val="75000"/>
                  </a:schemeClr>
                </a:solidFill>
              </a:rPr>
              <a:t>              релаксационной гимнасти</a:t>
            </a:r>
            <a:r>
              <a:rPr lang="ru-RU" sz="2400" b="1" dirty="0" smtClean="0">
                <a:solidFill>
                  <a:schemeClr val="accent2">
                    <a:lumMod val="75000"/>
                  </a:schemeClr>
                </a:solidFill>
              </a:rPr>
              <a:t>ки</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b="1" dirty="0" smtClean="0">
                <a:solidFill>
                  <a:schemeClr val="accent2">
                    <a:lumMod val="75000"/>
                  </a:schemeClr>
                </a:solidFill>
              </a:rPr>
              <a:t> </a:t>
            </a:r>
            <a:r>
              <a:rPr lang="ru-RU" b="1" dirty="0" smtClean="0"/>
              <a:t>Релаксационное растягивание</a:t>
            </a:r>
          </a:p>
          <a:p>
            <a:pPr>
              <a:buFont typeface="Arial" charset="0"/>
              <a:buNone/>
            </a:pPr>
            <a:r>
              <a:rPr lang="ru-RU" i="1" dirty="0" smtClean="0"/>
              <a:t>   Обеспечивает оптимальную работу мышц, разгрузку позвоночника, снятие динамического напряжения. Проводится между занятиями познавательного и продуктивного типа (тихая, спокойная музыка). Основное исходное положение – лёжа на спине.</a:t>
            </a:r>
          </a:p>
          <a:p>
            <a:pPr>
              <a:buFont typeface="Wingdings" pitchFamily="2" charset="2"/>
              <a:buChar char="v"/>
            </a:pPr>
            <a:r>
              <a:rPr lang="ru-RU" dirty="0" smtClean="0"/>
              <a:t>«Потянулись».</a:t>
            </a:r>
          </a:p>
          <a:p>
            <a:pPr>
              <a:buFont typeface="Wingdings" pitchFamily="2" charset="2"/>
              <a:buChar char="v"/>
            </a:pPr>
            <a:r>
              <a:rPr lang="ru-RU" dirty="0" smtClean="0"/>
              <a:t>«</a:t>
            </a:r>
            <a:r>
              <a:rPr lang="ru-RU" dirty="0" err="1" smtClean="0"/>
              <a:t>Растишка</a:t>
            </a:r>
            <a:r>
              <a:rPr lang="ru-RU" dirty="0" smtClean="0"/>
              <a:t>».</a:t>
            </a:r>
          </a:p>
          <a:p>
            <a:endParaRPr lang="ru-RU" dirty="0"/>
          </a:p>
        </p:txBody>
      </p:sp>
      <p:pic>
        <p:nvPicPr>
          <p:cNvPr id="2050" name="Picture 2" descr="C:\Users\Пользователь\Desktop\Новая папка\SNV12861.JPG"/>
          <p:cNvPicPr>
            <a:picLocks noGrp="1" noChangeAspect="1" noChangeArrowheads="1"/>
          </p:cNvPicPr>
          <p:nvPr>
            <p:ph sz="quarter" idx="2"/>
          </p:nvPr>
        </p:nvPicPr>
        <p:blipFill>
          <a:blip r:embed="rId2"/>
          <a:srcRect/>
          <a:stretch>
            <a:fillRect/>
          </a:stretch>
        </p:blipFill>
        <p:spPr bwMode="auto">
          <a:xfrm>
            <a:off x="4214810" y="1714488"/>
            <a:ext cx="4302153" cy="4071966"/>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96908"/>
          </a:xfrm>
        </p:spPr>
        <p:txBody>
          <a:bodyPr>
            <a:normAutofit fontScale="90000"/>
          </a:bodyPr>
          <a:lstStyle/>
          <a:p>
            <a:r>
              <a:rPr lang="ru-RU" sz="2800" b="1" dirty="0" smtClean="0">
                <a:solidFill>
                  <a:schemeClr val="accent2">
                    <a:lumMod val="75000"/>
                  </a:schemeClr>
                </a:solidFill>
              </a:rPr>
              <a:t>Упражнения на расслабление и напряжение отдельных групп мышц</a:t>
            </a:r>
            <a:endParaRPr lang="ru-RU" sz="2800" dirty="0">
              <a:solidFill>
                <a:schemeClr val="accent2">
                  <a:lumMod val="75000"/>
                </a:schemeClr>
              </a:solidFill>
            </a:endParaRPr>
          </a:p>
        </p:txBody>
      </p:sp>
      <p:sp>
        <p:nvSpPr>
          <p:cNvPr id="4" name="Содержимое 3"/>
          <p:cNvSpPr>
            <a:spLocks noGrp="1"/>
          </p:cNvSpPr>
          <p:nvPr>
            <p:ph sz="quarter" idx="2"/>
          </p:nvPr>
        </p:nvSpPr>
        <p:spPr>
          <a:xfrm>
            <a:off x="428596" y="1142984"/>
            <a:ext cx="7929618" cy="1928826"/>
          </a:xfrm>
        </p:spPr>
        <p:txBody>
          <a:bodyPr>
            <a:normAutofit fontScale="92500" lnSpcReduction="10000"/>
          </a:bodyPr>
          <a:lstStyle/>
          <a:p>
            <a:r>
              <a:rPr lang="ru-RU" i="1" dirty="0" smtClean="0"/>
              <a:t> Учить различать крупные мышцы (рук, ног, корпуса, шеи),состояние расслабленности и напряжения определённых групп мышц. Детям нужно дать почувствовать, что мышечное напряжение </a:t>
            </a:r>
            <a:r>
              <a:rPr lang="ru-RU" b="1" i="1" dirty="0" smtClean="0"/>
              <a:t>по их воле </a:t>
            </a:r>
            <a:r>
              <a:rPr lang="ru-RU" i="1" dirty="0" smtClean="0"/>
              <a:t>может смениться приятным расслаблением и спокойствием. </a:t>
            </a:r>
            <a:endParaRPr lang="ru-RU" dirty="0"/>
          </a:p>
        </p:txBody>
      </p:sp>
      <p:pic>
        <p:nvPicPr>
          <p:cNvPr id="3074" name="Picture 2" descr="C:\Users\Пользователь\Desktop\Новая папка\SNV12864.JPG"/>
          <p:cNvPicPr>
            <a:picLocks noGrp="1" noChangeAspect="1" noChangeArrowheads="1"/>
          </p:cNvPicPr>
          <p:nvPr>
            <p:ph sz="quarter" idx="1"/>
          </p:nvPr>
        </p:nvPicPr>
        <p:blipFill>
          <a:blip r:embed="rId2" cstate="print"/>
          <a:srcRect/>
          <a:stretch>
            <a:fillRect/>
          </a:stretch>
        </p:blipFill>
        <p:spPr bwMode="auto">
          <a:xfrm>
            <a:off x="500034" y="3429000"/>
            <a:ext cx="3714776" cy="3178991"/>
          </a:xfrm>
          <a:prstGeom prst="rect">
            <a:avLst/>
          </a:prstGeom>
          <a:noFill/>
        </p:spPr>
      </p:pic>
      <p:pic>
        <p:nvPicPr>
          <p:cNvPr id="3075" name="Picture 3" descr="C:\Users\Пользователь\Desktop\Новая папка\SNV12863.JPG"/>
          <p:cNvPicPr>
            <a:picLocks noChangeAspect="1" noChangeArrowheads="1"/>
          </p:cNvPicPr>
          <p:nvPr/>
        </p:nvPicPr>
        <p:blipFill>
          <a:blip r:embed="rId3"/>
          <a:srcRect/>
          <a:stretch>
            <a:fillRect/>
          </a:stretch>
        </p:blipFill>
        <p:spPr bwMode="auto">
          <a:xfrm>
            <a:off x="4414306" y="3429000"/>
            <a:ext cx="3881519" cy="321471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71480"/>
            <a:ext cx="7467600" cy="5902472"/>
          </a:xfrm>
        </p:spPr>
        <p:txBody>
          <a:bodyPr/>
          <a:lstStyle/>
          <a:p>
            <a:r>
              <a:rPr lang="ru-RU" sz="2800" dirty="0" smtClean="0"/>
              <a:t>Синдром дефицита внимания с гиперактивностью (СДВГ) является самой частой причиной нарушения поведения и трудностей обучения в дошкольном и школьном возрасте</a:t>
            </a:r>
            <a:r>
              <a:rPr lang="ru-RU" dirty="0" smtClean="0"/>
              <a:t>.</a:t>
            </a:r>
          </a:p>
          <a:p>
            <a:r>
              <a:rPr lang="ru-RU" dirty="0" smtClean="0"/>
              <a:t> </a:t>
            </a:r>
            <a:r>
              <a:rPr lang="ru-RU" sz="2800" dirty="0" smtClean="0"/>
              <a:t>По данным зарубежных и  отечественных исследований, частота СДВГ преобладает среди детей этих возрастных групп достигает  </a:t>
            </a:r>
            <a:r>
              <a:rPr lang="ru-RU" sz="2800" dirty="0" smtClean="0">
                <a:solidFill>
                  <a:srgbClr val="FF0000"/>
                </a:solidFill>
              </a:rPr>
              <a:t>4,0 – 9,5%</a:t>
            </a:r>
          </a:p>
          <a:p>
            <a:r>
              <a:rPr lang="ru-RU" sz="2800" dirty="0" smtClean="0">
                <a:solidFill>
                  <a:srgbClr val="FF0000"/>
                </a:solidFill>
              </a:rPr>
              <a:t> </a:t>
            </a:r>
            <a:r>
              <a:rPr lang="ru-RU" sz="2800" dirty="0" smtClean="0"/>
              <a:t>При этом преобладает среди мальчиков</a:t>
            </a:r>
          </a:p>
          <a:p>
            <a:r>
              <a:rPr lang="ru-RU" sz="2800" dirty="0" smtClean="0"/>
              <a:t>Соотношение мальчиков и девочек в среднем составляет   </a:t>
            </a:r>
            <a:r>
              <a:rPr lang="ru-RU" sz="2800" dirty="0" smtClean="0">
                <a:solidFill>
                  <a:srgbClr val="FF0000"/>
                </a:solidFill>
              </a:rPr>
              <a:t>5 : 1</a:t>
            </a:r>
            <a:endParaRPr lang="ru-RU" sz="2800" dirty="0">
              <a:solidFill>
                <a:srgbClr val="FF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11156"/>
          </a:xfrm>
        </p:spPr>
        <p:txBody>
          <a:bodyPr>
            <a:normAutofit/>
          </a:bodyPr>
          <a:lstStyle/>
          <a:p>
            <a:r>
              <a:rPr lang="ru-RU" sz="2400" b="1" dirty="0" smtClean="0">
                <a:solidFill>
                  <a:schemeClr val="accent2">
                    <a:lumMod val="75000"/>
                  </a:schemeClr>
                </a:solidFill>
              </a:rPr>
              <a:t>Мышечная релаксация по представлению</a:t>
            </a:r>
            <a:endParaRPr lang="ru-RU" sz="2400" dirty="0">
              <a:solidFill>
                <a:schemeClr val="accent2">
                  <a:lumMod val="75000"/>
                </a:schemeClr>
              </a:solidFill>
            </a:endParaRPr>
          </a:p>
        </p:txBody>
      </p:sp>
      <p:sp>
        <p:nvSpPr>
          <p:cNvPr id="3" name="Содержимое 2"/>
          <p:cNvSpPr>
            <a:spLocks noGrp="1"/>
          </p:cNvSpPr>
          <p:nvPr>
            <p:ph sz="quarter" idx="1"/>
          </p:nvPr>
        </p:nvSpPr>
        <p:spPr>
          <a:xfrm>
            <a:off x="457200" y="3857628"/>
            <a:ext cx="7829576" cy="2786082"/>
          </a:xfrm>
        </p:spPr>
        <p:txBody>
          <a:bodyPr>
            <a:normAutofit fontScale="25000" lnSpcReduction="20000"/>
          </a:bodyPr>
          <a:lstStyle/>
          <a:p>
            <a:pPr algn="just">
              <a:lnSpc>
                <a:spcPct val="120000"/>
              </a:lnSpc>
              <a:buFont typeface="Arial" charset="0"/>
              <a:buNone/>
            </a:pPr>
            <a:r>
              <a:rPr lang="ru-RU" sz="6400" dirty="0" smtClean="0"/>
              <a:t>Голос педагога должен быть негромким, успокаивающим,  речь –</a:t>
            </a:r>
          </a:p>
          <a:p>
            <a:pPr algn="just">
              <a:lnSpc>
                <a:spcPct val="120000"/>
              </a:lnSpc>
              <a:buFont typeface="Arial" charset="0"/>
              <a:buNone/>
            </a:pPr>
            <a:r>
              <a:rPr lang="ru-RU" sz="6400" dirty="0" smtClean="0"/>
              <a:t> чёткой, неторопливой. Инструкции должны быть чётко  сформулированы и</a:t>
            </a:r>
          </a:p>
          <a:p>
            <a:pPr algn="just">
              <a:lnSpc>
                <a:spcPct val="120000"/>
              </a:lnSpc>
              <a:buFont typeface="Arial" charset="0"/>
              <a:buNone/>
            </a:pPr>
            <a:r>
              <a:rPr lang="ru-RU" sz="6400" dirty="0" smtClean="0"/>
              <a:t> образны. Например: «Хватит спинку качать, Надо лечь и отдыхать. Я на</a:t>
            </a:r>
          </a:p>
          <a:p>
            <a:pPr marL="0" indent="0" algn="just">
              <a:lnSpc>
                <a:spcPct val="120000"/>
              </a:lnSpc>
              <a:buFont typeface="Arial" charset="0"/>
              <a:buNone/>
            </a:pPr>
            <a:r>
              <a:rPr lang="ru-RU" sz="6400" dirty="0" smtClean="0"/>
              <a:t> коврике лежу, прямо в потолок гляжу. Лежат ровно  пяточки, плечики, лопаточки. Спинка ровная, прямая, а могла бы быть кривая.» . </a:t>
            </a:r>
          </a:p>
          <a:p>
            <a:pPr marL="0" indent="0" algn="just">
              <a:lnSpc>
                <a:spcPct val="120000"/>
              </a:lnSpc>
              <a:buFont typeface="Arial" charset="0"/>
              <a:buNone/>
            </a:pPr>
            <a:r>
              <a:rPr lang="ru-RU" sz="6400" dirty="0" smtClean="0"/>
              <a:t>Некоторые инструкции, учитывая индивидуальные особенности и эмоциональное состояние детей, необходимо повторять большее или меньшее количество раз  по  сравнению с указанным в конспекте.  </a:t>
            </a:r>
          </a:p>
          <a:p>
            <a:pPr>
              <a:lnSpc>
                <a:spcPct val="170000"/>
              </a:lnSpc>
              <a:buNone/>
            </a:pPr>
            <a:endParaRPr lang="ru-RU" dirty="0"/>
          </a:p>
        </p:txBody>
      </p:sp>
      <p:pic>
        <p:nvPicPr>
          <p:cNvPr id="1027" name="Picture 3" descr="C:\Users\Пользователь\Desktop\Новая папка\SNV12866.JPG"/>
          <p:cNvPicPr>
            <a:picLocks noGrp="1" noChangeAspect="1" noChangeArrowheads="1"/>
          </p:cNvPicPr>
          <p:nvPr>
            <p:ph sz="quarter" idx="2"/>
          </p:nvPr>
        </p:nvPicPr>
        <p:blipFill>
          <a:blip r:embed="rId2" cstate="print"/>
          <a:srcRect/>
          <a:stretch>
            <a:fillRect/>
          </a:stretch>
        </p:blipFill>
        <p:spPr bwMode="auto">
          <a:xfrm>
            <a:off x="428596" y="928670"/>
            <a:ext cx="3657600" cy="2743200"/>
          </a:xfrm>
          <a:prstGeom prst="rect">
            <a:avLst/>
          </a:prstGeom>
          <a:noFill/>
        </p:spPr>
      </p:pic>
      <p:pic>
        <p:nvPicPr>
          <p:cNvPr id="1028" name="Picture 4" descr="C:\Users\Пользователь\Desktop\Новая папка\SNV12867.JPG"/>
          <p:cNvPicPr>
            <a:picLocks noChangeAspect="1" noChangeArrowheads="1"/>
          </p:cNvPicPr>
          <p:nvPr/>
        </p:nvPicPr>
        <p:blipFill>
          <a:blip r:embed="rId3" cstate="print"/>
          <a:srcRect/>
          <a:stretch>
            <a:fillRect/>
          </a:stretch>
        </p:blipFill>
        <p:spPr bwMode="auto">
          <a:xfrm>
            <a:off x="4786314" y="928670"/>
            <a:ext cx="3543291" cy="2657468"/>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582594"/>
          </a:xfrm>
        </p:spPr>
        <p:txBody>
          <a:bodyPr>
            <a:normAutofit fontScale="90000"/>
          </a:bodyPr>
          <a:lstStyle/>
          <a:p>
            <a:r>
              <a:rPr lang="ru-RU" dirty="0" smtClean="0">
                <a:solidFill>
                  <a:srgbClr val="FF0000"/>
                </a:solidFill>
              </a:rPr>
              <a:t>3. Коррекция негативных  форм поведения</a:t>
            </a:r>
            <a:endParaRPr lang="ru-RU" dirty="0">
              <a:solidFill>
                <a:srgbClr val="FF0000"/>
              </a:solidFill>
            </a:endParaRPr>
          </a:p>
        </p:txBody>
      </p:sp>
      <p:sp>
        <p:nvSpPr>
          <p:cNvPr id="3" name="Содержимое 2"/>
          <p:cNvSpPr>
            <a:spLocks noGrp="1"/>
          </p:cNvSpPr>
          <p:nvPr>
            <p:ph sz="quarter" idx="1"/>
          </p:nvPr>
        </p:nvSpPr>
        <p:spPr>
          <a:xfrm>
            <a:off x="457200" y="1142984"/>
            <a:ext cx="7467600" cy="5330968"/>
          </a:xfrm>
        </p:spPr>
        <p:txBody>
          <a:bodyPr/>
          <a:lstStyle/>
          <a:p>
            <a:pPr>
              <a:buNone/>
            </a:pPr>
            <a:r>
              <a:rPr lang="ru-RU" dirty="0" smtClean="0"/>
              <a:t> в частности немотивированной агрессии.</a:t>
            </a:r>
          </a:p>
          <a:p>
            <a:pPr>
              <a:buNone/>
            </a:pPr>
            <a:r>
              <a:rPr lang="ru-RU" dirty="0" smtClean="0"/>
              <a:t>Можно использовать методы:</a:t>
            </a:r>
          </a:p>
          <a:p>
            <a:r>
              <a:rPr lang="ru-RU" dirty="0" smtClean="0"/>
              <a:t>игровой коррекции;</a:t>
            </a:r>
          </a:p>
          <a:p>
            <a:r>
              <a:rPr lang="ru-RU" dirty="0" smtClean="0"/>
              <a:t>проигрывания ситуаций с последующим их анализом;</a:t>
            </a:r>
          </a:p>
          <a:p>
            <a:r>
              <a:rPr lang="ru-RU" dirty="0" err="1" smtClean="0"/>
              <a:t>арттерапии</a:t>
            </a:r>
            <a:r>
              <a:rPr lang="ru-RU" dirty="0" smtClean="0"/>
              <a:t>;</a:t>
            </a:r>
          </a:p>
          <a:p>
            <a:r>
              <a:rPr lang="ru-RU" dirty="0" err="1" smtClean="0"/>
              <a:t>сказкотерапии</a:t>
            </a:r>
            <a:r>
              <a:rPr lang="ru-RU" dirty="0" smtClean="0"/>
              <a:t>;</a:t>
            </a:r>
          </a:p>
          <a:p>
            <a:r>
              <a:rPr lang="ru-RU" dirty="0" smtClean="0"/>
              <a:t>тематической беседы;</a:t>
            </a:r>
          </a:p>
          <a:p>
            <a:r>
              <a:rPr lang="ru-RU" dirty="0" smtClean="0"/>
              <a:t>песочной </a:t>
            </a:r>
            <a:r>
              <a:rPr lang="ru-RU" dirty="0" err="1" smtClean="0"/>
              <a:t>игротерапии</a:t>
            </a:r>
            <a:r>
              <a:rPr lang="ru-RU" dirty="0" smtClean="0"/>
              <a:t>.</a:t>
            </a: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r>
              <a:rPr lang="ru-RU" dirty="0" smtClean="0">
                <a:solidFill>
                  <a:srgbClr val="FF0000"/>
                </a:solidFill>
              </a:rPr>
              <a:t>4. Развитие дефицитарных функций</a:t>
            </a:r>
            <a:endParaRPr lang="ru-RU" dirty="0">
              <a:solidFill>
                <a:srgbClr val="FF0000"/>
              </a:solidFill>
            </a:endParaRPr>
          </a:p>
        </p:txBody>
      </p:sp>
      <p:sp>
        <p:nvSpPr>
          <p:cNvPr id="3" name="Содержимое 2"/>
          <p:cNvSpPr>
            <a:spLocks noGrp="1"/>
          </p:cNvSpPr>
          <p:nvPr>
            <p:ph sz="quarter" idx="1"/>
          </p:nvPr>
        </p:nvSpPr>
        <p:spPr>
          <a:xfrm>
            <a:off x="457200" y="1357298"/>
            <a:ext cx="7467600" cy="5116654"/>
          </a:xfrm>
        </p:spPr>
        <p:txBody>
          <a:bodyPr>
            <a:normAutofit lnSpcReduction="10000"/>
          </a:bodyPr>
          <a:lstStyle/>
          <a:p>
            <a:pPr>
              <a:buNone/>
            </a:pPr>
            <a:r>
              <a:rPr lang="ru-RU" dirty="0" smtClean="0"/>
              <a:t>     Коррекционную работу следует проводить поэтапно, начиная с развития одной отдельной функции, т.к. гиперактивному ребенку трудно одновременно быть внимательным, и спокойным, и неимпульсивным.</a:t>
            </a:r>
          </a:p>
          <a:p>
            <a:pPr>
              <a:buNone/>
            </a:pPr>
            <a:r>
              <a:rPr lang="ru-RU" dirty="0" smtClean="0"/>
              <a:t>      когда в процессе занятий будут достигнуты устойчивые положительные результаты, можно переходить к тренировке одновременно двух функций, например , дефицита внимания и контроля двигательной активности   или внимания и контроля поведения. И лишь затем можно использовать упражнения, которые развивали бы три дефицитарные функции одновременно.</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54098"/>
          </a:xfrm>
        </p:spPr>
        <p:txBody>
          <a:bodyPr>
            <a:normAutofit/>
          </a:bodyPr>
          <a:lstStyle/>
          <a:p>
            <a:r>
              <a:rPr lang="ru-RU" dirty="0" smtClean="0"/>
              <a:t> </a:t>
            </a:r>
            <a:r>
              <a:rPr lang="ru-RU" sz="2800" dirty="0" smtClean="0">
                <a:solidFill>
                  <a:schemeClr val="tx1"/>
                </a:solidFill>
              </a:rPr>
              <a:t>в работе можно использовать следующие  игры:</a:t>
            </a:r>
            <a:endParaRPr lang="ru-RU" sz="2800" dirty="0">
              <a:solidFill>
                <a:schemeClr val="tx1"/>
              </a:solidFill>
            </a:endParaRPr>
          </a:p>
        </p:txBody>
      </p:sp>
      <p:sp>
        <p:nvSpPr>
          <p:cNvPr id="3" name="Содержимое 2"/>
          <p:cNvSpPr>
            <a:spLocks noGrp="1"/>
          </p:cNvSpPr>
          <p:nvPr>
            <p:ph sz="quarter" idx="1"/>
          </p:nvPr>
        </p:nvSpPr>
        <p:spPr>
          <a:xfrm>
            <a:off x="457200" y="1357298"/>
            <a:ext cx="7467600" cy="5116654"/>
          </a:xfrm>
        </p:spPr>
        <p:txBody>
          <a:bodyPr>
            <a:normAutofit fontScale="92500" lnSpcReduction="10000"/>
          </a:bodyPr>
          <a:lstStyle/>
          <a:p>
            <a:pPr>
              <a:buNone/>
            </a:pPr>
            <a:r>
              <a:rPr lang="ru-RU" dirty="0" smtClean="0"/>
              <a:t> </a:t>
            </a:r>
            <a:r>
              <a:rPr lang="ru-RU" u="sng" dirty="0" smtClean="0"/>
              <a:t>« Клубочек»</a:t>
            </a:r>
          </a:p>
          <a:p>
            <a:pPr>
              <a:buNone/>
            </a:pPr>
            <a:r>
              <a:rPr lang="ru-RU" dirty="0" smtClean="0"/>
              <a:t>Цель: обучить ребенка одному из приемов          </a:t>
            </a:r>
          </a:p>
          <a:p>
            <a:pPr>
              <a:buNone/>
            </a:pPr>
            <a:r>
              <a:rPr lang="ru-RU" dirty="0" smtClean="0"/>
              <a:t>           саморегуляции.</a:t>
            </a:r>
          </a:p>
          <a:p>
            <a:pPr>
              <a:buNone/>
            </a:pPr>
            <a:r>
              <a:rPr lang="ru-RU" dirty="0" smtClean="0"/>
              <a:t> </a:t>
            </a:r>
            <a:r>
              <a:rPr lang="ru-RU" u="sng" dirty="0" smtClean="0"/>
              <a:t>« Разговор с телом»</a:t>
            </a:r>
          </a:p>
          <a:p>
            <a:pPr>
              <a:buNone/>
            </a:pPr>
            <a:r>
              <a:rPr lang="ru-RU" dirty="0" smtClean="0"/>
              <a:t>Цель: обучить ребенка владеть своим телом.</a:t>
            </a:r>
          </a:p>
          <a:p>
            <a:pPr>
              <a:buNone/>
            </a:pPr>
            <a:r>
              <a:rPr lang="ru-RU" u="sng" dirty="0" smtClean="0"/>
              <a:t>« Археология»</a:t>
            </a:r>
          </a:p>
          <a:p>
            <a:pPr>
              <a:buNone/>
            </a:pPr>
            <a:r>
              <a:rPr lang="ru-RU" dirty="0" smtClean="0"/>
              <a:t>Цель : развитие мышечного тонуса</a:t>
            </a:r>
          </a:p>
          <a:p>
            <a:pPr>
              <a:buNone/>
            </a:pPr>
            <a:r>
              <a:rPr lang="ru-RU" dirty="0" smtClean="0"/>
              <a:t>«</a:t>
            </a:r>
            <a:r>
              <a:rPr lang="ru-RU" u="sng" dirty="0" smtClean="0"/>
              <a:t>Послушай тишину»</a:t>
            </a:r>
          </a:p>
          <a:p>
            <a:pPr>
              <a:buNone/>
            </a:pPr>
            <a:r>
              <a:rPr lang="ru-RU" dirty="0" smtClean="0"/>
              <a:t>Цель: развивать внимание гиперактивного ребенка и умение владеть собой.</a:t>
            </a:r>
          </a:p>
          <a:p>
            <a:pPr>
              <a:buNone/>
            </a:pPr>
            <a:r>
              <a:rPr lang="ru-RU" u="sng" dirty="0" smtClean="0"/>
              <a:t>« Броуновское движение»</a:t>
            </a:r>
          </a:p>
          <a:p>
            <a:pPr>
              <a:buNone/>
            </a:pPr>
            <a:r>
              <a:rPr lang="ru-RU" dirty="0" smtClean="0"/>
              <a:t>Цель: игра направлена на развитие распределения внимания.</a:t>
            </a:r>
          </a:p>
          <a:p>
            <a:pPr>
              <a:buNone/>
            </a:pPr>
            <a:endParaRPr lang="ru-RU"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1143000"/>
          </a:xfrm>
        </p:spPr>
        <p:txBody>
          <a:bodyPr/>
          <a:lstStyle/>
          <a:p>
            <a:r>
              <a:rPr lang="ru-RU" dirty="0" smtClean="0">
                <a:solidFill>
                  <a:srgbClr val="FF0000"/>
                </a:solidFill>
              </a:rPr>
              <a:t>5. Развитие навыков межличностного </a:t>
            </a:r>
            <a:br>
              <a:rPr lang="ru-RU" dirty="0" smtClean="0">
                <a:solidFill>
                  <a:srgbClr val="FF0000"/>
                </a:solidFill>
              </a:rPr>
            </a:br>
            <a:r>
              <a:rPr lang="ru-RU" dirty="0" smtClean="0">
                <a:solidFill>
                  <a:srgbClr val="FF0000"/>
                </a:solidFill>
              </a:rPr>
              <a:t>    взаимодействия.</a:t>
            </a:r>
            <a:endParaRPr lang="ru-RU" dirty="0">
              <a:solidFill>
                <a:srgbClr val="FF0000"/>
              </a:solidFill>
            </a:endParaRPr>
          </a:p>
        </p:txBody>
      </p:sp>
      <p:sp>
        <p:nvSpPr>
          <p:cNvPr id="3" name="Содержимое 2"/>
          <p:cNvSpPr>
            <a:spLocks noGrp="1"/>
          </p:cNvSpPr>
          <p:nvPr>
            <p:ph sz="quarter" idx="1"/>
          </p:nvPr>
        </p:nvSpPr>
        <p:spPr/>
        <p:txBody>
          <a:bodyPr>
            <a:normAutofit fontScale="92500" lnSpcReduction="10000"/>
          </a:bodyPr>
          <a:lstStyle/>
          <a:p>
            <a:pPr>
              <a:buNone/>
            </a:pPr>
            <a:r>
              <a:rPr lang="ru-RU" dirty="0" smtClean="0"/>
              <a:t>        У детей с СДВГ постоянно возникают  во взаимоотношениях с окружающими, в том числе со  сверстниками, педагогами, родителями, братьями, сестрами. В действиях таких детей прослеживается  избыточное реагирование, не соответствующее содержанию ситуации, невосприимчивость к оттенкам межличностных взаимоотношений.</a:t>
            </a:r>
          </a:p>
          <a:p>
            <a:pPr>
              <a:buNone/>
            </a:pPr>
            <a:r>
              <a:rPr lang="ru-RU" dirty="0" smtClean="0"/>
              <a:t>        </a:t>
            </a:r>
            <a:r>
              <a:rPr lang="ru-RU" u="sng" dirty="0" smtClean="0"/>
              <a:t>Задача  этого направления работы:</a:t>
            </a:r>
          </a:p>
          <a:p>
            <a:pPr>
              <a:buFont typeface="Wingdings" pitchFamily="2" charset="2"/>
              <a:buChar char="v"/>
            </a:pPr>
            <a:r>
              <a:rPr lang="ru-RU" dirty="0" smtClean="0"/>
              <a:t>     обучить детей эффективным навыкам социального взаимодействия с окружающими, научить детей уважать права окружающих;</a:t>
            </a:r>
          </a:p>
          <a:p>
            <a:pPr>
              <a:buFont typeface="Wingdings" pitchFamily="2" charset="2"/>
              <a:buChar char="v"/>
            </a:pPr>
            <a:r>
              <a:rPr lang="ru-RU" dirty="0" smtClean="0"/>
              <a:t>Учить контролировать собственные эмоции и  поступки</a:t>
            </a:r>
          </a:p>
          <a:p>
            <a:pPr>
              <a:buNone/>
            </a:pPr>
            <a:r>
              <a:rPr lang="ru-RU" dirty="0" smtClean="0"/>
              <a:t> </a:t>
            </a: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14356"/>
            <a:ext cx="7686700" cy="5759596"/>
          </a:xfrm>
        </p:spPr>
        <p:txBody>
          <a:bodyPr>
            <a:normAutofit fontScale="92500" lnSpcReduction="20000"/>
          </a:bodyPr>
          <a:lstStyle/>
          <a:p>
            <a:pPr>
              <a:buNone/>
            </a:pPr>
            <a:r>
              <a:rPr lang="ru-RU" dirty="0" smtClean="0"/>
              <a:t>  В работе можно использовать следующие</a:t>
            </a:r>
          </a:p>
          <a:p>
            <a:pPr>
              <a:buNone/>
            </a:pPr>
            <a:r>
              <a:rPr lang="ru-RU" dirty="0" smtClean="0"/>
              <a:t>   </a:t>
            </a:r>
            <a:r>
              <a:rPr lang="ru-RU" dirty="0" smtClean="0">
                <a:solidFill>
                  <a:srgbClr val="FF0000"/>
                </a:solidFill>
              </a:rPr>
              <a:t>Методы :</a:t>
            </a:r>
          </a:p>
          <a:p>
            <a:pPr>
              <a:buClrTx/>
              <a:buFont typeface="Wingdings" pitchFamily="2" charset="2"/>
              <a:buChar char="ü"/>
            </a:pPr>
            <a:r>
              <a:rPr lang="ru-RU" dirty="0" smtClean="0"/>
              <a:t>Чтение  литературных произведений с последующим анализом;</a:t>
            </a:r>
          </a:p>
          <a:p>
            <a:pPr>
              <a:buClr>
                <a:schemeClr val="tx1"/>
              </a:buClr>
              <a:buFont typeface="Wingdings" pitchFamily="2" charset="2"/>
              <a:buChar char="ü"/>
            </a:pPr>
            <a:r>
              <a:rPr lang="ru-RU" dirty="0" smtClean="0"/>
              <a:t>Проигрывание и разбор конкретных ситуаций взаимодействия;</a:t>
            </a:r>
          </a:p>
          <a:p>
            <a:pPr>
              <a:buClr>
                <a:schemeClr val="tx1"/>
              </a:buClr>
              <a:buFont typeface="Wingdings" pitchFamily="2" charset="2"/>
              <a:buChar char="ü"/>
            </a:pPr>
            <a:r>
              <a:rPr lang="ru-RU" dirty="0" smtClean="0"/>
              <a:t>Игры, обучающие сотрудничеству;</a:t>
            </a:r>
          </a:p>
          <a:p>
            <a:pPr>
              <a:buClr>
                <a:schemeClr val="tx1"/>
              </a:buClr>
              <a:buFont typeface="Wingdings" pitchFamily="2" charset="2"/>
              <a:buChar char="ü"/>
            </a:pPr>
            <a:r>
              <a:rPr lang="ru-RU" dirty="0" smtClean="0"/>
              <a:t>Работа с мягким материалом;</a:t>
            </a:r>
          </a:p>
          <a:p>
            <a:pPr>
              <a:buClr>
                <a:schemeClr val="tx1"/>
              </a:buClr>
              <a:buFont typeface="Wingdings" pitchFamily="2" charset="2"/>
              <a:buChar char="ü"/>
            </a:pPr>
            <a:r>
              <a:rPr lang="ru-RU" dirty="0" smtClean="0"/>
              <a:t>Использование воды;</a:t>
            </a:r>
          </a:p>
          <a:p>
            <a:pPr>
              <a:buClr>
                <a:schemeClr val="tx1"/>
              </a:buClr>
              <a:buFont typeface="Wingdings" pitchFamily="2" charset="2"/>
              <a:buChar char="ü"/>
            </a:pPr>
            <a:r>
              <a:rPr lang="ru-RU" dirty="0" smtClean="0"/>
              <a:t>Песочная терапия.</a:t>
            </a:r>
          </a:p>
          <a:p>
            <a:pPr>
              <a:buClr>
                <a:schemeClr val="tx1"/>
              </a:buClr>
              <a:buFont typeface="Wingdings" pitchFamily="2" charset="2"/>
              <a:buChar char="ü"/>
            </a:pPr>
            <a:endParaRPr lang="ru-RU" dirty="0" smtClean="0"/>
          </a:p>
          <a:p>
            <a:pPr>
              <a:buClr>
                <a:schemeClr val="tx1"/>
              </a:buClr>
              <a:buNone/>
            </a:pPr>
            <a:r>
              <a:rPr lang="ru-RU" dirty="0" smtClean="0"/>
              <a:t>    Следует обратить внимание на то, что на начальном этапе коррекции лучше работать с ребенком индивидуально и только после выработки определенных умений переходить к групповым методам работы ( желательно,  чтобы группа была не более трёх - четырёх человек)</a:t>
            </a:r>
          </a:p>
          <a:p>
            <a:pPr>
              <a:buFontTx/>
              <a:buChar char="-"/>
            </a:pP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71480"/>
            <a:ext cx="7467600" cy="5902472"/>
          </a:xfrm>
        </p:spPr>
        <p:txBody>
          <a:bodyPr>
            <a:normAutofit lnSpcReduction="10000"/>
          </a:bodyPr>
          <a:lstStyle/>
          <a:p>
            <a:pPr>
              <a:buNone/>
            </a:pPr>
            <a:r>
              <a:rPr lang="ru-RU" dirty="0" smtClean="0"/>
              <a:t>       Схема работа с </a:t>
            </a:r>
            <a:r>
              <a:rPr lang="ru-RU" dirty="0" err="1" smtClean="0"/>
              <a:t>гиперактивными</a:t>
            </a:r>
            <a:r>
              <a:rPr lang="ru-RU" dirty="0" smtClean="0"/>
              <a:t> детьми.</a:t>
            </a:r>
          </a:p>
          <a:p>
            <a:pPr>
              <a:buNone/>
            </a:pPr>
            <a:endParaRPr lang="ru-RU" dirty="0" smtClean="0"/>
          </a:p>
          <a:p>
            <a:pPr>
              <a:buNone/>
            </a:pPr>
            <a:r>
              <a:rPr lang="en-US" dirty="0" smtClean="0"/>
              <a:t>I</a:t>
            </a:r>
            <a:r>
              <a:rPr lang="ru-RU" dirty="0" smtClean="0"/>
              <a:t>.  Гиперактивный  ребенок  + </a:t>
            </a:r>
            <a:r>
              <a:rPr lang="en-US" dirty="0" smtClean="0"/>
              <a:t>N</a:t>
            </a:r>
          </a:p>
          <a:p>
            <a:pPr>
              <a:buNone/>
            </a:pPr>
            <a:endParaRPr lang="en-US" dirty="0" smtClean="0"/>
          </a:p>
          <a:p>
            <a:pPr>
              <a:buNone/>
            </a:pPr>
            <a:r>
              <a:rPr lang="en-US" dirty="0" smtClean="0"/>
              <a:t>II</a:t>
            </a:r>
            <a:r>
              <a:rPr lang="ru-RU" dirty="0" smtClean="0"/>
              <a:t>. Парная работа и подгрупповая, по 3 человека.</a:t>
            </a:r>
          </a:p>
          <a:p>
            <a:pPr>
              <a:buNone/>
            </a:pPr>
            <a:r>
              <a:rPr lang="ru-RU" dirty="0" smtClean="0"/>
              <a:t>           </a:t>
            </a:r>
            <a:r>
              <a:rPr lang="en-US" dirty="0" smtClean="0"/>
              <a:t>N  </a:t>
            </a:r>
            <a:r>
              <a:rPr lang="ru-RU" dirty="0" smtClean="0"/>
              <a:t>  +  гиперактивный ребенок + </a:t>
            </a:r>
            <a:r>
              <a:rPr lang="en-US" dirty="0" smtClean="0"/>
              <a:t>N</a:t>
            </a:r>
            <a:endParaRPr lang="ru-RU" dirty="0" smtClean="0"/>
          </a:p>
          <a:p>
            <a:pPr>
              <a:buNone/>
            </a:pPr>
            <a:endParaRPr lang="ru-RU" dirty="0" smtClean="0"/>
          </a:p>
          <a:p>
            <a:pPr>
              <a:buNone/>
            </a:pPr>
            <a:endParaRPr lang="ru-RU" dirty="0" smtClean="0"/>
          </a:p>
          <a:p>
            <a:pPr>
              <a:buNone/>
            </a:pPr>
            <a:r>
              <a:rPr lang="ru-RU" dirty="0" smtClean="0"/>
              <a:t>      Не рекомендуется на начальных этапах    </a:t>
            </a:r>
          </a:p>
          <a:p>
            <a:pPr>
              <a:buNone/>
            </a:pPr>
            <a:r>
              <a:rPr lang="ru-RU" dirty="0" smtClean="0"/>
              <a:t>                               соединять </a:t>
            </a:r>
          </a:p>
          <a:p>
            <a:pPr>
              <a:buNone/>
            </a:pPr>
            <a:r>
              <a:rPr lang="ru-RU" dirty="0" smtClean="0"/>
              <a:t>    гиперактивного        +       гиперактивным </a:t>
            </a:r>
          </a:p>
          <a:p>
            <a:pPr>
              <a:buNone/>
            </a:pPr>
            <a:r>
              <a:rPr lang="ru-RU" dirty="0" smtClean="0"/>
              <a:t>    ребенка                               ребенком</a:t>
            </a:r>
            <a:endParaRPr lang="en-US" dirty="0" smtClean="0"/>
          </a:p>
          <a:p>
            <a:pPr>
              <a:buNone/>
            </a:pPr>
            <a:endParaRPr lang="ru-RU" dirty="0" smtClean="0"/>
          </a:p>
          <a:p>
            <a:pPr>
              <a:buNone/>
            </a:pPr>
            <a:r>
              <a:rPr lang="ru-RU" dirty="0" smtClean="0"/>
              <a:t> </a:t>
            </a: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29697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dirty="0" smtClean="0">
                <a:solidFill>
                  <a:schemeClr val="accent2">
                    <a:lumMod val="75000"/>
                  </a:schemeClr>
                </a:solidFill>
              </a:rPr>
              <a:t>                    Рекомендации </a:t>
            </a:r>
            <a:br>
              <a:rPr lang="ru-RU" dirty="0" smtClean="0">
                <a:solidFill>
                  <a:schemeClr val="accent2">
                    <a:lumMod val="75000"/>
                  </a:schemeClr>
                </a:solidFill>
              </a:rPr>
            </a:br>
            <a:r>
              <a:rPr lang="ru-RU" dirty="0" smtClean="0">
                <a:solidFill>
                  <a:schemeClr val="accent2">
                    <a:lumMod val="75000"/>
                  </a:schemeClr>
                </a:solidFill>
              </a:rPr>
              <a:t>             воспитателю при работе </a:t>
            </a:r>
            <a:br>
              <a:rPr lang="ru-RU" dirty="0" smtClean="0">
                <a:solidFill>
                  <a:schemeClr val="accent2">
                    <a:lumMod val="75000"/>
                  </a:schemeClr>
                </a:solidFill>
              </a:rPr>
            </a:br>
            <a:r>
              <a:rPr lang="ru-RU" dirty="0" smtClean="0">
                <a:solidFill>
                  <a:schemeClr val="accent2">
                    <a:lumMod val="75000"/>
                  </a:schemeClr>
                </a:solidFill>
              </a:rPr>
              <a:t>          с гиперактивным ребенком.</a:t>
            </a:r>
            <a:endParaRPr lang="ru-RU" dirty="0">
              <a:solidFill>
                <a:schemeClr val="accent2">
                  <a:lumMod val="75000"/>
                </a:schemeClr>
              </a:solidFill>
            </a:endParaRPr>
          </a:p>
        </p:txBody>
      </p:sp>
      <p:sp>
        <p:nvSpPr>
          <p:cNvPr id="3" name="Содержимое 2"/>
          <p:cNvSpPr>
            <a:spLocks noGrp="1"/>
          </p:cNvSpPr>
          <p:nvPr>
            <p:ph sz="quarter" idx="1"/>
          </p:nvPr>
        </p:nvSpPr>
        <p:spPr>
          <a:xfrm>
            <a:off x="457200" y="1785926"/>
            <a:ext cx="7467600" cy="4688026"/>
          </a:xfrm>
        </p:spPr>
        <p:txBody>
          <a:bodyPr/>
          <a:lstStyle/>
          <a:p>
            <a:r>
              <a:rPr lang="ru-RU" dirty="0" smtClean="0"/>
              <a:t>Не следует заставлять гиперактивного  ребенка заниматься больше, чем он может.</a:t>
            </a:r>
          </a:p>
          <a:p>
            <a:r>
              <a:rPr lang="ru-RU" dirty="0" smtClean="0"/>
              <a:t>Во время занятий ограничивать до минимума отвлекающие факторы.</a:t>
            </a:r>
          </a:p>
          <a:p>
            <a:r>
              <a:rPr lang="ru-RU" dirty="0" smtClean="0"/>
              <a:t>Быть экспрессивным, театральным воспитателем: необычность в поведении педагога может помочь ребенку сконцентрировать внимание.</a:t>
            </a:r>
          </a:p>
          <a:p>
            <a:r>
              <a:rPr lang="ru-RU" dirty="0" smtClean="0"/>
              <a:t>Не требовать от ребенка большой аккуратность при выполнении заданий в начале коррекционного пути.</a:t>
            </a: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71480"/>
            <a:ext cx="7467600" cy="5902472"/>
          </a:xfrm>
        </p:spPr>
        <p:txBody>
          <a:bodyPr/>
          <a:lstStyle/>
          <a:p>
            <a:r>
              <a:rPr lang="ru-RU" dirty="0" smtClean="0"/>
              <a:t>Ребенка лучше посадить рядом с воспитателем: время от времени следует положить руку на плечо ребенка, так как любые тактильные ощущения помогают сконцентрировать внимание.</a:t>
            </a:r>
          </a:p>
          <a:p>
            <a:r>
              <a:rPr lang="ru-RU" dirty="0" smtClean="0"/>
              <a:t>Введите конкретные правила поведения и работы. Эти правила обозначаются символами, пиктограммами и по мере необходимости предъявляются ребенку. Следует заранее обговорить их содержание и область применение</a:t>
            </a:r>
          </a:p>
          <a:p>
            <a:r>
              <a:rPr lang="ru-RU" dirty="0" smtClean="0"/>
              <a:t>Инструкции должны быть очень конкретные и содержать не более 10 слов. Говорить недолго, четко дать задание, установить правила и последствия их выполнения.</a:t>
            </a:r>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14356"/>
            <a:ext cx="7467600" cy="5759596"/>
          </a:xfrm>
        </p:spPr>
        <p:txBody>
          <a:bodyPr>
            <a:normAutofit lnSpcReduction="10000"/>
          </a:bodyPr>
          <a:lstStyle/>
          <a:p>
            <a:r>
              <a:rPr lang="ru-RU" dirty="0" smtClean="0"/>
              <a:t>Необходимо чаще поощрять.</a:t>
            </a:r>
          </a:p>
          <a:p>
            <a:r>
              <a:rPr lang="ru-RU" dirty="0" smtClean="0"/>
              <a:t>По возможности игнорировать вызывающие поступки ребенка. Прежде чем реагировать на неприятный поступок, остановитесь на несколько секунд ( например сосчитайте до 10).</a:t>
            </a:r>
          </a:p>
          <a:p>
            <a:r>
              <a:rPr lang="ru-RU" dirty="0" smtClean="0"/>
              <a:t>Для достижения результата проявлять настойчивость и требовательность к ребенку.</a:t>
            </a:r>
          </a:p>
          <a:p>
            <a:r>
              <a:rPr lang="ru-RU" dirty="0" smtClean="0"/>
              <a:t>Организовать правильную организацию двигательной  активности ( возможность расходования избыточной энергии). Организовывать игры с правилам.</a:t>
            </a:r>
          </a:p>
          <a:p>
            <a:r>
              <a:rPr lang="ru-RU" dirty="0" smtClean="0"/>
              <a:t>Включать в занятия элементы музыкотерапии (легкая музыка уравновешивает процессы возбуждения, торможения) </a:t>
            </a:r>
          </a:p>
          <a:p>
            <a:pPr>
              <a:buNone/>
            </a:pPr>
            <a:r>
              <a:rPr lang="ru-RU" dirty="0" smtClean="0"/>
              <a:t>  </a:t>
            </a:r>
            <a:r>
              <a:rPr lang="ru-RU" dirty="0" smtClean="0">
                <a:solidFill>
                  <a:srgbClr val="FF0000"/>
                </a:solidFill>
              </a:rPr>
              <a:t>Нельзя проводить игры, вызывающие сильные эмоции.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t>
            </a:r>
            <a:r>
              <a:rPr lang="ru-RU" sz="3100" b="1" i="1" dirty="0" smtClean="0">
                <a:solidFill>
                  <a:schemeClr val="accent5">
                    <a:lumMod val="75000"/>
                  </a:schemeClr>
                </a:solidFill>
              </a:rPr>
              <a:t>Клинические проявления синдрома дефицита внимания с гиперактивностью</a:t>
            </a:r>
            <a:endParaRPr lang="ru-RU" sz="3100" b="1" i="1" dirty="0">
              <a:solidFill>
                <a:schemeClr val="accent5">
                  <a:lumMod val="75000"/>
                </a:schemeClr>
              </a:solidFill>
            </a:endParaRPr>
          </a:p>
        </p:txBody>
      </p:sp>
      <p:sp>
        <p:nvSpPr>
          <p:cNvPr id="3" name="Содержимое 2"/>
          <p:cNvSpPr>
            <a:spLocks noGrp="1"/>
          </p:cNvSpPr>
          <p:nvPr>
            <p:ph sz="quarter" idx="1"/>
          </p:nvPr>
        </p:nvSpPr>
        <p:spPr/>
        <p:txBody>
          <a:bodyPr/>
          <a:lstStyle/>
          <a:p>
            <a:pPr marL="0" indent="0">
              <a:buNone/>
            </a:pPr>
            <a:r>
              <a:rPr lang="ru-RU" dirty="0" smtClean="0"/>
              <a:t>Большинство исследователей отмечают три основных блока проявления СДВГ (Ю.С. Шевченко, Н.Н. Заваденко):</a:t>
            </a:r>
          </a:p>
          <a:p>
            <a:pPr marL="0" indent="0"/>
            <a:r>
              <a:rPr lang="ru-RU" sz="4800" dirty="0" smtClean="0"/>
              <a:t>гиперактивность, </a:t>
            </a:r>
          </a:p>
          <a:p>
            <a:pPr marL="0" indent="0"/>
            <a:r>
              <a:rPr lang="ru-RU" sz="4800" dirty="0" smtClean="0"/>
              <a:t>нарушения внимания, </a:t>
            </a:r>
          </a:p>
          <a:p>
            <a:pPr marL="0" indent="0"/>
            <a:r>
              <a:rPr lang="ru-RU" sz="4800" dirty="0" smtClean="0"/>
              <a:t>импульсивность</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a:effectLst>
            <a:glow rad="228600">
              <a:schemeClr val="accent1">
                <a:satMod val="175000"/>
                <a:alpha val="40000"/>
              </a:schemeClr>
            </a:glow>
            <a:outerShdw blurRad="50800" dist="25000" dir="5400000" rotWithShape="0">
              <a:srgbClr val="000000">
                <a:alpha val="40000"/>
              </a:srgbClr>
            </a:outerShdw>
          </a:effectLst>
        </p:spPr>
        <p:style>
          <a:lnRef idx="1">
            <a:schemeClr val="accent1"/>
          </a:lnRef>
          <a:fillRef idx="2">
            <a:schemeClr val="accent1"/>
          </a:fillRef>
          <a:effectRef idx="1">
            <a:schemeClr val="accent1"/>
          </a:effectRef>
          <a:fontRef idx="minor">
            <a:schemeClr val="dk1"/>
          </a:fontRef>
        </p:style>
        <p:txBody>
          <a:bodyPr/>
          <a:lstStyle/>
          <a:p>
            <a:r>
              <a:rPr lang="ru-RU" dirty="0" smtClean="0"/>
              <a:t>         </a:t>
            </a:r>
            <a:r>
              <a:rPr lang="ru-RU" dirty="0" smtClean="0">
                <a:solidFill>
                  <a:srgbClr val="3366FF"/>
                </a:solidFill>
              </a:rPr>
              <a:t>Работа с родителями </a:t>
            </a:r>
            <a:endParaRPr lang="ru-RU" dirty="0">
              <a:solidFill>
                <a:srgbClr val="3366FF"/>
              </a:solidFill>
            </a:endParaRPr>
          </a:p>
        </p:txBody>
      </p:sp>
      <p:sp>
        <p:nvSpPr>
          <p:cNvPr id="3" name="Содержимое 2"/>
          <p:cNvSpPr>
            <a:spLocks noGrp="1"/>
          </p:cNvSpPr>
          <p:nvPr>
            <p:ph sz="quarter" idx="1"/>
          </p:nvPr>
        </p:nvSpPr>
        <p:spPr/>
        <p:txBody>
          <a:bodyPr/>
          <a:lstStyle/>
          <a:p>
            <a:pPr>
              <a:buNone/>
            </a:pPr>
            <a:r>
              <a:rPr lang="ru-RU" dirty="0" smtClean="0"/>
              <a:t> Часто родители гиперактивного ребенка  допускают основные ошибки в воспитании :</a:t>
            </a:r>
          </a:p>
          <a:p>
            <a:pPr>
              <a:buFont typeface="Wingdings" pitchFamily="2" charset="2"/>
              <a:buChar char="q"/>
            </a:pPr>
            <a:r>
              <a:rPr lang="ru-RU" dirty="0" smtClean="0"/>
              <a:t> недостаток эмоционального внимания, часто подменяемого медицинским уходом;</a:t>
            </a:r>
          </a:p>
          <a:p>
            <a:pPr>
              <a:buFont typeface="Wingdings" pitchFamily="2" charset="2"/>
              <a:buChar char="q"/>
            </a:pPr>
            <a:r>
              <a:rPr lang="ru-RU" dirty="0" smtClean="0"/>
              <a:t>Недостаток твердости в воспитании и отсутствие надлежащего контроля за поведением ребенка;</a:t>
            </a:r>
          </a:p>
          <a:p>
            <a:pPr>
              <a:buFont typeface="Wingdings" pitchFamily="2" charset="2"/>
              <a:buChar char="q"/>
            </a:pPr>
            <a:r>
              <a:rPr lang="ru-RU" dirty="0" smtClean="0"/>
              <a:t>Неумение воспитывать в детях навыки управления гневом.</a:t>
            </a:r>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42918"/>
            <a:ext cx="7615262" cy="5831034"/>
          </a:xfrm>
        </p:spPr>
        <p:txBody>
          <a:bodyPr>
            <a:normAutofit fontScale="92500"/>
          </a:bodyPr>
          <a:lstStyle/>
          <a:p>
            <a:pPr>
              <a:buNone/>
            </a:pPr>
            <a:r>
              <a:rPr lang="ru-RU" dirty="0" smtClean="0"/>
              <a:t>     Эти ошибки четко проявляются в моделях поведения родителей гиперактивного ребенка:</a:t>
            </a:r>
          </a:p>
          <a:p>
            <a:pPr>
              <a:buNone/>
            </a:pPr>
            <a:r>
              <a:rPr lang="ru-RU" dirty="0" smtClean="0"/>
              <a:t>1. Родители не понимают проблемы ребенка, стремятся жесткими мерами бороться с « непослушанием» сына или дочери. Усиливают дисциплинарные способы воздействия, вводят непреклонную систему запретов            появление негативных форм поведения, ухудшение психосоматического состояния ребенка.</a:t>
            </a:r>
          </a:p>
          <a:p>
            <a:pPr>
              <a:buNone/>
            </a:pPr>
            <a:r>
              <a:rPr lang="ru-RU" dirty="0" smtClean="0"/>
              <a:t>2. Родители стараются не обращать внимание на поведение ребенка или, «опускают руки», предоставляют ребенку полную свободу действий         гиперактивный ребенок лишается необходимой для него поддержки взрослых, быстро начинает манипулировать взрослыми        поведение  усугубляется.</a:t>
            </a:r>
            <a:endParaRPr lang="ru-RU" dirty="0"/>
          </a:p>
        </p:txBody>
      </p:sp>
      <p:sp>
        <p:nvSpPr>
          <p:cNvPr id="4" name="Стрелка вправо 3"/>
          <p:cNvSpPr/>
          <p:nvPr/>
        </p:nvSpPr>
        <p:spPr>
          <a:xfrm>
            <a:off x="5500694" y="2928934"/>
            <a:ext cx="406904"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a:off x="7500958" y="4643446"/>
            <a:ext cx="47834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6143636" y="5643578"/>
            <a:ext cx="335466"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14356"/>
            <a:ext cx="7467600" cy="5759596"/>
          </a:xfrm>
        </p:spPr>
        <p:txBody>
          <a:bodyPr/>
          <a:lstStyle/>
          <a:p>
            <a:pPr>
              <a:buNone/>
            </a:pPr>
            <a:r>
              <a:rPr lang="ru-RU" dirty="0" smtClean="0"/>
              <a:t>3. Некоторые родители, слыша в детском саду и других общественных местах непрекра-щающиеся упреки и замечания в адрес своего ребенка , начинают винить только себя в том , что он такой . Приходя в отчаяния и впадают в состояние депрессии              отсутствие адекватных воспитательных воздействий также приводит к усугублению поведения.</a:t>
            </a:r>
          </a:p>
          <a:p>
            <a:pPr>
              <a:buNone/>
            </a:pPr>
            <a:endParaRPr lang="ru-RU" dirty="0"/>
          </a:p>
        </p:txBody>
      </p:sp>
      <p:sp>
        <p:nvSpPr>
          <p:cNvPr id="4" name="Стрелка вправо 3"/>
          <p:cNvSpPr/>
          <p:nvPr/>
        </p:nvSpPr>
        <p:spPr>
          <a:xfrm>
            <a:off x="4143372" y="2714620"/>
            <a:ext cx="692656" cy="1171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42918"/>
            <a:ext cx="7467600" cy="5831034"/>
          </a:xfrm>
        </p:spPr>
        <p:txBody>
          <a:bodyPr>
            <a:normAutofit fontScale="92500" lnSpcReduction="10000"/>
          </a:bodyPr>
          <a:lstStyle/>
          <a:p>
            <a:pPr>
              <a:buNone/>
            </a:pPr>
            <a:r>
              <a:rPr lang="ru-RU" dirty="0" smtClean="0"/>
              <a:t> Работу с родителями необходимо проводить в двух направлениях:</a:t>
            </a:r>
          </a:p>
          <a:p>
            <a:pPr>
              <a:buFont typeface="Wingdings" pitchFamily="2" charset="2"/>
              <a:buChar char="q"/>
            </a:pPr>
            <a:r>
              <a:rPr lang="ru-RU" dirty="0" smtClean="0"/>
              <a:t>Информирование о проблеме;</a:t>
            </a:r>
          </a:p>
          <a:p>
            <a:pPr>
              <a:buFont typeface="Wingdings" pitchFamily="2" charset="2"/>
              <a:buChar char="q"/>
            </a:pPr>
            <a:r>
              <a:rPr lang="ru-RU" dirty="0" smtClean="0"/>
              <a:t>Обучение эффективным способам общения с ребенком.</a:t>
            </a:r>
          </a:p>
          <a:p>
            <a:pPr>
              <a:buFont typeface="Wingdings" pitchFamily="2" charset="2"/>
              <a:buChar char="q"/>
            </a:pPr>
            <a:endParaRPr lang="ru-RU" dirty="0" smtClean="0"/>
          </a:p>
          <a:p>
            <a:pPr>
              <a:buNone/>
            </a:pPr>
            <a:r>
              <a:rPr lang="ru-RU" dirty="0" smtClean="0"/>
              <a:t>     Прежде всего, необходимо разъяснить , что </a:t>
            </a:r>
          </a:p>
          <a:p>
            <a:pPr>
              <a:buNone/>
            </a:pPr>
            <a:r>
              <a:rPr lang="ru-RU" dirty="0" smtClean="0"/>
              <a:t>   же такое  гиперактивность. Самое главное - донести до родителей простую мысль: необычность поведения их детей – не результат дурного  характера или неподходящего темперамента и не упрямство, которое непременно нужно сломить, а вполне вероятно, специфические особенности психики, обусловленные определенными нарушениями деятельности нервной системы ребенка.</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7467600" cy="5973910"/>
          </a:xfrm>
        </p:spPr>
        <p:txBody>
          <a:bodyPr>
            <a:normAutofit fontScale="85000" lnSpcReduction="10000"/>
          </a:bodyPr>
          <a:lstStyle/>
          <a:p>
            <a:pPr>
              <a:buNone/>
            </a:pPr>
            <a:r>
              <a:rPr lang="ru-RU" dirty="0" smtClean="0"/>
              <a:t>      Родные должны понять , что  ребенок ни в коей мере не виноват, что он такой, и что дисциплинарные меры воздействия в виде постоянных наказаний, замечаний, окриков, не приведут к улучшению поведения, а в большинстве случаев даже ухудшат его.</a:t>
            </a:r>
          </a:p>
          <a:p>
            <a:pPr>
              <a:buNone/>
            </a:pPr>
            <a:r>
              <a:rPr lang="ru-RU" dirty="0" smtClean="0"/>
              <a:t>      Если врач назначил лечение, то следует объяснить родителям, что улучшение его состояния « зависит не только от специально назначаемого лечения, но в значительной мере еще и от доброго , спокойного и </a:t>
            </a:r>
            <a:r>
              <a:rPr lang="ru-RU" dirty="0" err="1" smtClean="0"/>
              <a:t>последовате-льного</a:t>
            </a:r>
            <a:r>
              <a:rPr lang="ru-RU" dirty="0" smtClean="0"/>
              <a:t> отношения к нему.</a:t>
            </a:r>
          </a:p>
          <a:p>
            <a:pPr>
              <a:buNone/>
            </a:pPr>
            <a:r>
              <a:rPr lang="ru-RU" dirty="0" smtClean="0"/>
              <a:t>       В воспитании ребенка с гиперактивностью родителям необходимо избегать 2х крайностей: проявление чрезмерной жалости и </a:t>
            </a:r>
            <a:r>
              <a:rPr lang="ru-RU" dirty="0" err="1" smtClean="0"/>
              <a:t>вседозво-ленности</a:t>
            </a:r>
            <a:r>
              <a:rPr lang="ru-RU" dirty="0" smtClean="0"/>
              <a:t> с одной стороны, а с другой – постановки перед ним повышенных требований, которые он  не в состоянии выполнить в сочетании с  жестокостью и наказаниями.</a:t>
            </a:r>
          </a:p>
          <a:p>
            <a:pPr>
              <a:buNone/>
            </a:pPr>
            <a:r>
              <a:rPr lang="ru-RU" dirty="0" smtClean="0"/>
              <a:t>        Частое изменение указаний и колебаний настроения родителей оказывает на ребенка глубокое негативное воздействие.</a:t>
            </a:r>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296974"/>
          </a:xfrm>
          <a:solidFill>
            <a:schemeClr val="accent1">
              <a:lumMod val="60000"/>
              <a:lumOff val="40000"/>
            </a:schemeClr>
          </a:solidFill>
          <a:effectLst>
            <a:glow rad="139700">
              <a:schemeClr val="accent1">
                <a:satMod val="175000"/>
                <a:alpha val="40000"/>
              </a:schemeClr>
            </a:glow>
          </a:effectLst>
        </p:spPr>
        <p:txBody>
          <a:bodyPr>
            <a:normAutofit fontScale="90000"/>
          </a:bodyPr>
          <a:lstStyle/>
          <a:p>
            <a:r>
              <a:rPr lang="ru-RU" dirty="0" smtClean="0"/>
              <a:t>                      </a:t>
            </a:r>
            <a:r>
              <a:rPr lang="ru-RU" dirty="0" smtClean="0">
                <a:solidFill>
                  <a:srgbClr val="3366FF"/>
                </a:solidFill>
              </a:rPr>
              <a:t>Рекомендации </a:t>
            </a:r>
            <a:br>
              <a:rPr lang="ru-RU" dirty="0" smtClean="0">
                <a:solidFill>
                  <a:srgbClr val="3366FF"/>
                </a:solidFill>
              </a:rPr>
            </a:br>
            <a:r>
              <a:rPr lang="ru-RU" dirty="0" smtClean="0">
                <a:solidFill>
                  <a:srgbClr val="3366FF"/>
                </a:solidFill>
              </a:rPr>
              <a:t>                     для родителей </a:t>
            </a:r>
            <a:br>
              <a:rPr lang="ru-RU" dirty="0" smtClean="0">
                <a:solidFill>
                  <a:srgbClr val="3366FF"/>
                </a:solidFill>
              </a:rPr>
            </a:br>
            <a:r>
              <a:rPr lang="ru-RU" dirty="0" smtClean="0">
                <a:solidFill>
                  <a:srgbClr val="3366FF"/>
                </a:solidFill>
              </a:rPr>
              <a:t>             гиперактивного ребенка</a:t>
            </a:r>
            <a:endParaRPr lang="ru-RU" dirty="0">
              <a:solidFill>
                <a:srgbClr val="3366FF"/>
              </a:solidFill>
            </a:endParaRPr>
          </a:p>
        </p:txBody>
      </p:sp>
      <p:sp>
        <p:nvSpPr>
          <p:cNvPr id="3" name="Содержимое 2"/>
          <p:cNvSpPr>
            <a:spLocks noGrp="1"/>
          </p:cNvSpPr>
          <p:nvPr>
            <p:ph sz="quarter" idx="1"/>
          </p:nvPr>
        </p:nvSpPr>
        <p:spPr>
          <a:xfrm>
            <a:off x="457200" y="1785926"/>
            <a:ext cx="7467600" cy="4688026"/>
          </a:xfrm>
        </p:spPr>
        <p:txBody>
          <a:bodyPr>
            <a:normAutofit lnSpcReduction="10000"/>
          </a:bodyPr>
          <a:lstStyle/>
          <a:p>
            <a:pPr>
              <a:buNone/>
            </a:pPr>
            <a:r>
              <a:rPr lang="ru-RU" dirty="0" smtClean="0"/>
              <a:t>1. В своих отношениях с ребенком придерживайтесь «позитивной модели». Хвалите его в каждом случае, когда он этого заслужил, подчеркиваете успехи. Это поможет укрепить уверенность ребенка в собственных силах.</a:t>
            </a:r>
          </a:p>
          <a:p>
            <a:pPr>
              <a:buNone/>
            </a:pPr>
            <a:r>
              <a:rPr lang="ru-RU" dirty="0" smtClean="0"/>
              <a:t>2. Когда вы отдаете распоряжение, вы можете формулировать и следующим образом: « Мне нужна твоя помощь. Пожалуйста помоги мне». Ключевым моментом в данной ситуации является просьба о помощи.</a:t>
            </a:r>
          </a:p>
          <a:p>
            <a:pPr>
              <a:buNone/>
            </a:pPr>
            <a:r>
              <a:rPr lang="ru-RU" dirty="0" smtClean="0"/>
              <a:t>3. Избегайте повторение слов « НЕТ» и            </a:t>
            </a:r>
          </a:p>
          <a:p>
            <a:pPr>
              <a:buNone/>
            </a:pPr>
            <a:r>
              <a:rPr lang="ru-RU" dirty="0" smtClean="0"/>
              <a:t>                                                                 «НЕЛЬЗЯ»</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7467600" cy="5973910"/>
          </a:xfrm>
        </p:spPr>
        <p:txBody>
          <a:bodyPr>
            <a:normAutofit lnSpcReduction="10000"/>
          </a:bodyPr>
          <a:lstStyle/>
          <a:p>
            <a:pPr>
              <a:buNone/>
            </a:pPr>
            <a:r>
              <a:rPr lang="ru-RU" dirty="0" smtClean="0"/>
              <a:t>4. Говорите сдержанно, спокойно и мягко.</a:t>
            </a:r>
          </a:p>
          <a:p>
            <a:pPr>
              <a:buNone/>
            </a:pPr>
            <a:r>
              <a:rPr lang="ru-RU" dirty="0" smtClean="0"/>
              <a:t>5. Давайте ребенку только одно задание на определенный отрезок времени, чтобы он не был перегружен слишком большим количеством распоряжений.</a:t>
            </a:r>
          </a:p>
          <a:p>
            <a:pPr>
              <a:buNone/>
            </a:pPr>
            <a:r>
              <a:rPr lang="ru-RU" dirty="0" smtClean="0"/>
              <a:t>6. Для подкрепления устных инструкций используйте зрительную стимуляцию.</a:t>
            </a:r>
          </a:p>
          <a:p>
            <a:pPr>
              <a:buNone/>
            </a:pPr>
            <a:r>
              <a:rPr lang="ru-RU" dirty="0" smtClean="0"/>
              <a:t>7. Поощряйте ребенка за все виды деятельности, требующие концентрации внимания </a:t>
            </a:r>
          </a:p>
          <a:p>
            <a:pPr>
              <a:buNone/>
            </a:pPr>
            <a:r>
              <a:rPr lang="ru-RU" dirty="0" smtClean="0"/>
              <a:t>( раскрашивание, работа с кубиками)</a:t>
            </a:r>
          </a:p>
          <a:p>
            <a:pPr>
              <a:buNone/>
            </a:pPr>
            <a:r>
              <a:rPr lang="ru-RU" dirty="0" smtClean="0"/>
              <a:t>8. Поддерживайте дома четкий распорядок дня. Дети чувствуют себя в большей безопасности, если имеют дело с многократным повторяющимися действиями, они более восприимчивы и лучше реагируют когда регулярно едят, спят и играют.</a:t>
            </a:r>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71480"/>
            <a:ext cx="7467600" cy="5902472"/>
          </a:xfrm>
        </p:spPr>
        <p:txBody>
          <a:bodyPr>
            <a:normAutofit fontScale="92500"/>
          </a:bodyPr>
          <a:lstStyle/>
          <a:p>
            <a:pPr>
              <a:buNone/>
            </a:pPr>
            <a:r>
              <a:rPr lang="ru-RU" dirty="0" smtClean="0"/>
              <a:t>9. Избегайте по возможности скоплений людей. Пребывание в крупных магазинах, на рынках и т.п. оказывает на ребенка чрезмерно стимулирующее воздействие.</a:t>
            </a:r>
          </a:p>
          <a:p>
            <a:pPr>
              <a:buNone/>
            </a:pPr>
            <a:r>
              <a:rPr lang="ru-RU" dirty="0" smtClean="0"/>
              <a:t>10. Во время игр ограничивайте ребенка лишь одним партнером. Избегайте беспокойных шумных приятелей.</a:t>
            </a:r>
          </a:p>
          <a:p>
            <a:pPr>
              <a:buNone/>
            </a:pPr>
            <a:r>
              <a:rPr lang="ru-RU" dirty="0" smtClean="0"/>
              <a:t>11. Оберегайте ребенка от утомления, поскольку оно приводит к снижению самоконтроля и нарастанию гиперактивности.</a:t>
            </a:r>
          </a:p>
          <a:p>
            <a:pPr>
              <a:buNone/>
            </a:pPr>
            <a:r>
              <a:rPr lang="ru-RU" dirty="0" smtClean="0"/>
              <a:t>12. Давайте ребенку возможность расходовать избыточную энергию. Полезно ежедневная физическая активность на свежем воздухе: длительные прогулки, бег, спортивные занятия.</a:t>
            </a:r>
          </a:p>
          <a:p>
            <a:pPr>
              <a:buNone/>
            </a:pPr>
            <a:r>
              <a:rPr lang="ru-RU" dirty="0" smtClean="0"/>
              <a:t>13. Постоянно учитывайте недостатки поведения ребенка.</a:t>
            </a:r>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lstStyle/>
          <a:p>
            <a:r>
              <a:rPr lang="ru-RU" dirty="0" smtClean="0"/>
              <a:t> </a:t>
            </a:r>
            <a:r>
              <a:rPr lang="ru-RU" dirty="0" smtClean="0">
                <a:solidFill>
                  <a:srgbClr val="3366FF"/>
                </a:solidFill>
              </a:rPr>
              <a:t>рекомендуемая  литература </a:t>
            </a:r>
            <a:endParaRPr lang="ru-RU" dirty="0">
              <a:solidFill>
                <a:srgbClr val="3366FF"/>
              </a:solidFill>
            </a:endParaRPr>
          </a:p>
        </p:txBody>
      </p:sp>
      <p:sp>
        <p:nvSpPr>
          <p:cNvPr id="3" name="Содержимое 2"/>
          <p:cNvSpPr>
            <a:spLocks noGrp="1"/>
          </p:cNvSpPr>
          <p:nvPr>
            <p:ph sz="quarter" idx="1"/>
          </p:nvPr>
        </p:nvSpPr>
        <p:spPr>
          <a:xfrm>
            <a:off x="457200" y="1214422"/>
            <a:ext cx="7467600" cy="5259530"/>
          </a:xfrm>
        </p:spPr>
        <p:txBody>
          <a:bodyPr>
            <a:normAutofit fontScale="85000" lnSpcReduction="10000"/>
          </a:bodyPr>
          <a:lstStyle/>
          <a:p>
            <a:pPr>
              <a:buNone/>
            </a:pPr>
            <a:r>
              <a:rPr lang="ru-RU" dirty="0" smtClean="0"/>
              <a:t> 1. Алешина Ю.Е.  Индивидуальное и семейное консультирование. – М., 1994.</a:t>
            </a:r>
          </a:p>
          <a:p>
            <a:pPr>
              <a:buNone/>
            </a:pPr>
            <a:r>
              <a:rPr lang="ru-RU" dirty="0" smtClean="0"/>
              <a:t>2. Безруких М.М. Дети, которых не понимают взрослые // дошкольное воспитание.- 2002.- №5</a:t>
            </a:r>
          </a:p>
          <a:p>
            <a:pPr>
              <a:buNone/>
            </a:pPr>
            <a:r>
              <a:rPr lang="ru-RU" dirty="0" smtClean="0"/>
              <a:t>3.Бретт Д. «Жила –была девочка, похожая на тебя..»: психотерапевтические истории для детей. -М., 1996.</a:t>
            </a:r>
          </a:p>
          <a:p>
            <a:pPr>
              <a:buNone/>
            </a:pPr>
            <a:r>
              <a:rPr lang="ru-RU" dirty="0" smtClean="0"/>
              <a:t>4.Брязгунов И.П., Касатткова Е.В. Непоседливый ребенок.- М.,2001.</a:t>
            </a:r>
          </a:p>
          <a:p>
            <a:pPr>
              <a:buNone/>
            </a:pPr>
            <a:r>
              <a:rPr lang="ru-RU" dirty="0" smtClean="0"/>
              <a:t>5. Варга Д. Дела семейные. – М., 1986.</a:t>
            </a:r>
          </a:p>
          <a:p>
            <a:pPr>
              <a:buNone/>
            </a:pPr>
            <a:r>
              <a:rPr lang="ru-RU" dirty="0" smtClean="0"/>
              <a:t>6. Грабенко Т.М., Зинкевич -Евстигнеева Т.Д. Чудеса на песке. Песочная игротерапия. Методическое пособие для педагогов, психологов и родителей.-СПб.,1998.</a:t>
            </a:r>
          </a:p>
          <a:p>
            <a:pPr>
              <a:buNone/>
            </a:pPr>
            <a:r>
              <a:rPr lang="ru-RU" dirty="0" smtClean="0"/>
              <a:t>7. Добсон Д. непослушный ребенок. – СПб.: Мирт, 1997.</a:t>
            </a:r>
          </a:p>
          <a:p>
            <a:pPr>
              <a:buNone/>
            </a:pPr>
            <a:r>
              <a:rPr lang="ru-RU" dirty="0" smtClean="0"/>
              <a:t>8. Дошкольники « группы риска» / Психокоррекционная и развивающая работа с детьми /Под  ред. И.В. Дубро-виной.- М., 1999.</a:t>
            </a:r>
            <a:endParaRPr lang="ru-R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71480"/>
            <a:ext cx="7467600" cy="5902472"/>
          </a:xfrm>
        </p:spPr>
        <p:txBody>
          <a:bodyPr>
            <a:normAutofit fontScale="77500" lnSpcReduction="20000"/>
          </a:bodyPr>
          <a:lstStyle/>
          <a:p>
            <a:pPr>
              <a:buNone/>
            </a:pPr>
            <a:r>
              <a:rPr lang="ru-RU" dirty="0" smtClean="0"/>
              <a:t>9.Заваденко Н.Н. Как понять ребенка: дети с гиперактивностью и дефицитом внимания. -М.: Школа- Пресс 1, 2001.</a:t>
            </a:r>
          </a:p>
          <a:p>
            <a:pPr>
              <a:buNone/>
            </a:pPr>
            <a:r>
              <a:rPr lang="ru-RU" dirty="0" smtClean="0"/>
              <a:t>10.Заваденко Н.Н Факторы риска для формирования дефицита внимания и гиперактивности у детей // Мир психологии – 2000.- №1</a:t>
            </a:r>
          </a:p>
          <a:p>
            <a:pPr>
              <a:buNone/>
            </a:pPr>
            <a:r>
              <a:rPr lang="ru-RU" dirty="0" smtClean="0"/>
              <a:t>11.Захаров  А.И. Как  предупредить отклонения в поведении ребенка.- М.: Просвещение, 1986.</a:t>
            </a:r>
          </a:p>
          <a:p>
            <a:pPr>
              <a:buNone/>
            </a:pPr>
            <a:r>
              <a:rPr lang="ru-RU" dirty="0" smtClean="0"/>
              <a:t>12. Зинкевич – Евстигнеева Т.Д. Практикум  по </a:t>
            </a:r>
            <a:r>
              <a:rPr lang="ru-RU" dirty="0" err="1" smtClean="0"/>
              <a:t>сказкотерапии</a:t>
            </a:r>
            <a:r>
              <a:rPr lang="ru-RU" dirty="0" smtClean="0"/>
              <a:t>.- </a:t>
            </a:r>
            <a:r>
              <a:rPr lang="ru-RU" dirty="0" err="1" smtClean="0"/>
              <a:t>СПб.:Речь</a:t>
            </a:r>
            <a:r>
              <a:rPr lang="ru-RU" dirty="0" smtClean="0"/>
              <a:t>, 2002.</a:t>
            </a:r>
          </a:p>
          <a:p>
            <a:pPr>
              <a:buNone/>
            </a:pPr>
            <a:r>
              <a:rPr lang="ru-RU" dirty="0" smtClean="0"/>
              <a:t>13.Калинина Р.Р. Тренинг развития личности дошкольника. Занятия, игры, упражнения.- СПб., 1997.</a:t>
            </a:r>
          </a:p>
          <a:p>
            <a:pPr>
              <a:buNone/>
            </a:pPr>
            <a:r>
              <a:rPr lang="ru-RU" dirty="0" smtClean="0"/>
              <a:t>14. </a:t>
            </a:r>
            <a:r>
              <a:rPr lang="ru-RU" dirty="0" err="1" smtClean="0"/>
              <a:t>Кэмпбелл</a:t>
            </a:r>
            <a:r>
              <a:rPr lang="ru-RU" dirty="0" smtClean="0"/>
              <a:t> Р. Как справиться  с гневом ребенка.- СПб.: Мирт, 1997.</a:t>
            </a:r>
          </a:p>
          <a:p>
            <a:pPr>
              <a:buNone/>
            </a:pPr>
            <a:r>
              <a:rPr lang="ru-RU" dirty="0" smtClean="0"/>
              <a:t>15.Мустакас К. Игровая терапия.- СПб.: Речь, 2000.</a:t>
            </a:r>
          </a:p>
          <a:p>
            <a:pPr>
              <a:buNone/>
            </a:pPr>
            <a:r>
              <a:rPr lang="ru-RU" dirty="0" smtClean="0"/>
              <a:t>16. </a:t>
            </a:r>
            <a:r>
              <a:rPr lang="ru-RU" dirty="0" err="1" smtClean="0"/>
              <a:t>Кэмпбелл</a:t>
            </a:r>
            <a:r>
              <a:rPr lang="ru-RU" dirty="0" smtClean="0"/>
              <a:t> Р. Как  на самом деле любить детей. – М., 1992.</a:t>
            </a:r>
          </a:p>
          <a:p>
            <a:pPr>
              <a:buNone/>
            </a:pPr>
            <a:r>
              <a:rPr lang="ru-RU" dirty="0" smtClean="0"/>
              <a:t>17. </a:t>
            </a:r>
            <a:r>
              <a:rPr lang="ru-RU" dirty="0" err="1" smtClean="0"/>
              <a:t>Фромм</a:t>
            </a:r>
            <a:r>
              <a:rPr lang="ru-RU" dirty="0" smtClean="0"/>
              <a:t> А. Азбука для родителей, или Как помочь ребенку в трудной ситуации / Популярная педагогика.- Екатеринбург, 1997.</a:t>
            </a:r>
          </a:p>
          <a:p>
            <a:pPr>
              <a:buNone/>
            </a:pPr>
            <a:r>
              <a:rPr lang="ru-RU" dirty="0" smtClean="0"/>
              <a:t>18. Шипицына Л.М. Развитие навыков общения лиц с нарушением интеллекта.- СПб., 2000.</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42910" y="5429264"/>
            <a:ext cx="7467600" cy="1143000"/>
          </a:xfrm>
        </p:spPr>
        <p:txBody>
          <a:bodyPr>
            <a:noAutofit/>
          </a:bodyPr>
          <a:lstStyle/>
          <a:p>
            <a:r>
              <a:rPr lang="ru-RU" sz="2800" b="1" u="sng" dirty="0" smtClean="0">
                <a:solidFill>
                  <a:schemeClr val="accent1">
                    <a:lumMod val="75000"/>
                  </a:schemeClr>
                </a:solidFill>
              </a:rPr>
              <a:t>Гиперактивность</a:t>
            </a:r>
            <a:r>
              <a:rPr lang="ru-RU" sz="2800" dirty="0" smtClean="0">
                <a:solidFill>
                  <a:schemeClr val="tx1"/>
                </a:solidFill>
              </a:rPr>
              <a:t> проявляется избыточной двигательной активностью, беспокойством и суетливостью, многочисленными посторонними движениями, которых ребенок часто не замечает, чрезмерной болтливостью. Продолжительность сна всегда меньше нормы. Несформированность мелкой моторики, праксиса. </a:t>
            </a:r>
            <a:br>
              <a:rPr lang="ru-RU" sz="2800" dirty="0" smtClean="0">
                <a:solidFill>
                  <a:schemeClr val="tx1"/>
                </a:solidFill>
              </a:rPr>
            </a:br>
            <a:r>
              <a:rPr lang="ru-RU" sz="2800" dirty="0" smtClean="0">
                <a:solidFill>
                  <a:schemeClr val="tx1"/>
                </a:solidFill>
              </a:rPr>
              <a:t>Исследования польских ученых показывают, что двигательная активность детей с СДВГ на 25-30% выше нормы. Они двигаются даже во сне.</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072494" cy="6801862"/>
          </a:xfrm>
          <a:prstGeom prst="rect">
            <a:avLst/>
          </a:prstGeom>
        </p:spPr>
        <p:txBody>
          <a:bodyPr wrap="square">
            <a:spAutoFit/>
          </a:bodyPr>
          <a:lstStyle/>
          <a:p>
            <a:r>
              <a:rPr lang="ru-RU" sz="1600" dirty="0" smtClean="0"/>
              <a:t> </a:t>
            </a:r>
            <a:br>
              <a:rPr lang="ru-RU" sz="1600" dirty="0" smtClean="0"/>
            </a:br>
            <a:r>
              <a:rPr lang="ru-RU" sz="2800" dirty="0" smtClean="0"/>
              <a:t>Понятие </a:t>
            </a:r>
            <a:r>
              <a:rPr lang="ru-RU" sz="2800" b="1" dirty="0" smtClean="0"/>
              <a:t>"невнимательность"</a:t>
            </a:r>
            <a:r>
              <a:rPr lang="ru-RU" sz="2800" dirty="0" smtClean="0"/>
              <a:t> в данном случае складывается из следующих признаков:</a:t>
            </a:r>
            <a:br>
              <a:rPr lang="ru-RU" sz="2800" dirty="0" smtClean="0"/>
            </a:br>
            <a:r>
              <a:rPr lang="ru-RU" sz="2800" dirty="0" smtClean="0"/>
              <a:t/>
            </a:r>
            <a:br>
              <a:rPr lang="ru-RU" sz="2800" dirty="0" smtClean="0"/>
            </a:br>
            <a:r>
              <a:rPr lang="ru-RU" sz="2800" dirty="0" smtClean="0"/>
              <a:t>- Обычно ребенок не способен удерживать (сосредоточивать) внимание на деталях, из-за чего он допускает ошибки при выполнении любых заданий (в школе, детском саду).</a:t>
            </a:r>
            <a:br>
              <a:rPr lang="ru-RU" sz="2800" dirty="0" smtClean="0"/>
            </a:br>
            <a:r>
              <a:rPr lang="ru-RU" sz="2800" dirty="0" smtClean="0"/>
              <a:t/>
            </a:r>
            <a:br>
              <a:rPr lang="ru-RU" sz="2800" dirty="0" smtClean="0"/>
            </a:br>
            <a:r>
              <a:rPr lang="ru-RU" sz="2800" dirty="0" smtClean="0"/>
              <a:t>- Ребенок не в состоянии вслушиваться в обращенную к нему речь, из-за чего складывается впечатление, что он вообще игнорирует слова и замечания окружающих.</a:t>
            </a:r>
            <a:br>
              <a:rPr lang="ru-RU" sz="2800" dirty="0" smtClean="0"/>
            </a:br>
            <a:r>
              <a:rPr lang="ru-RU" sz="2800" dirty="0" smtClean="0"/>
              <a:t/>
            </a:r>
            <a:br>
              <a:rPr lang="ru-RU" sz="2800" dirty="0" smtClean="0"/>
            </a:br>
            <a:r>
              <a:rPr lang="ru-RU" sz="2800" dirty="0" smtClean="0"/>
              <a:t> </a:t>
            </a:r>
            <a:endParaRPr lang="ru-RU"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857232"/>
            <a:ext cx="7929618" cy="5693866"/>
          </a:xfrm>
          <a:prstGeom prst="rect">
            <a:avLst/>
          </a:prstGeom>
        </p:spPr>
        <p:txBody>
          <a:bodyPr wrap="square">
            <a:spAutoFit/>
          </a:bodyPr>
          <a:lstStyle/>
          <a:p>
            <a:r>
              <a:rPr lang="ru-RU" sz="2800" dirty="0" smtClean="0"/>
              <a:t>Ребенок избегает заданий, которые требуют длительного умственного напряжения.</a:t>
            </a:r>
            <a:br>
              <a:rPr lang="ru-RU" sz="2800" dirty="0" smtClean="0"/>
            </a:br>
            <a:r>
              <a:rPr lang="ru-RU" sz="2800" dirty="0" smtClean="0"/>
              <a:t/>
            </a:r>
            <a:br>
              <a:rPr lang="ru-RU" sz="2800" dirty="0" smtClean="0"/>
            </a:br>
            <a:r>
              <a:rPr lang="ru-RU" sz="2800" dirty="0" smtClean="0"/>
              <a:t>- Ребенок часто теряет свои вещи, предметы, необходимые в школе и дома: в детском саду никогда не может найти свою шапку, в классе - ручку или дневник, хотя предварительно мама все собрала и сложила в одном месте.</a:t>
            </a:r>
            <a:br>
              <a:rPr lang="ru-RU" sz="2800" dirty="0" smtClean="0"/>
            </a:br>
            <a:r>
              <a:rPr lang="ru-RU" sz="2800" dirty="0" smtClean="0"/>
              <a:t/>
            </a:r>
            <a:br>
              <a:rPr lang="ru-RU" sz="2800" dirty="0" smtClean="0"/>
            </a:br>
            <a:r>
              <a:rPr lang="ru-RU" sz="2800" dirty="0" smtClean="0"/>
              <a:t>- Ребенок легко отвлекается на посторонние стимулы.</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500042"/>
            <a:ext cx="7786742" cy="6571030"/>
          </a:xfrm>
          <a:prstGeom prst="rect">
            <a:avLst/>
          </a:prstGeom>
        </p:spPr>
        <p:txBody>
          <a:bodyPr wrap="square">
            <a:spAutoFit/>
          </a:bodyPr>
          <a:lstStyle/>
          <a:p>
            <a:r>
              <a:rPr lang="ru-RU" sz="2800" dirty="0" smtClean="0"/>
              <a:t>- Ребенок не умеет доводить выполняемую работу до конца. Часто кажется, что он таким образом высказывает свой протест, потому что ему не нравится эта работа. Но дело все в том, что ребенок просто не в состоянии усвоить правила работы, предлагаемые ему инструкцией, и придерживаться их.</a:t>
            </a:r>
            <a:br>
              <a:rPr lang="ru-RU" sz="2800" dirty="0" smtClean="0"/>
            </a:br>
            <a:r>
              <a:rPr lang="ru-RU" sz="2800" dirty="0" smtClean="0"/>
              <a:t/>
            </a:r>
            <a:br>
              <a:rPr lang="ru-RU" sz="2800" dirty="0" smtClean="0"/>
            </a:br>
            <a:r>
              <a:rPr lang="ru-RU" sz="2800" dirty="0" smtClean="0"/>
              <a:t>- Ребенок испытывает огромные трудности в процессе организации собственной деятельности (не важно - построить ли дом из кубиков или написать школьное сочинение).</a:t>
            </a:r>
            <a:br>
              <a:rPr lang="ru-RU" sz="2800" dirty="0" smtClean="0"/>
            </a:br>
            <a:r>
              <a:rPr lang="ru-RU" sz="1100" dirty="0" smtClean="0"/>
              <a:t/>
            </a:r>
            <a:br>
              <a:rPr lang="ru-RU" sz="1100" dirty="0" smtClean="0"/>
            </a:b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887</TotalTime>
  <Words>3370</Words>
  <Application>Microsoft Office PowerPoint</Application>
  <PresentationFormat>Экран (4:3)</PresentationFormat>
  <Paragraphs>370</Paragraphs>
  <Slides>59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59</vt:i4>
      </vt:variant>
    </vt:vector>
  </HeadingPairs>
  <TitlesOfParts>
    <vt:vector size="60" baseType="lpstr">
      <vt:lpstr>Эркер</vt:lpstr>
      <vt:lpstr>          Гиперактивные дети.                        Диагноз                         или        особенности развития.</vt:lpstr>
      <vt:lpstr>  гиперактивность</vt:lpstr>
      <vt:lpstr>Слайд 3</vt:lpstr>
      <vt:lpstr>Слайд 4</vt:lpstr>
      <vt:lpstr> Клинические проявления синдрома дефицита внимания с гиперактивностью</vt:lpstr>
      <vt:lpstr>Гиперактивность проявляется избыточной двигательной активностью, беспокойством и суетливостью, многочисленными посторонними движениями, которых ребенок часто не замечает, чрезмерной болтливостью. Продолжительность сна всегда меньше нормы. Несформированность мелкой моторики, праксиса.  Исследования польских ученых показывают, что двигательная активность детей с СДВГ на 25-30% выше нормы. Они двигаются даже во сне.</vt:lpstr>
      <vt:lpstr>Слайд 7</vt:lpstr>
      <vt:lpstr>Слайд 8</vt:lpstr>
      <vt:lpstr>Слайд 9</vt:lpstr>
      <vt:lpstr>Импульсивность выражается в том, что ребенок часто действует не подумав, перебивает других, может без разрешения встать и выйти.  Такие дети не умеют регулировать свои действия и подчиняться правилам, ждать, часто повышают голос, эмоционально лабильны (часто меняется настроение). </vt:lpstr>
      <vt:lpstr>Слайд 11</vt:lpstr>
      <vt:lpstr>Слайд 12</vt:lpstr>
      <vt:lpstr>        Причины гиперактивности </vt:lpstr>
      <vt:lpstr>Слайд 14</vt:lpstr>
      <vt:lpstr>Слайд 15</vt:lpstr>
      <vt:lpstr>Слайд 16</vt:lpstr>
      <vt:lpstr>Слайд 17</vt:lpstr>
      <vt:lpstr>Слайд 18</vt:lpstr>
      <vt:lpstr>        Психолого  - педагогические        особенности гиперактивных детей</vt:lpstr>
      <vt:lpstr>Слайд 20</vt:lpstr>
      <vt:lpstr>        I этап    Субъективный    </vt:lpstr>
      <vt:lpstr>Слайд 22</vt:lpstr>
      <vt:lpstr>Слайд 23</vt:lpstr>
      <vt:lpstr> </vt:lpstr>
      <vt:lpstr>Слайд 25</vt:lpstr>
      <vt:lpstr> II этап    Объективный  -Психологический</vt:lpstr>
      <vt:lpstr>III этап   Клинический </vt:lpstr>
      <vt:lpstr>          Результаты  диагностического         исследования гиперактивности в                                 МС(К)ОУ</vt:lpstr>
      <vt:lpstr>       Сопровождение             гиперактивного     ребенка  в условиях               ДОУ и семьи</vt:lpstr>
      <vt:lpstr>Слайд 30</vt:lpstr>
      <vt:lpstr>Слайд 31</vt:lpstr>
      <vt:lpstr>                Программа              коррекции          гиперактивности                         в           дошкольном            образовательном                учреждении</vt:lpstr>
      <vt:lpstr>Включает :</vt:lpstr>
      <vt:lpstr>Слайд 34</vt:lpstr>
      <vt:lpstr>Слайд 35</vt:lpstr>
      <vt:lpstr>Мышечная релаксация  (методика профессора Ж. Джекобсона)</vt:lpstr>
      <vt:lpstr>Правила подбора упражнений и их выполнения</vt:lpstr>
      <vt:lpstr>                         Составные части                релаксационной гимнастики</vt:lpstr>
      <vt:lpstr>Упражнения на расслабление и напряжение отдельных групп мышц</vt:lpstr>
      <vt:lpstr>Мышечная релаксация по представлению</vt:lpstr>
      <vt:lpstr>3. Коррекция негативных  форм поведения</vt:lpstr>
      <vt:lpstr>4. Развитие дефицитарных функций</vt:lpstr>
      <vt:lpstr> в работе можно использовать следующие  игры:</vt:lpstr>
      <vt:lpstr>5. Развитие навыков межличностного      взаимодействия.</vt:lpstr>
      <vt:lpstr>Слайд 45</vt:lpstr>
      <vt:lpstr>Слайд 46</vt:lpstr>
      <vt:lpstr>                    Рекомендации               воспитателю при работе            с гиперактивным ребенком.</vt:lpstr>
      <vt:lpstr>Слайд 48</vt:lpstr>
      <vt:lpstr>Слайд 49</vt:lpstr>
      <vt:lpstr>         Работа с родителями </vt:lpstr>
      <vt:lpstr>Слайд 51</vt:lpstr>
      <vt:lpstr>Слайд 52</vt:lpstr>
      <vt:lpstr>Слайд 53</vt:lpstr>
      <vt:lpstr>Слайд 54</vt:lpstr>
      <vt:lpstr>                      Рекомендации                       для родителей               гиперактивного ребенка</vt:lpstr>
      <vt:lpstr>Слайд 56</vt:lpstr>
      <vt:lpstr>Слайд 57</vt:lpstr>
      <vt:lpstr> рекомендуемая  литература </vt:lpstr>
      <vt:lpstr>Слайд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Гиперактивные дети.                        Диагноз                         или        особенности развития.</dc:title>
  <dc:creator>Пользователь</dc:creator>
  <cp:lastModifiedBy>Пользователь</cp:lastModifiedBy>
  <cp:revision>86</cp:revision>
  <dcterms:created xsi:type="dcterms:W3CDTF">2008-12-02T11:37:57Z</dcterms:created>
  <dcterms:modified xsi:type="dcterms:W3CDTF">2008-12-12T03:54:54Z</dcterms:modified>
</cp:coreProperties>
</file>