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9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22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8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9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10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11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6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7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90F78-7233-44B8-BA4D-E735C851D86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 smtClean="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86C04F27-0C04-4039-B601-94246B2D0C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Графики функций</a:t>
            </a:r>
            <a:endParaRPr lang="ru-RU" sz="6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500702"/>
            <a:ext cx="6400800" cy="1752600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Работу выполнила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учитель математики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Серебрянская Л. А.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гипербола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86247" y="785794"/>
            <a:ext cx="5303237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34" y="1500174"/>
            <a:ext cx="5072098" cy="2000264"/>
          </a:xfrm>
        </p:spPr>
        <p:txBody>
          <a:bodyPr/>
          <a:lstStyle/>
          <a:p>
            <a:r>
              <a:rPr lang="ru-RU" sz="2800" dirty="0" smtClean="0"/>
              <a:t>График обратной пропорциональности у = </a:t>
            </a:r>
            <a:r>
              <a:rPr lang="ru-RU" sz="2800" dirty="0" err="1" smtClean="0"/>
              <a:t>k</a:t>
            </a:r>
            <a:r>
              <a:rPr lang="ru-RU" sz="2800" dirty="0" smtClean="0"/>
              <a:t>/</a:t>
            </a:r>
            <a:r>
              <a:rPr lang="ru-RU" sz="2800" dirty="0" err="1" smtClean="0"/>
              <a:t>x</a:t>
            </a:r>
            <a:r>
              <a:rPr lang="ru-RU" sz="2800" dirty="0" smtClean="0"/>
              <a:t> называют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гиперболой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Линейной </a:t>
            </a:r>
            <a:r>
              <a:rPr lang="ru-RU" dirty="0" smtClean="0"/>
              <a:t>функцией называется такая функция, которая задана формулой </a:t>
            </a:r>
            <a:r>
              <a:rPr lang="ru-RU" dirty="0" smtClean="0"/>
              <a:t>           </a:t>
            </a:r>
            <a:r>
              <a:rPr lang="ru-RU" dirty="0" err="1" smtClean="0"/>
              <a:t>y</a:t>
            </a:r>
            <a:r>
              <a:rPr lang="ru-RU" dirty="0" smtClean="0"/>
              <a:t> </a:t>
            </a:r>
            <a:r>
              <a:rPr lang="ru-RU" dirty="0" smtClean="0"/>
              <a:t>= </a:t>
            </a:r>
            <a:r>
              <a:rPr lang="ru-RU" dirty="0" err="1" smtClean="0"/>
              <a:t>kx</a:t>
            </a:r>
            <a:r>
              <a:rPr lang="ru-RU" dirty="0" smtClean="0"/>
              <a:t> + </a:t>
            </a:r>
            <a:r>
              <a:rPr lang="ru-RU" dirty="0" err="1" smtClean="0"/>
              <a:t>b</a:t>
            </a:r>
            <a:r>
              <a:rPr lang="ru-RU" dirty="0" smtClean="0"/>
              <a:t>, где </a:t>
            </a:r>
            <a:r>
              <a:rPr lang="ru-RU" dirty="0" err="1" smtClean="0"/>
              <a:t>k</a:t>
            </a:r>
            <a:r>
              <a:rPr lang="ru-RU" dirty="0" smtClean="0"/>
              <a:t> и </a:t>
            </a:r>
            <a:r>
              <a:rPr lang="ru-RU" dirty="0" err="1" smtClean="0"/>
              <a:t>b</a:t>
            </a:r>
            <a:r>
              <a:rPr lang="ru-RU" dirty="0" smtClean="0"/>
              <a:t> - действительные числа. Если, в частности, </a:t>
            </a:r>
            <a:r>
              <a:rPr lang="ru-RU" dirty="0" err="1" smtClean="0"/>
              <a:t>k</a:t>
            </a:r>
            <a:r>
              <a:rPr lang="ru-RU" dirty="0" smtClean="0"/>
              <a:t> = 0, то получаем </a:t>
            </a:r>
            <a:r>
              <a:rPr lang="ru-RU" b="1" dirty="0" smtClean="0"/>
              <a:t>постоянную функцию у = </a:t>
            </a:r>
            <a:r>
              <a:rPr lang="ru-RU" b="1" dirty="0" err="1" smtClean="0"/>
              <a:t>b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868" y="214290"/>
            <a:ext cx="5106055" cy="116205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Прямая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71934" y="1000108"/>
            <a:ext cx="4357718" cy="445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4786346" cy="2428892"/>
          </a:xfrm>
        </p:spPr>
        <p:txBody>
          <a:bodyPr/>
          <a:lstStyle/>
          <a:p>
            <a:r>
              <a:rPr lang="ru-RU" sz="2800" dirty="0" smtClean="0"/>
              <a:t>Графиком линейной функцией является прямая.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500702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Число </a:t>
            </a:r>
            <a:r>
              <a:rPr lang="ru-RU" sz="2800" dirty="0" err="1" smtClean="0"/>
              <a:t>k</a:t>
            </a:r>
            <a:r>
              <a:rPr lang="ru-RU" sz="2800" dirty="0" smtClean="0"/>
              <a:t> называется угловым коэффициентом прямой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Прямая пропорциональность.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Прямой </a:t>
            </a:r>
            <a:r>
              <a:rPr lang="ru-RU" dirty="0" smtClean="0"/>
              <a:t>пропорциональностью называется функция, заданная формулой у = </a:t>
            </a:r>
            <a:r>
              <a:rPr lang="ru-RU" dirty="0" err="1" smtClean="0"/>
              <a:t>kх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где </a:t>
            </a:r>
            <a:r>
              <a:rPr lang="ru-RU" dirty="0" err="1" smtClean="0"/>
              <a:t>k</a:t>
            </a:r>
            <a:r>
              <a:rPr lang="ru-RU" dirty="0" smtClean="0"/>
              <a:t> ≠ 0. Число </a:t>
            </a:r>
            <a:r>
              <a:rPr lang="ru-RU" dirty="0" err="1" smtClean="0"/>
              <a:t>k</a:t>
            </a:r>
            <a:r>
              <a:rPr lang="ru-RU" dirty="0" smtClean="0"/>
              <a:t> называется </a:t>
            </a:r>
            <a:r>
              <a:rPr lang="ru-RU" b="1" dirty="0" smtClean="0"/>
              <a:t>коэффициентом пропорциональности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963068"/>
            <a:ext cx="5572164" cy="3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рисунке а) изображен график функции у =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kх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&gt; 0,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на рисунке б) - график функции у =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kх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&lt; 0.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Квадратичная функция.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Функция у = ах</a:t>
            </a:r>
            <a:r>
              <a:rPr lang="ru-RU" baseline="30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bх</a:t>
            </a:r>
            <a:r>
              <a:rPr lang="ru-RU" dirty="0" smtClean="0"/>
              <a:t> + с (а, </a:t>
            </a:r>
            <a:r>
              <a:rPr lang="ru-RU" dirty="0" err="1" smtClean="0"/>
              <a:t>b</a:t>
            </a:r>
            <a:r>
              <a:rPr lang="ru-RU" dirty="0" smtClean="0"/>
              <a:t>, с - постоянные величины, а ≠ 0) называется квадратичной. В простейшем случае у = ах</a:t>
            </a:r>
            <a:r>
              <a:rPr lang="ru-RU" baseline="30000" dirty="0" smtClean="0"/>
              <a:t>2</a:t>
            </a:r>
            <a:r>
              <a:rPr lang="ru-RU" dirty="0" smtClean="0"/>
              <a:t> (</a:t>
            </a:r>
            <a:r>
              <a:rPr lang="ru-RU" dirty="0" err="1" smtClean="0"/>
              <a:t>b</a:t>
            </a:r>
            <a:r>
              <a:rPr lang="ru-RU" dirty="0" smtClean="0"/>
              <a:t> = с = 0) график есть кривая линия, проходящая через начало координат.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28604"/>
            <a:ext cx="4214842" cy="403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71538" y="4429132"/>
            <a:ext cx="6429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Кривая, служащая графиком функции              у = ах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, есть парабола. Каждая парабола имеет ось симметрии, называемую осью параболы. Точка О пересечения параболы с ее осью называется вершиной парабол</a:t>
            </a:r>
            <a:r>
              <a:rPr lang="ru-RU" dirty="0" smtClean="0"/>
              <a:t>ы. 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1857420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Парабола</a:t>
            </a:r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Свойства функции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</a:t>
            </a:r>
            <a:r>
              <a:rPr lang="ru-RU" dirty="0" smtClean="0"/>
              <a:t>= ах</a:t>
            </a:r>
            <a:r>
              <a:rPr lang="ru-RU" baseline="30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bх</a:t>
            </a:r>
            <a:r>
              <a:rPr lang="ru-RU" dirty="0" smtClean="0"/>
              <a:t> + 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1) Область определения функции - вся числовая прямая.</a:t>
            </a:r>
            <a:br>
              <a:rPr lang="ru-RU" sz="2400" dirty="0" smtClean="0"/>
            </a:br>
            <a:r>
              <a:rPr lang="ru-RU" sz="2400" dirty="0" smtClean="0"/>
              <a:t>2) у = аx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</a:t>
            </a:r>
            <a:r>
              <a:rPr lang="ru-RU" sz="2400" dirty="0" err="1" smtClean="0"/>
              <a:t>bх</a:t>
            </a:r>
            <a:r>
              <a:rPr lang="ru-RU" sz="2400" dirty="0" smtClean="0"/>
              <a:t> + с - ни четная, ни нечетная функция.</a:t>
            </a:r>
            <a:br>
              <a:rPr lang="ru-RU" sz="2400" dirty="0" smtClean="0"/>
            </a:br>
            <a:r>
              <a:rPr lang="ru-RU" sz="2400" dirty="0" smtClean="0"/>
              <a:t>3) Функция возрастает на промежутке [- </a:t>
            </a:r>
            <a:r>
              <a:rPr lang="ru-RU" sz="2400" dirty="0" err="1" smtClean="0"/>
              <a:t>b</a:t>
            </a:r>
            <a:r>
              <a:rPr lang="ru-RU" sz="2400" dirty="0" smtClean="0"/>
              <a:t>/2a; + ∞ ) ( при а &gt; 0), </a:t>
            </a:r>
            <a:br>
              <a:rPr lang="ru-RU" sz="2400" dirty="0" smtClean="0"/>
            </a:br>
            <a:r>
              <a:rPr lang="ru-RU" sz="2400" dirty="0" smtClean="0"/>
              <a:t>    на промежутке ( - ∞ ; - </a:t>
            </a:r>
            <a:r>
              <a:rPr lang="ru-RU" sz="2400" dirty="0" err="1" smtClean="0"/>
              <a:t>b</a:t>
            </a:r>
            <a:r>
              <a:rPr lang="ru-RU" sz="2400" dirty="0" smtClean="0"/>
              <a:t>/(2a)] (при а &lt; 0).</a:t>
            </a:r>
            <a:br>
              <a:rPr lang="ru-RU" sz="2400" dirty="0" smtClean="0"/>
            </a:br>
            <a:r>
              <a:rPr lang="ru-RU" sz="2400" dirty="0" smtClean="0"/>
              <a:t>4) Функция убывает на промежутке ( - ∞ ; - </a:t>
            </a:r>
            <a:r>
              <a:rPr lang="ru-RU" sz="2400" dirty="0" err="1" smtClean="0"/>
              <a:t>b</a:t>
            </a:r>
            <a:r>
              <a:rPr lang="ru-RU" sz="2400" dirty="0" smtClean="0"/>
              <a:t>/(2a)] (при а &gt; 0),</a:t>
            </a:r>
            <a:br>
              <a:rPr lang="ru-RU" sz="2400" dirty="0" smtClean="0"/>
            </a:br>
            <a:r>
              <a:rPr lang="ru-RU" sz="2400" dirty="0" smtClean="0"/>
              <a:t>     на промежутке [- </a:t>
            </a:r>
            <a:r>
              <a:rPr lang="ru-RU" sz="2400" dirty="0" err="1" smtClean="0"/>
              <a:t>b</a:t>
            </a:r>
            <a:r>
              <a:rPr lang="ru-RU" sz="2400" dirty="0" smtClean="0"/>
              <a:t>/(2a); + ∞ ) ( при а &lt; 0).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Обратная пропорциональность.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Обратной </a:t>
            </a:r>
            <a:r>
              <a:rPr lang="ru-RU" dirty="0" smtClean="0"/>
              <a:t>пропорциональностью называют функцию, заданную формулой </a:t>
            </a:r>
            <a:r>
              <a:rPr lang="ru-RU" dirty="0" err="1" smtClean="0"/>
              <a:t>y</a:t>
            </a:r>
            <a:r>
              <a:rPr lang="ru-RU" dirty="0" smtClean="0"/>
              <a:t> = </a:t>
            </a:r>
            <a:r>
              <a:rPr lang="ru-RU" dirty="0" err="1" smtClean="0"/>
              <a:t>k</a:t>
            </a:r>
            <a:r>
              <a:rPr lang="ru-RU" dirty="0" smtClean="0"/>
              <a:t>/</a:t>
            </a:r>
            <a:r>
              <a:rPr lang="ru-RU" dirty="0" err="1" smtClean="0"/>
              <a:t>x,где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k</a:t>
            </a:r>
            <a:r>
              <a:rPr lang="ru-RU" dirty="0" smtClean="0">
                <a:solidFill>
                  <a:srgbClr val="FF0000"/>
                </a:solidFill>
              </a:rPr>
              <a:t> ≠ 0.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Число </a:t>
            </a:r>
            <a:r>
              <a:rPr lang="ru-RU" dirty="0" err="1" smtClean="0"/>
              <a:t>k</a:t>
            </a:r>
            <a:r>
              <a:rPr lang="ru-RU" dirty="0" smtClean="0"/>
              <a:t> называют </a:t>
            </a:r>
            <a:r>
              <a:rPr lang="ru-RU" b="1" i="1" dirty="0" smtClean="0"/>
              <a:t>коэффициентом обратной пропорциональности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118</TotalTime>
  <Words>235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Тема19</vt:lpstr>
      <vt:lpstr>Графики функций</vt:lpstr>
      <vt:lpstr>Линейная функция</vt:lpstr>
      <vt:lpstr>Прямая</vt:lpstr>
      <vt:lpstr>Прямая пропорциональность.</vt:lpstr>
      <vt:lpstr>Слайд 5</vt:lpstr>
      <vt:lpstr>Квадратичная функция.</vt:lpstr>
      <vt:lpstr>Парабола</vt:lpstr>
      <vt:lpstr>Свойства функции  у = ах2 + bх + с.</vt:lpstr>
      <vt:lpstr>Обратная пропорциональность.</vt:lpstr>
      <vt:lpstr>гипербола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Графики функций</dc:title>
  <dc:creator>12345</dc:creator>
  <cp:lastModifiedBy>12345</cp:lastModifiedBy>
  <cp:revision>13</cp:revision>
  <dcterms:created xsi:type="dcterms:W3CDTF">2013-10-16T11:41:38Z</dcterms:created>
  <dcterms:modified xsi:type="dcterms:W3CDTF">2013-10-16T13:39:45Z</dcterms:modified>
</cp:coreProperties>
</file>