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sldIdLst>
    <p:sldId id="266" r:id="rId2"/>
    <p:sldId id="258" r:id="rId3"/>
    <p:sldId id="267" r:id="rId4"/>
    <p:sldId id="257" r:id="rId5"/>
    <p:sldId id="256" r:id="rId6"/>
    <p:sldId id="259" r:id="rId7"/>
    <p:sldId id="261" r:id="rId8"/>
    <p:sldId id="262" r:id="rId9"/>
    <p:sldId id="260" r:id="rId10"/>
    <p:sldId id="264" r:id="rId11"/>
    <p:sldId id="265" r:id="rId12"/>
    <p:sldId id="263"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29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649" autoAdjust="0"/>
  </p:normalViewPr>
  <p:slideViewPr>
    <p:cSldViewPr>
      <p:cViewPr>
        <p:scale>
          <a:sx n="80" d="100"/>
          <a:sy n="80" d="100"/>
        </p:scale>
        <p:origin x="-1086" y="-1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D8325867-7266-496A-A0C8-FB5A5C0C842E}" type="datetimeFigureOut">
              <a:rPr lang="ru-RU" smtClean="0"/>
              <a:pPr/>
              <a:t>04.04.2013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2DF84CD7-DE02-4913-BAC5-62ED9BD9A22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8325867-7266-496A-A0C8-FB5A5C0C842E}" type="datetimeFigureOut">
              <a:rPr lang="ru-RU" smtClean="0"/>
              <a:pPr/>
              <a:t>04.04.2013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F84CD7-DE02-4913-BAC5-62ED9BD9A22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8325867-7266-496A-A0C8-FB5A5C0C842E}" type="datetimeFigureOut">
              <a:rPr lang="ru-RU" smtClean="0"/>
              <a:pPr/>
              <a:t>04.04.2013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F84CD7-DE02-4913-BAC5-62ED9BD9A22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8325867-7266-496A-A0C8-FB5A5C0C842E}" type="datetimeFigureOut">
              <a:rPr lang="ru-RU" smtClean="0"/>
              <a:pPr/>
              <a:t>04.04.2013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F84CD7-DE02-4913-BAC5-62ED9BD9A22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D8325867-7266-496A-A0C8-FB5A5C0C842E}" type="datetimeFigureOut">
              <a:rPr lang="ru-RU" smtClean="0"/>
              <a:pPr/>
              <a:t>04.04.2013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F84CD7-DE02-4913-BAC5-62ED9BD9A22B}"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8325867-7266-496A-A0C8-FB5A5C0C842E}" type="datetimeFigureOut">
              <a:rPr lang="ru-RU" smtClean="0"/>
              <a:pPr/>
              <a:t>04.04.2013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DF84CD7-DE02-4913-BAC5-62ED9BD9A22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D8325867-7266-496A-A0C8-FB5A5C0C842E}" type="datetimeFigureOut">
              <a:rPr lang="ru-RU" smtClean="0"/>
              <a:pPr/>
              <a:t>04.04.2013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DF84CD7-DE02-4913-BAC5-62ED9BD9A22B}"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D8325867-7266-496A-A0C8-FB5A5C0C842E}" type="datetimeFigureOut">
              <a:rPr lang="ru-RU" smtClean="0"/>
              <a:pPr/>
              <a:t>04.04.2013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DF84CD7-DE02-4913-BAC5-62ED9BD9A22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8325867-7266-496A-A0C8-FB5A5C0C842E}" type="datetimeFigureOut">
              <a:rPr lang="ru-RU" smtClean="0"/>
              <a:pPr/>
              <a:t>04.04.2013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DF84CD7-DE02-4913-BAC5-62ED9BD9A22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8325867-7266-496A-A0C8-FB5A5C0C842E}" type="datetimeFigureOut">
              <a:rPr lang="ru-RU" smtClean="0"/>
              <a:pPr/>
              <a:t>04.04.2013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DF84CD7-DE02-4913-BAC5-62ED9BD9A22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D8325867-7266-496A-A0C8-FB5A5C0C842E}" type="datetimeFigureOut">
              <a:rPr lang="ru-RU" smtClean="0"/>
              <a:pPr/>
              <a:t>04.04.2013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2DF84CD7-DE02-4913-BAC5-62ED9BD9A22B}"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8325867-7266-496A-A0C8-FB5A5C0C842E}" type="datetimeFigureOut">
              <a:rPr lang="ru-RU" smtClean="0"/>
              <a:pPr/>
              <a:t>04.04.2013</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DF84CD7-DE02-4913-BAC5-62ED9BD9A22B}"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332656"/>
            <a:ext cx="8208912" cy="864096"/>
          </a:xfrm>
        </p:spPr>
        <p:txBody>
          <a:bodyPr>
            <a:normAutofit fontScale="90000"/>
          </a:bodyPr>
          <a:lstStyle/>
          <a:p>
            <a:pPr algn="just"/>
            <a:r>
              <a:rPr lang="tt-RU" sz="2000" b="0" dirty="0" smtClean="0">
                <a:solidFill>
                  <a:schemeClr val="tx1"/>
                </a:solidFill>
                <a:latin typeface="Times New Roman" pitchFamily="18" charset="0"/>
                <a:cs typeface="Times New Roman" pitchFamily="18" charset="0"/>
              </a:rPr>
              <a:t>Татарстан Республикасы Баулы муни</a:t>
            </a:r>
            <a:r>
              <a:rPr lang="ru-RU" sz="2000" b="0" dirty="0" err="1" smtClean="0">
                <a:solidFill>
                  <a:schemeClr val="tx1"/>
                </a:solidFill>
                <a:latin typeface="Times New Roman" pitchFamily="18" charset="0"/>
                <a:cs typeface="Times New Roman" pitchFamily="18" charset="0"/>
              </a:rPr>
              <a:t>ципаль</a:t>
            </a:r>
            <a:r>
              <a:rPr lang="ru-RU" sz="2000" b="0" dirty="0" smtClean="0">
                <a:solidFill>
                  <a:schemeClr val="tx1"/>
                </a:solidFill>
                <a:latin typeface="Times New Roman" pitchFamily="18" charset="0"/>
                <a:cs typeface="Times New Roman" pitchFamily="18" charset="0"/>
              </a:rPr>
              <a:t> </a:t>
            </a:r>
            <a:r>
              <a:rPr lang="tt-RU" sz="2000" b="0" dirty="0" smtClean="0">
                <a:solidFill>
                  <a:schemeClr val="tx1"/>
                </a:solidFill>
                <a:latin typeface="Times New Roman" pitchFamily="18" charset="0"/>
                <a:cs typeface="Times New Roman" pitchFamily="18" charset="0"/>
              </a:rPr>
              <a:t>районы </a:t>
            </a:r>
            <a:br>
              <a:rPr lang="tt-RU" sz="2000" b="0" dirty="0" smtClean="0">
                <a:solidFill>
                  <a:schemeClr val="tx1"/>
                </a:solidFill>
                <a:latin typeface="Times New Roman" pitchFamily="18" charset="0"/>
                <a:cs typeface="Times New Roman" pitchFamily="18" charset="0"/>
              </a:rPr>
            </a:br>
            <a:r>
              <a:rPr lang="tt-RU" sz="2000" b="0" dirty="0" smtClean="0">
                <a:solidFill>
                  <a:schemeClr val="tx1"/>
                </a:solidFill>
                <a:latin typeface="Times New Roman" pitchFamily="18" charset="0"/>
                <a:cs typeface="Times New Roman" pitchFamily="18" charset="0"/>
              </a:rPr>
              <a:t>“Исергәп урта гомуми белем мәктәбе”</a:t>
            </a:r>
            <a:br>
              <a:rPr lang="tt-RU" sz="2000" b="0" dirty="0" smtClean="0">
                <a:solidFill>
                  <a:schemeClr val="tx1"/>
                </a:solidFill>
                <a:latin typeface="Times New Roman" pitchFamily="18" charset="0"/>
                <a:cs typeface="Times New Roman" pitchFamily="18" charset="0"/>
              </a:rPr>
            </a:br>
            <a:r>
              <a:rPr lang="tt-RU" sz="2000" b="0" dirty="0" smtClean="0">
                <a:solidFill>
                  <a:schemeClr val="tx1"/>
                </a:solidFill>
                <a:latin typeface="Times New Roman" pitchFamily="18" charset="0"/>
                <a:cs typeface="Times New Roman" pitchFamily="18" charset="0"/>
              </a:rPr>
              <a:t>муни</a:t>
            </a:r>
            <a:r>
              <a:rPr lang="ru-RU" sz="2000" b="0" dirty="0" err="1" smtClean="0">
                <a:solidFill>
                  <a:schemeClr val="tx1"/>
                </a:solidFill>
                <a:latin typeface="Times New Roman" pitchFamily="18" charset="0"/>
                <a:cs typeface="Times New Roman" pitchFamily="18" charset="0"/>
              </a:rPr>
              <a:t>ципаль</a:t>
            </a:r>
            <a:r>
              <a:rPr lang="ru-RU" sz="2000" b="0" dirty="0" smtClean="0">
                <a:solidFill>
                  <a:schemeClr val="tx1"/>
                </a:solidFill>
                <a:latin typeface="Times New Roman" pitchFamily="18" charset="0"/>
                <a:cs typeface="Times New Roman" pitchFamily="18" charset="0"/>
              </a:rPr>
              <a:t> бюджет </a:t>
            </a:r>
            <a:r>
              <a:rPr lang="ru-RU" sz="2000" b="0" dirty="0" err="1" smtClean="0">
                <a:solidFill>
                  <a:schemeClr val="tx1"/>
                </a:solidFill>
                <a:latin typeface="Times New Roman" pitchFamily="18" charset="0"/>
                <a:cs typeface="Times New Roman" pitchFamily="18" charset="0"/>
              </a:rPr>
              <a:t>гомуми</a:t>
            </a:r>
            <a:r>
              <a:rPr lang="ru-RU" sz="2000" b="0" dirty="0" smtClean="0">
                <a:solidFill>
                  <a:schemeClr val="tx1"/>
                </a:solidFill>
                <a:latin typeface="Times New Roman" pitchFamily="18" charset="0"/>
                <a:cs typeface="Times New Roman" pitchFamily="18" charset="0"/>
              </a:rPr>
              <a:t> </a:t>
            </a:r>
            <a:r>
              <a:rPr lang="ru-RU" sz="2000" b="0" dirty="0" err="1" smtClean="0">
                <a:solidFill>
                  <a:schemeClr val="tx1"/>
                </a:solidFill>
                <a:latin typeface="Times New Roman" pitchFamily="18" charset="0"/>
                <a:cs typeface="Times New Roman" pitchFamily="18" charset="0"/>
              </a:rPr>
              <a:t>белем</a:t>
            </a:r>
            <a:r>
              <a:rPr lang="ru-RU" sz="2000" b="0" dirty="0" smtClean="0">
                <a:solidFill>
                  <a:schemeClr val="tx1"/>
                </a:solidFill>
                <a:latin typeface="Times New Roman" pitchFamily="18" charset="0"/>
                <a:cs typeface="Times New Roman" pitchFamily="18" charset="0"/>
              </a:rPr>
              <a:t> </a:t>
            </a:r>
            <a:r>
              <a:rPr lang="ru-RU" sz="2000" b="0" dirty="0" err="1" smtClean="0">
                <a:solidFill>
                  <a:schemeClr val="tx1"/>
                </a:solidFill>
                <a:latin typeface="Times New Roman" pitchFamily="18" charset="0"/>
                <a:cs typeface="Times New Roman" pitchFamily="18" charset="0"/>
              </a:rPr>
              <a:t>учреждениесе</a:t>
            </a:r>
            <a:endParaRPr lang="ru-RU" sz="2000" b="0" dirty="0">
              <a:solidFill>
                <a:schemeClr val="tx1"/>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33400" y="1916832"/>
            <a:ext cx="8287072" cy="4392488"/>
          </a:xfrm>
        </p:spPr>
        <p:txBody>
          <a:bodyPr>
            <a:normAutofit/>
          </a:bodyPr>
          <a:lstStyle/>
          <a:p>
            <a:pPr algn="ctr"/>
            <a:r>
              <a:rPr lang="ru-RU" dirty="0" smtClean="0"/>
              <a:t>8нче </a:t>
            </a:r>
            <a:r>
              <a:rPr lang="ru-RU" dirty="0" err="1" smtClean="0"/>
              <a:t>сыйныфта</a:t>
            </a:r>
            <a:r>
              <a:rPr lang="ru-RU" dirty="0" smtClean="0"/>
              <a:t> </a:t>
            </a:r>
            <a:r>
              <a:rPr lang="ru-RU" dirty="0" err="1" smtClean="0"/>
              <a:t>әдәбият</a:t>
            </a:r>
            <a:r>
              <a:rPr lang="ru-RU" dirty="0" smtClean="0"/>
              <a:t> </a:t>
            </a:r>
          </a:p>
          <a:p>
            <a:pPr algn="ctr"/>
            <a:r>
              <a:rPr lang="tt-RU" dirty="0" smtClean="0"/>
              <a:t>Һади Такташ “Ак чәчәкләр” </a:t>
            </a:r>
          </a:p>
          <a:p>
            <a:pPr algn="ctr"/>
            <a:r>
              <a:rPr lang="tt-RU" dirty="0" smtClean="0"/>
              <a:t>(</a:t>
            </a:r>
            <a:r>
              <a:rPr lang="tt-RU" smtClean="0"/>
              <a:t>А</a:t>
            </a:r>
            <a:r>
              <a:rPr lang="tt-RU" smtClean="0"/>
              <a:t>. Яхин </a:t>
            </a:r>
            <a:r>
              <a:rPr lang="tt-RU" dirty="0" smtClean="0"/>
              <a:t>методикасы буенча анализ)</a:t>
            </a:r>
          </a:p>
          <a:p>
            <a:endParaRPr lang="tt-RU" sz="1600" dirty="0" smtClean="0"/>
          </a:p>
          <a:p>
            <a:endParaRPr lang="tt-RU" sz="1600" dirty="0"/>
          </a:p>
          <a:p>
            <a:endParaRPr lang="tt-RU" sz="1600" dirty="0" smtClean="0"/>
          </a:p>
          <a:p>
            <a:endParaRPr lang="tt-RU" sz="1600" dirty="0"/>
          </a:p>
          <a:p>
            <a:endParaRPr lang="tt-RU" sz="1600" dirty="0" smtClean="0"/>
          </a:p>
          <a:p>
            <a:r>
              <a:rPr lang="tt-RU" sz="1600" dirty="0" smtClean="0"/>
              <a:t>Дәрес эшкәртмәсе авторы:</a:t>
            </a:r>
            <a:r>
              <a:rPr lang="ru-RU" sz="1600" dirty="0" err="1"/>
              <a:t>Исергәп</a:t>
            </a:r>
            <a:r>
              <a:rPr lang="ru-RU" sz="1600" dirty="0"/>
              <a:t> </a:t>
            </a:r>
            <a:r>
              <a:rPr lang="ru-RU" sz="1600" dirty="0" err="1"/>
              <a:t>урта</a:t>
            </a:r>
            <a:r>
              <a:rPr lang="ru-RU" sz="1600" dirty="0"/>
              <a:t> </a:t>
            </a:r>
            <a:r>
              <a:rPr lang="ru-RU" sz="1600" dirty="0" err="1"/>
              <a:t>гомуми</a:t>
            </a:r>
            <a:r>
              <a:rPr lang="ru-RU" sz="1600" dirty="0"/>
              <a:t> </a:t>
            </a:r>
            <a:r>
              <a:rPr lang="ru-RU" sz="1600" dirty="0" err="1" smtClean="0"/>
              <a:t>белем</a:t>
            </a:r>
            <a:endParaRPr lang="ru-RU" sz="1600" dirty="0" smtClean="0"/>
          </a:p>
          <a:p>
            <a:r>
              <a:rPr lang="ru-RU" sz="1600" dirty="0" smtClean="0"/>
              <a:t> </a:t>
            </a:r>
            <a:r>
              <a:rPr lang="ru-RU" sz="1600" dirty="0" err="1" smtClean="0"/>
              <a:t>мәктәбенең</a:t>
            </a:r>
            <a:r>
              <a:rPr lang="ru-RU" sz="1600" dirty="0" smtClean="0"/>
              <a:t> </a:t>
            </a:r>
            <a:r>
              <a:rPr lang="ru-RU" sz="1600" dirty="0" err="1" smtClean="0"/>
              <a:t>югары</a:t>
            </a:r>
            <a:r>
              <a:rPr lang="ru-RU" sz="1600" dirty="0" smtClean="0"/>
              <a:t> </a:t>
            </a:r>
            <a:r>
              <a:rPr lang="ru-RU" sz="1600" dirty="0" err="1" smtClean="0"/>
              <a:t>квалификацион</a:t>
            </a:r>
            <a:r>
              <a:rPr lang="ru-RU" sz="1600" dirty="0" smtClean="0"/>
              <a:t> </a:t>
            </a:r>
            <a:r>
              <a:rPr lang="ru-RU" sz="1600" dirty="0" err="1" smtClean="0"/>
              <a:t>категорияле</a:t>
            </a:r>
            <a:endParaRPr lang="ru-RU" sz="1600" dirty="0" smtClean="0"/>
          </a:p>
          <a:p>
            <a:r>
              <a:rPr lang="ru-RU" sz="1600" dirty="0" smtClean="0"/>
              <a:t> татар теле</a:t>
            </a:r>
            <a:r>
              <a:rPr lang="tt-RU" sz="1600" dirty="0" smtClean="0"/>
              <a:t> һәм әдәбияты укытучысы</a:t>
            </a:r>
          </a:p>
          <a:p>
            <a:r>
              <a:rPr lang="tt-RU" sz="1600" dirty="0" smtClean="0"/>
              <a:t> Нәгыймова РиммаИлдус кызы</a:t>
            </a:r>
            <a:endParaRPr lang="ru-RU" sz="1600" dirty="0"/>
          </a:p>
        </p:txBody>
      </p:sp>
    </p:spTree>
    <p:extLst>
      <p:ext uri="{BB962C8B-B14F-4D97-AF65-F5344CB8AC3E}">
        <p14:creationId xmlns:p14="http://schemas.microsoft.com/office/powerpoint/2010/main" val="862606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6357982"/>
          </a:xfrm>
        </p:spPr>
        <p:txBody>
          <a:bodyPr>
            <a:normAutofit/>
          </a:bodyPr>
          <a:lstStyle/>
          <a:p>
            <a:pPr>
              <a:buNone/>
            </a:pPr>
            <a:r>
              <a:rPr lang="ru-RU" dirty="0" smtClean="0"/>
              <a:t> </a:t>
            </a:r>
            <a:r>
              <a:rPr lang="ru-RU" sz="3200" b="1" i="1" dirty="0" smtClean="0">
                <a:solidFill>
                  <a:srgbClr val="002060"/>
                </a:solidFill>
                <a:latin typeface="Times New Roman" pitchFamily="18" charset="0"/>
                <a:cs typeface="Times New Roman" pitchFamily="18" charset="0"/>
              </a:rPr>
              <a:t>«</a:t>
            </a:r>
            <a:r>
              <a:rPr lang="ru-RU" sz="3200" b="1" i="1" dirty="0" err="1" smtClean="0">
                <a:solidFill>
                  <a:srgbClr val="002060"/>
                </a:solidFill>
                <a:latin typeface="Times New Roman" pitchFamily="18" charset="0"/>
                <a:cs typeface="Times New Roman" pitchFamily="18" charset="0"/>
              </a:rPr>
              <a:t>Ул</a:t>
            </a:r>
            <a:r>
              <a:rPr lang="ru-RU" sz="3200" b="1" i="1" dirty="0" smtClean="0">
                <a:solidFill>
                  <a:srgbClr val="002060"/>
                </a:solidFill>
                <a:latin typeface="Times New Roman" pitchFamily="18" charset="0"/>
                <a:cs typeface="Times New Roman" pitchFamily="18" charset="0"/>
              </a:rPr>
              <a:t>, </a:t>
            </a:r>
            <a:r>
              <a:rPr lang="ru-RU" sz="3200" b="1" i="1" dirty="0" err="1" smtClean="0">
                <a:solidFill>
                  <a:srgbClr val="002060"/>
                </a:solidFill>
                <a:latin typeface="Times New Roman" pitchFamily="18" charset="0"/>
                <a:cs typeface="Times New Roman" pitchFamily="18" charset="0"/>
              </a:rPr>
              <a:t>берәү, алар</a:t>
            </a:r>
            <a:r>
              <a:rPr lang="ru-RU" sz="3200" b="1" i="1" dirty="0" smtClean="0">
                <a:solidFill>
                  <a:srgbClr val="002060"/>
                </a:solidFill>
                <a:latin typeface="Times New Roman" pitchFamily="18" charset="0"/>
                <a:cs typeface="Times New Roman" pitchFamily="18" charset="0"/>
              </a:rPr>
              <a:t>, мин» </a:t>
            </a:r>
            <a:r>
              <a:rPr lang="ru-RU" sz="3200" b="1" i="1" dirty="0" err="1" smtClean="0">
                <a:solidFill>
                  <a:srgbClr val="002060"/>
                </a:solidFill>
                <a:latin typeface="Times New Roman" pitchFamily="18" charset="0"/>
                <a:cs typeface="Times New Roman" pitchFamily="18" charset="0"/>
              </a:rPr>
              <a:t>дип</a:t>
            </a:r>
            <a:r>
              <a:rPr lang="ru-RU" sz="3200" b="1" i="1" dirty="0" smtClean="0">
                <a:solidFill>
                  <a:srgbClr val="002060"/>
                </a:solidFill>
                <a:latin typeface="Times New Roman" pitchFamily="18" charset="0"/>
                <a:cs typeface="Times New Roman" pitchFamily="18" charset="0"/>
              </a:rPr>
              <a:t> автор </a:t>
            </a:r>
            <a:r>
              <a:rPr lang="ru-RU" sz="3200" b="1" i="1" dirty="0" err="1" smtClean="0">
                <a:solidFill>
                  <a:srgbClr val="002060"/>
                </a:solidFill>
                <a:latin typeface="Times New Roman" pitchFamily="18" charset="0"/>
                <a:cs typeface="Times New Roman" pitchFamily="18" charset="0"/>
              </a:rPr>
              <a:t>үз чорындагы</a:t>
            </a:r>
            <a:r>
              <a:rPr lang="ru-RU" sz="3200" b="1" i="1" dirty="0" smtClean="0">
                <a:solidFill>
                  <a:srgbClr val="002060"/>
                </a:solidFill>
                <a:latin typeface="Times New Roman" pitchFamily="18" charset="0"/>
                <a:cs typeface="Times New Roman" pitchFamily="18" charset="0"/>
              </a:rPr>
              <a:t> </a:t>
            </a:r>
            <a:r>
              <a:rPr lang="ru-RU" sz="3200" b="1" i="1" dirty="0" err="1" smtClean="0">
                <a:solidFill>
                  <a:srgbClr val="002060"/>
                </a:solidFill>
                <a:latin typeface="Times New Roman" pitchFamily="18" charset="0"/>
                <a:cs typeface="Times New Roman" pitchFamily="18" charset="0"/>
              </a:rPr>
              <a:t>кешеләрне </a:t>
            </a:r>
            <a:r>
              <a:rPr lang="ru-RU" sz="3200" b="1" i="1" dirty="0" smtClean="0">
                <a:solidFill>
                  <a:srgbClr val="002060"/>
                </a:solidFill>
                <a:latin typeface="Times New Roman" pitchFamily="18" charset="0"/>
                <a:cs typeface="Times New Roman" pitchFamily="18" charset="0"/>
              </a:rPr>
              <a:t>4 </a:t>
            </a:r>
            <a:r>
              <a:rPr lang="ru-RU" sz="3200" b="1" i="1" dirty="0" err="1" smtClean="0">
                <a:solidFill>
                  <a:srgbClr val="002060"/>
                </a:solidFill>
                <a:latin typeface="Times New Roman" pitchFamily="18" charset="0"/>
                <a:cs typeface="Times New Roman" pitchFamily="18" charset="0"/>
              </a:rPr>
              <a:t>төркемгә бүлә</a:t>
            </a:r>
            <a:r>
              <a:rPr lang="ru-RU" sz="3200" b="1" i="1" dirty="0" smtClean="0">
                <a:solidFill>
                  <a:srgbClr val="002060"/>
                </a:solidFill>
                <a:latin typeface="Times New Roman" pitchFamily="18" charset="0"/>
                <a:cs typeface="Times New Roman" pitchFamily="18" charset="0"/>
              </a:rPr>
              <a:t>. </a:t>
            </a:r>
          </a:p>
          <a:p>
            <a:pPr>
              <a:buNone/>
            </a:pPr>
            <a:endParaRPr lang="ru-RU" dirty="0" smtClean="0">
              <a:solidFill>
                <a:srgbClr val="002060"/>
              </a:solidFill>
              <a:latin typeface="Times New Roman" pitchFamily="18" charset="0"/>
              <a:cs typeface="Times New Roman" pitchFamily="18" charset="0"/>
            </a:endParaRPr>
          </a:p>
          <a:p>
            <a:pPr>
              <a:buNone/>
            </a:pPr>
            <a:r>
              <a:rPr lang="ru-RU" dirty="0" smtClean="0">
                <a:solidFill>
                  <a:srgbClr val="002060"/>
                </a:solidFill>
                <a:latin typeface="Times New Roman" pitchFamily="18" charset="0"/>
                <a:cs typeface="Times New Roman" pitchFamily="18" charset="0"/>
              </a:rPr>
              <a:t> 1. </a:t>
            </a:r>
            <a:r>
              <a:rPr lang="ru-RU" dirty="0" err="1" smtClean="0">
                <a:solidFill>
                  <a:srgbClr val="002060"/>
                </a:solidFill>
                <a:latin typeface="Times New Roman" pitchFamily="18" charset="0"/>
                <a:cs typeface="Times New Roman" pitchFamily="18" charset="0"/>
              </a:rPr>
              <a:t>Салкынны</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сүгүчеләр, ягъни</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хакыйкатьне</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курыкмыйча</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кычкырып</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әйтүчеләр.</a:t>
            </a:r>
            <a:endParaRPr lang="ru-RU" dirty="0" smtClean="0">
              <a:solidFill>
                <a:srgbClr val="002060"/>
              </a:solidFill>
              <a:latin typeface="Times New Roman" pitchFamily="18" charset="0"/>
              <a:cs typeface="Times New Roman" pitchFamily="18" charset="0"/>
            </a:endParaRPr>
          </a:p>
          <a:p>
            <a:pPr>
              <a:buNone/>
            </a:pPr>
            <a:r>
              <a:rPr lang="ru-RU" dirty="0" smtClean="0">
                <a:solidFill>
                  <a:srgbClr val="002060"/>
                </a:solidFill>
                <a:latin typeface="Times New Roman" pitchFamily="18" charset="0"/>
                <a:cs typeface="Times New Roman" pitchFamily="18" charset="0"/>
              </a:rPr>
              <a:t> 2. </a:t>
            </a:r>
            <a:r>
              <a:rPr lang="ru-RU" dirty="0" err="1" smtClean="0">
                <a:solidFill>
                  <a:srgbClr val="002060"/>
                </a:solidFill>
                <a:latin typeface="Times New Roman" pitchFamily="18" charset="0"/>
                <a:cs typeface="Times New Roman" pitchFamily="18" charset="0"/>
              </a:rPr>
              <a:t>Тормыш</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авырлыгыннан</a:t>
            </a:r>
            <a:r>
              <a:rPr lang="ru-RU" dirty="0" smtClean="0">
                <a:solidFill>
                  <a:srgbClr val="002060"/>
                </a:solidFill>
                <a:latin typeface="Times New Roman" pitchFamily="18" charset="0"/>
                <a:cs typeface="Times New Roman" pitchFamily="18" charset="0"/>
              </a:rPr>
              <a:t> риза </a:t>
            </a:r>
            <a:r>
              <a:rPr lang="ru-RU" dirty="0" err="1" smtClean="0">
                <a:solidFill>
                  <a:srgbClr val="002060"/>
                </a:solidFill>
                <a:latin typeface="Times New Roman" pitchFamily="18" charset="0"/>
                <a:cs typeface="Times New Roman" pitchFamily="18" charset="0"/>
              </a:rPr>
              <a:t>булмасалар</a:t>
            </a:r>
            <a:r>
              <a:rPr lang="ru-RU" dirty="0" smtClean="0">
                <a:solidFill>
                  <a:srgbClr val="002060"/>
                </a:solidFill>
                <a:latin typeface="Times New Roman" pitchFamily="18" charset="0"/>
                <a:cs typeface="Times New Roman" pitchFamily="18" charset="0"/>
              </a:rPr>
              <a:t> да, </a:t>
            </a:r>
            <a:r>
              <a:rPr lang="ru-RU" dirty="0" err="1" smtClean="0">
                <a:solidFill>
                  <a:srgbClr val="002060"/>
                </a:solidFill>
                <a:latin typeface="Times New Roman" pitchFamily="18" charset="0"/>
                <a:cs typeface="Times New Roman" pitchFamily="18" charset="0"/>
              </a:rPr>
              <a:t>сиздермәүчеләр.</a:t>
            </a:r>
            <a:endParaRPr lang="ru-RU" dirty="0" smtClean="0">
              <a:solidFill>
                <a:srgbClr val="002060"/>
              </a:solidFill>
              <a:latin typeface="Times New Roman" pitchFamily="18" charset="0"/>
              <a:cs typeface="Times New Roman" pitchFamily="18" charset="0"/>
            </a:endParaRPr>
          </a:p>
          <a:p>
            <a:pPr>
              <a:buNone/>
            </a:pPr>
            <a:r>
              <a:rPr lang="ru-RU" dirty="0" smtClean="0">
                <a:solidFill>
                  <a:srgbClr val="002060"/>
                </a:solidFill>
                <a:latin typeface="Times New Roman" pitchFamily="18" charset="0"/>
                <a:cs typeface="Times New Roman" pitchFamily="18" charset="0"/>
              </a:rPr>
              <a:t> 3. </a:t>
            </a:r>
            <a:r>
              <a:rPr lang="ru-RU" dirty="0" err="1" smtClean="0">
                <a:solidFill>
                  <a:srgbClr val="002060"/>
                </a:solidFill>
                <a:latin typeface="Times New Roman" pitchFamily="18" charset="0"/>
                <a:cs typeface="Times New Roman" pitchFamily="18" charset="0"/>
              </a:rPr>
              <a:t>Хакыйкатьне</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әйтүчеләрне эзәрлекләүчеләр.</a:t>
            </a:r>
            <a:endParaRPr lang="ru-RU" dirty="0" smtClean="0">
              <a:solidFill>
                <a:srgbClr val="002060"/>
              </a:solidFill>
              <a:latin typeface="Times New Roman" pitchFamily="18" charset="0"/>
              <a:cs typeface="Times New Roman" pitchFamily="18" charset="0"/>
            </a:endParaRPr>
          </a:p>
          <a:p>
            <a:pPr>
              <a:buNone/>
            </a:pPr>
            <a:r>
              <a:rPr lang="ru-RU" dirty="0" smtClean="0">
                <a:solidFill>
                  <a:srgbClr val="002060"/>
                </a:solidFill>
                <a:latin typeface="Times New Roman" pitchFamily="18" charset="0"/>
                <a:cs typeface="Times New Roman" pitchFamily="18" charset="0"/>
              </a:rPr>
              <a:t> 4. Лирик герой </a:t>
            </a:r>
            <a:r>
              <a:rPr lang="ru-RU" dirty="0" err="1" smtClean="0">
                <a:solidFill>
                  <a:srgbClr val="002060"/>
                </a:solidFill>
                <a:latin typeface="Times New Roman" pitchFamily="18" charset="0"/>
                <a:cs typeface="Times New Roman" pitchFamily="18" charset="0"/>
              </a:rPr>
              <a:t>кебек</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хәйләкәрләр</a:t>
            </a:r>
            <a:r>
              <a:rPr lang="ru-RU" dirty="0" smtClean="0">
                <a:solidFill>
                  <a:srgbClr val="002060"/>
                </a:solidFill>
                <a:latin typeface="Times New Roman" pitchFamily="18" charset="0"/>
                <a:cs typeface="Times New Roman" pitchFamily="18" charset="0"/>
              </a:rPr>
              <a:t>.</a:t>
            </a:r>
          </a:p>
          <a:p>
            <a:pPr>
              <a:buNone/>
            </a:pPr>
            <a:r>
              <a:rPr lang="ru-RU" i="1" dirty="0" smtClean="0">
                <a:solidFill>
                  <a:srgbClr val="002060"/>
                </a:solidFill>
                <a:latin typeface="Times New Roman" pitchFamily="18" charset="0"/>
                <a:cs typeface="Times New Roman" pitchFamily="18" charset="0"/>
              </a:rPr>
              <a:t> </a:t>
            </a:r>
            <a:r>
              <a:rPr lang="ru-RU" dirty="0" smtClean="0">
                <a:solidFill>
                  <a:srgbClr val="002060"/>
                </a:solidFill>
                <a:latin typeface="Times New Roman" pitchFamily="18" charset="0"/>
                <a:cs typeface="Times New Roman" pitchFamily="18" charset="0"/>
              </a:rPr>
              <a:t> </a:t>
            </a:r>
          </a:p>
          <a:p>
            <a:pPr>
              <a:buNone/>
            </a:pPr>
            <a:r>
              <a:rPr lang="ru-RU" dirty="0" smtClean="0">
                <a:latin typeface="Times New Roman" pitchFamily="18" charset="0"/>
                <a:cs typeface="Times New Roman" pitchFamily="18" charset="0"/>
              </a:rPr>
              <a:t>     </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buNone/>
            </a:pPr>
            <a:r>
              <a:rPr lang="ru-RU" smtClean="0">
                <a:solidFill>
                  <a:srgbClr val="002060"/>
                </a:solidFill>
                <a:latin typeface="Times New Roman" pitchFamily="18" charset="0"/>
                <a:cs typeface="Times New Roman" pitchFamily="18" charset="0"/>
              </a:rPr>
              <a:t>     Объектив </a:t>
            </a:r>
            <a:r>
              <a:rPr lang="ru-RU" dirty="0" err="1" smtClean="0">
                <a:solidFill>
                  <a:srgbClr val="002060"/>
                </a:solidFill>
                <a:latin typeface="Times New Roman" pitchFamily="18" charset="0"/>
                <a:cs typeface="Times New Roman" pitchFamily="18" charset="0"/>
              </a:rPr>
              <a:t>эчтәлек</a:t>
            </a:r>
            <a:r>
              <a:rPr lang="ru-RU" dirty="0" smtClean="0">
                <a:solidFill>
                  <a:srgbClr val="002060"/>
                </a:solidFill>
                <a:latin typeface="Times New Roman" pitchFamily="18" charset="0"/>
                <a:cs typeface="Times New Roman" pitchFamily="18" charset="0"/>
              </a:rPr>
              <a:t>– идиллия, </a:t>
            </a:r>
            <a:r>
              <a:rPr lang="ru-RU" dirty="0" err="1" smtClean="0">
                <a:solidFill>
                  <a:srgbClr val="002060"/>
                </a:solidFill>
                <a:latin typeface="Times New Roman" pitchFamily="18" charset="0"/>
                <a:cs typeface="Times New Roman" pitchFamily="18" charset="0"/>
              </a:rPr>
              <a:t>табигать</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матурлыгы</a:t>
            </a:r>
            <a:r>
              <a:rPr lang="ru-RU" dirty="0" smtClean="0">
                <a:solidFill>
                  <a:srgbClr val="002060"/>
                </a:solidFill>
                <a:latin typeface="Times New Roman" pitchFamily="18" charset="0"/>
                <a:cs typeface="Times New Roman" pitchFamily="18" charset="0"/>
              </a:rPr>
              <a:t>. </a:t>
            </a:r>
          </a:p>
          <a:p>
            <a:pPr>
              <a:buNone/>
            </a:pP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Субъектив</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эчтәлек– тормышның ялганга</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корылуы</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авыр</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булуы</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кешеләр арасында</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төрле төркемнәр булуы</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хакыйкатьне</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әйтергә ярамавы</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әмма шагыйрь</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кебекләрнең яшереп</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булса</a:t>
            </a:r>
            <a:r>
              <a:rPr lang="ru-RU" dirty="0" smtClean="0">
                <a:solidFill>
                  <a:srgbClr val="002060"/>
                </a:solidFill>
                <a:latin typeface="Times New Roman" pitchFamily="18" charset="0"/>
                <a:cs typeface="Times New Roman" pitchFamily="18" charset="0"/>
              </a:rPr>
              <a:t> да </a:t>
            </a:r>
            <a:r>
              <a:rPr lang="ru-RU" dirty="0" err="1" smtClean="0">
                <a:solidFill>
                  <a:srgbClr val="002060"/>
                </a:solidFill>
                <a:latin typeface="Times New Roman" pitchFamily="18" charset="0"/>
                <a:cs typeface="Times New Roman" pitchFamily="18" charset="0"/>
              </a:rPr>
              <a:t>дөреслекне әйтергә</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кешеләргә аңлатырга теләве</a:t>
            </a:r>
            <a:r>
              <a:rPr lang="ru-RU" dirty="0" smtClean="0">
                <a:solidFill>
                  <a:srgbClr val="002060"/>
                </a:solidFill>
                <a:latin typeface="Times New Roman" pitchFamily="18" charset="0"/>
                <a:cs typeface="Times New Roman" pitchFamily="18" charset="0"/>
              </a:rPr>
              <a:t>.</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28670"/>
            <a:ext cx="8229600" cy="5395930"/>
          </a:xfrm>
        </p:spPr>
        <p:txBody>
          <a:bodyPr>
            <a:normAutofit/>
          </a:bodyPr>
          <a:lstStyle/>
          <a:p>
            <a:pPr>
              <a:buNone/>
            </a:pPr>
            <a:r>
              <a:rPr lang="ru-RU" i="1" dirty="0" smtClean="0"/>
              <a:t>    </a:t>
            </a:r>
            <a:r>
              <a:rPr lang="ru-RU" dirty="0" err="1" smtClean="0">
                <a:solidFill>
                  <a:srgbClr val="002060"/>
                </a:solidFill>
                <a:latin typeface="Times New Roman" pitchFamily="18" charset="0"/>
                <a:cs typeface="Times New Roman" pitchFamily="18" charset="0"/>
              </a:rPr>
              <a:t>Шагыйрь</a:t>
            </a:r>
            <a:r>
              <a:rPr lang="ru-RU" dirty="0" smtClean="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шигырьне</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куркак</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кешеләрдән көлеп </a:t>
            </a:r>
            <a:r>
              <a:rPr lang="ru-RU" dirty="0" err="1">
                <a:solidFill>
                  <a:srgbClr val="002060"/>
                </a:solidFill>
                <a:latin typeface="Times New Roman" pitchFamily="18" charset="0"/>
                <a:cs typeface="Times New Roman" pitchFamily="18" charset="0"/>
              </a:rPr>
              <a:t>язган</a:t>
            </a:r>
            <a:r>
              <a:rPr lang="ru-RU" dirty="0">
                <a:solidFill>
                  <a:srgbClr val="002060"/>
                </a:solidFill>
                <a:latin typeface="Times New Roman" pitchFamily="18" charset="0"/>
                <a:cs typeface="Times New Roman" pitchFamily="18" charset="0"/>
              </a:rPr>
              <a:t>.</a:t>
            </a:r>
          </a:p>
          <a:p>
            <a:pPr>
              <a:buNone/>
            </a:pP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Шул</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көлү </a:t>
            </a:r>
            <a:r>
              <a:rPr lang="ru-RU" dirty="0" err="1">
                <a:solidFill>
                  <a:srgbClr val="002060"/>
                </a:solidFill>
                <a:latin typeface="Times New Roman" pitchFamily="18" charset="0"/>
                <a:cs typeface="Times New Roman" pitchFamily="18" charset="0"/>
              </a:rPr>
              <a:t>астына</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фаҗига </a:t>
            </a:r>
            <a:r>
              <a:rPr lang="ru-RU" dirty="0" err="1" smtClean="0">
                <a:solidFill>
                  <a:srgbClr val="002060"/>
                </a:solidFill>
                <a:latin typeface="Times New Roman" pitchFamily="18" charset="0"/>
                <a:cs typeface="Times New Roman" pitchFamily="18" charset="0"/>
              </a:rPr>
              <a:t>яшеренгән</a:t>
            </a:r>
            <a:r>
              <a:rPr lang="ru-RU" dirty="0" err="1">
                <a:solidFill>
                  <a:srgbClr val="002060"/>
                </a:solidFill>
                <a:latin typeface="Times New Roman" pitchFamily="18" charset="0"/>
                <a:cs typeface="Times New Roman" pitchFamily="18" charset="0"/>
              </a:rPr>
              <a:t>.</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Шагыйрь</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хәсрәтләнә, нәфрәтләнә.</a:t>
            </a:r>
            <a:endParaRPr lang="ru-RU" dirty="0">
              <a:solidFill>
                <a:srgbClr val="002060"/>
              </a:solidFill>
              <a:latin typeface="Times New Roman" pitchFamily="18" charset="0"/>
              <a:cs typeface="Times New Roman" pitchFamily="18" charset="0"/>
            </a:endParaRPr>
          </a:p>
          <a:p>
            <a:pPr>
              <a:buNone/>
            </a:pP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Аның гомерендә </a:t>
            </a:r>
            <a:r>
              <a:rPr lang="ru-RU" dirty="0" err="1">
                <a:solidFill>
                  <a:srgbClr val="002060"/>
                </a:solidFill>
                <a:latin typeface="Times New Roman" pitchFamily="18" charset="0"/>
                <a:cs typeface="Times New Roman" pitchFamily="18" charset="0"/>
              </a:rPr>
              <a:t>беркайчан</a:t>
            </a:r>
            <a:r>
              <a:rPr lang="ru-RU" dirty="0">
                <a:solidFill>
                  <a:srgbClr val="002060"/>
                </a:solidFill>
                <a:latin typeface="Times New Roman" pitchFamily="18" charset="0"/>
                <a:cs typeface="Times New Roman" pitchFamily="18" charset="0"/>
              </a:rPr>
              <a:t> да яз </a:t>
            </a:r>
            <a:r>
              <a:rPr lang="ru-RU" dirty="0" err="1">
                <a:solidFill>
                  <a:srgbClr val="002060"/>
                </a:solidFill>
                <a:latin typeface="Times New Roman" pitchFamily="18" charset="0"/>
                <a:cs typeface="Times New Roman" pitchFamily="18" charset="0"/>
              </a:rPr>
              <a:t>булмаячак</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Чөнки дөньясы </a:t>
            </a:r>
            <a:r>
              <a:rPr lang="ru-RU" dirty="0" err="1">
                <a:solidFill>
                  <a:srgbClr val="002060"/>
                </a:solidFill>
                <a:latin typeface="Times New Roman" pitchFamily="18" charset="0"/>
                <a:cs typeface="Times New Roman" pitchFamily="18" charset="0"/>
              </a:rPr>
              <a:t>ялганга</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корылган</a:t>
            </a:r>
            <a:r>
              <a:rPr lang="ru-RU" dirty="0" smtClean="0">
                <a:solidFill>
                  <a:srgbClr val="002060"/>
                </a:solidFill>
                <a:latin typeface="Times New Roman" pitchFamily="18" charset="0"/>
                <a:cs typeface="Times New Roman" pitchFamily="18" charset="0"/>
              </a:rPr>
              <a:t>, Һ</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Такташның хатыны</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Мәскәүгә укырга</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киткән җиреннән </a:t>
            </a:r>
            <a:r>
              <a:rPr lang="ru-RU" dirty="0" err="1">
                <a:solidFill>
                  <a:srgbClr val="002060"/>
                </a:solidFill>
                <a:latin typeface="Times New Roman" pitchFamily="18" charset="0"/>
                <a:cs typeface="Times New Roman" pitchFamily="18" charset="0"/>
              </a:rPr>
              <a:t>кайтмый</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әдипне</a:t>
            </a:r>
            <a:r>
              <a:rPr lang="ru-RU" dirty="0" err="1">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ташлый</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Улын</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алдап</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үзе </a:t>
            </a:r>
            <a:r>
              <a:rPr lang="ru-RU" dirty="0" err="1" smtClean="0">
                <a:solidFill>
                  <a:srgbClr val="002060"/>
                </a:solidFill>
                <a:latin typeface="Times New Roman" pitchFamily="18" charset="0"/>
                <a:cs typeface="Times New Roman" pitchFamily="18" charset="0"/>
              </a:rPr>
              <a:t>белән </a:t>
            </a:r>
            <a:r>
              <a:rPr lang="ru-RU" dirty="0" err="1">
                <a:solidFill>
                  <a:srgbClr val="002060"/>
                </a:solidFill>
                <a:latin typeface="Times New Roman" pitchFamily="18" charset="0"/>
                <a:cs typeface="Times New Roman" pitchFamily="18" charset="0"/>
              </a:rPr>
              <a:t>алып</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китә, </a:t>
            </a:r>
            <a:r>
              <a:rPr lang="ru-RU" dirty="0" err="1">
                <a:solidFill>
                  <a:srgbClr val="002060"/>
                </a:solidFill>
                <a:latin typeface="Times New Roman" pitchFamily="18" charset="0"/>
                <a:cs typeface="Times New Roman" pitchFamily="18" charset="0"/>
              </a:rPr>
              <a:t>башкага</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кияүгә </a:t>
            </a:r>
            <a:r>
              <a:rPr lang="ru-RU" dirty="0" err="1">
                <a:solidFill>
                  <a:srgbClr val="002060"/>
                </a:solidFill>
                <a:latin typeface="Times New Roman" pitchFamily="18" charset="0"/>
                <a:cs typeface="Times New Roman" pitchFamily="18" charset="0"/>
              </a:rPr>
              <a:t>чыга</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Шундый</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талантлы</a:t>
            </a:r>
            <a:r>
              <a:rPr lang="ru-RU" dirty="0" smtClean="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шагыйрьнең торырга</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юньле</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йорты</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акчасы</a:t>
            </a:r>
            <a:r>
              <a:rPr lang="ru-RU" dirty="0">
                <a:solidFill>
                  <a:srgbClr val="002060"/>
                </a:solidFill>
                <a:latin typeface="Times New Roman" pitchFamily="18" charset="0"/>
                <a:cs typeface="Times New Roman" pitchFamily="18" charset="0"/>
              </a:rPr>
              <a:t> да </a:t>
            </a:r>
            <a:r>
              <a:rPr lang="ru-RU" dirty="0" err="1">
                <a:solidFill>
                  <a:srgbClr val="002060"/>
                </a:solidFill>
                <a:latin typeface="Times New Roman" pitchFamily="18" charset="0"/>
                <a:cs typeface="Times New Roman" pitchFamily="18" charset="0"/>
              </a:rPr>
              <a:t>булмый</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Соңгы</a:t>
            </a:r>
            <a:r>
              <a:rPr lang="ru-RU" dirty="0" err="1">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көннәре </a:t>
            </a:r>
            <a:r>
              <a:rPr lang="ru-RU" dirty="0" err="1">
                <a:solidFill>
                  <a:srgbClr val="002060"/>
                </a:solidFill>
                <a:latin typeface="Times New Roman" pitchFamily="18" charset="0"/>
                <a:cs typeface="Times New Roman" pitchFamily="18" charset="0"/>
              </a:rPr>
              <a:t>сагышта</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хәсрәттә үтә аның.</a:t>
            </a:r>
            <a:endParaRPr lang="ru-RU"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20688"/>
            <a:ext cx="8229600" cy="5703912"/>
          </a:xfrm>
        </p:spPr>
        <p:txBody>
          <a:bodyPr/>
          <a:lstStyle/>
          <a:p>
            <a:r>
              <a:rPr lang="tt-RU" dirty="0" smtClean="0">
                <a:latin typeface="Times New Roman" pitchFamily="18" charset="0"/>
                <a:cs typeface="Times New Roman" pitchFamily="18" charset="0"/>
              </a:rPr>
              <a:t>Өйгә эш</a:t>
            </a:r>
            <a:r>
              <a:rPr lang="tt-RU" dirty="0" smtClean="0"/>
              <a:t>. </a:t>
            </a:r>
            <a:r>
              <a:rPr lang="tt-RU" sz="1800" dirty="0" smtClean="0">
                <a:latin typeface="Times New Roman" pitchFamily="18" charset="0"/>
                <a:cs typeface="Times New Roman" pitchFamily="18" charset="0"/>
              </a:rPr>
              <a:t>Һади Такташның “Үтеп барышлый” шигыренә </a:t>
            </a:r>
            <a:r>
              <a:rPr lang="tt-RU" sz="1800" smtClean="0">
                <a:latin typeface="Times New Roman" pitchFamily="18" charset="0"/>
                <a:cs typeface="Times New Roman" pitchFamily="18" charset="0"/>
              </a:rPr>
              <a:t>анализ ясарга.</a:t>
            </a:r>
            <a:endParaRPr lang="ru-RU" sz="1800" dirty="0">
              <a:latin typeface="Times New Roman" pitchFamily="18" charset="0"/>
              <a:cs typeface="Times New Roman" pitchFamily="18" charset="0"/>
            </a:endParaRPr>
          </a:p>
        </p:txBody>
      </p:sp>
    </p:spTree>
    <p:extLst>
      <p:ext uri="{BB962C8B-B14F-4D97-AF65-F5344CB8AC3E}">
        <p14:creationId xmlns:p14="http://schemas.microsoft.com/office/powerpoint/2010/main" val="14436967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6000768"/>
            <a:ext cx="3429024" cy="642942"/>
          </a:xfrm>
        </p:spPr>
        <p:txBody>
          <a:bodyPr>
            <a:normAutofit fontScale="90000"/>
          </a:bodyPr>
          <a:lstStyle/>
          <a:p>
            <a:pPr algn="ctr"/>
            <a:r>
              <a:rPr lang="tt-RU" dirty="0" smtClean="0">
                <a:latin typeface="Times New Roman" pitchFamily="18" charset="0"/>
                <a:cs typeface="Times New Roman" pitchFamily="18" charset="0"/>
              </a:rPr>
              <a:t> </a:t>
            </a:r>
            <a:br>
              <a:rPr lang="tt-RU" dirty="0" smtClean="0">
                <a:latin typeface="Times New Roman" pitchFamily="18" charset="0"/>
                <a:cs typeface="Times New Roman" pitchFamily="18" charset="0"/>
              </a:rPr>
            </a:br>
            <a:r>
              <a:rPr lang="tt-RU" sz="3600" dirty="0" smtClean="0">
                <a:latin typeface="Times New Roman" pitchFamily="18" charset="0"/>
                <a:cs typeface="Times New Roman" pitchFamily="18" charset="0"/>
              </a:rPr>
              <a:t>(1901 -1931)</a:t>
            </a:r>
            <a:endParaRPr lang="ru-RU" sz="3600" dirty="0">
              <a:latin typeface="Times New Roman" pitchFamily="18" charset="0"/>
              <a:cs typeface="Times New Roman" pitchFamily="18" charset="0"/>
            </a:endParaRPr>
          </a:p>
        </p:txBody>
      </p:sp>
      <p:pic>
        <p:nvPicPr>
          <p:cNvPr id="8193" name="Picture 1"/>
          <p:cNvPicPr>
            <a:picLocks noGrp="1" noChangeAspect="1" noChangeArrowheads="1"/>
          </p:cNvPicPr>
          <p:nvPr>
            <p:ph idx="1"/>
          </p:nvPr>
        </p:nvPicPr>
        <p:blipFill>
          <a:blip r:embed="rId2" cstate="print"/>
          <a:srcRect/>
          <a:stretch>
            <a:fillRect/>
          </a:stretch>
        </p:blipFill>
        <p:spPr bwMode="auto">
          <a:xfrm>
            <a:off x="214282" y="428604"/>
            <a:ext cx="3929090" cy="5643602"/>
          </a:xfrm>
          <a:prstGeom prst="rect">
            <a:avLst/>
          </a:prstGeom>
          <a:noFill/>
          <a:ln w="9525">
            <a:noFill/>
            <a:miter lim="800000"/>
            <a:headEnd/>
            <a:tailEnd/>
          </a:ln>
          <a:effectLst/>
        </p:spPr>
      </p:pic>
      <p:sp>
        <p:nvSpPr>
          <p:cNvPr id="5" name="Прямоугольник 4"/>
          <p:cNvSpPr/>
          <p:nvPr/>
        </p:nvSpPr>
        <p:spPr>
          <a:xfrm>
            <a:off x="4143372" y="357166"/>
            <a:ext cx="4500594" cy="2831544"/>
          </a:xfrm>
          <a:prstGeom prst="rect">
            <a:avLst/>
          </a:prstGeom>
        </p:spPr>
        <p:txBody>
          <a:bodyPr wrap="square">
            <a:spAutoFit/>
          </a:bodyPr>
          <a:lstStyle/>
          <a:p>
            <a:pPr algn="ctr"/>
            <a:r>
              <a:rPr lang="tt-RU" sz="4000" dirty="0" smtClean="0">
                <a:solidFill>
                  <a:srgbClr val="002060"/>
                </a:solidFill>
                <a:latin typeface="Times New Roman" pitchFamily="18" charset="0"/>
                <a:cs typeface="Times New Roman" pitchFamily="18" charset="0"/>
              </a:rPr>
              <a:t>Һади Такташның “Ак чәчәкләр” шигыренә лирик анализ</a:t>
            </a:r>
          </a:p>
          <a:p>
            <a:endParaRPr lang="ru-RU" dirty="0"/>
          </a:p>
        </p:txBody>
      </p:sp>
      <p:sp>
        <p:nvSpPr>
          <p:cNvPr id="6" name="Прямоугольник 5"/>
          <p:cNvSpPr/>
          <p:nvPr/>
        </p:nvSpPr>
        <p:spPr>
          <a:xfrm>
            <a:off x="4572000" y="1285860"/>
            <a:ext cx="4286280" cy="2893100"/>
          </a:xfrm>
          <a:prstGeom prst="rect">
            <a:avLst/>
          </a:prstGeom>
        </p:spPr>
        <p:txBody>
          <a:bodyPr wrap="square">
            <a:spAutoFit/>
          </a:bodyPr>
          <a:lstStyle/>
          <a:p>
            <a:r>
              <a:rPr lang="ru-RU" dirty="0" smtClean="0"/>
              <a:t> </a:t>
            </a:r>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sz="2000" b="1" dirty="0" smtClean="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229600" cy="5775920"/>
          </a:xfrm>
        </p:spPr>
        <p:txBody>
          <a:bodyPr/>
          <a:lstStyle/>
          <a:p>
            <a:pPr marL="0" indent="0">
              <a:buNone/>
            </a:pPr>
            <a:r>
              <a:rPr lang="tt-RU" sz="2400" dirty="0" smtClean="0">
                <a:latin typeface="Times New Roman" pitchFamily="18" charset="0"/>
                <a:cs typeface="Times New Roman" pitchFamily="18" charset="0"/>
              </a:rPr>
              <a:t>Тема:</a:t>
            </a:r>
          </a:p>
          <a:p>
            <a:pPr marL="0" indent="0">
              <a:buNone/>
            </a:pPr>
            <a:endParaRPr lang="tt-RU" dirty="0"/>
          </a:p>
          <a:p>
            <a:pPr marL="0" indent="0">
              <a:buNone/>
            </a:pPr>
            <a:endParaRPr lang="tt-RU" dirty="0" smtClean="0"/>
          </a:p>
          <a:p>
            <a:pPr marL="0" indent="0">
              <a:buNone/>
            </a:pPr>
            <a:r>
              <a:rPr lang="tt-RU" sz="2400" dirty="0" smtClean="0">
                <a:latin typeface="Times New Roman" pitchFamily="18" charset="0"/>
                <a:cs typeface="Times New Roman" pitchFamily="18" charset="0"/>
              </a:rPr>
              <a:t>Максат:</a:t>
            </a:r>
            <a:r>
              <a:rPr lang="tt-RU" dirty="0" smtClean="0"/>
              <a:t> </a:t>
            </a:r>
            <a:r>
              <a:rPr lang="tt-RU" sz="1800" dirty="0" smtClean="0">
                <a:latin typeface="Times New Roman" pitchFamily="18" charset="0"/>
                <a:cs typeface="Times New Roman" pitchFamily="18" charset="0"/>
              </a:rPr>
              <a:t>Укучыларны иҗади фикерләргә, шигыр</a:t>
            </a:r>
            <a:r>
              <a:rPr lang="ru-RU" sz="1800" dirty="0" smtClean="0">
                <a:latin typeface="Times New Roman" pitchFamily="18" charset="0"/>
                <a:cs typeface="Times New Roman" pitchFamily="18" charset="0"/>
              </a:rPr>
              <a:t>ь</a:t>
            </a:r>
            <a:r>
              <a:rPr lang="tt-RU" sz="1800" dirty="0" smtClean="0">
                <a:latin typeface="Times New Roman" pitchFamily="18" charset="0"/>
                <a:cs typeface="Times New Roman" pitchFamily="18" charset="0"/>
              </a:rPr>
              <a:t>гә анализ ясарга өйрәтү.                               </a:t>
            </a:r>
          </a:p>
          <a:p>
            <a:pPr marL="0" indent="0">
              <a:buNone/>
            </a:pPr>
            <a:endParaRPr lang="tt-RU" sz="1800" dirty="0">
              <a:latin typeface="Times New Roman" pitchFamily="18" charset="0"/>
              <a:cs typeface="Times New Roman" pitchFamily="18" charset="0"/>
            </a:endParaRPr>
          </a:p>
          <a:p>
            <a:pPr marL="0" indent="0">
              <a:buNone/>
            </a:pPr>
            <a:endParaRPr lang="tt-RU" sz="1800" dirty="0" smtClean="0">
              <a:latin typeface="Times New Roman" pitchFamily="18" charset="0"/>
              <a:cs typeface="Times New Roman" pitchFamily="18" charset="0"/>
            </a:endParaRPr>
          </a:p>
          <a:p>
            <a:pPr marL="0" indent="0">
              <a:buNone/>
            </a:pPr>
            <a:r>
              <a:rPr lang="tt-RU" sz="2400" dirty="0" smtClean="0">
                <a:latin typeface="Times New Roman" pitchFamily="18" charset="0"/>
                <a:cs typeface="Times New Roman" pitchFamily="18" charset="0"/>
              </a:rPr>
              <a:t>Өйрәнелә торган әсәр: </a:t>
            </a:r>
            <a:r>
              <a:rPr lang="tt-RU" sz="1800" dirty="0" smtClean="0">
                <a:latin typeface="Times New Roman" pitchFamily="18" charset="0"/>
                <a:cs typeface="Times New Roman" pitchFamily="18" charset="0"/>
              </a:rPr>
              <a:t>Һади Такташ  “Ак чәчәкләр” шигыре.</a:t>
            </a:r>
            <a:endParaRPr lang="ru-RU" sz="1800" dirty="0">
              <a:latin typeface="Times New Roman" pitchFamily="18" charset="0"/>
              <a:cs typeface="Times New Roman" pitchFamily="18" charset="0"/>
            </a:endParaRPr>
          </a:p>
        </p:txBody>
      </p:sp>
      <p:sp>
        <p:nvSpPr>
          <p:cNvPr id="5" name="Прямоугольник 4"/>
          <p:cNvSpPr/>
          <p:nvPr/>
        </p:nvSpPr>
        <p:spPr>
          <a:xfrm>
            <a:off x="1547664" y="332657"/>
            <a:ext cx="5310336" cy="1200329"/>
          </a:xfrm>
          <a:prstGeom prst="rect">
            <a:avLst/>
          </a:prstGeom>
        </p:spPr>
        <p:txBody>
          <a:bodyPr wrap="square">
            <a:spAutoFit/>
          </a:bodyPr>
          <a:lstStyle/>
          <a:p>
            <a:endParaRPr lang="ru-RU" dirty="0" smtClean="0"/>
          </a:p>
          <a:p>
            <a:r>
              <a:rPr lang="ru-RU" dirty="0" err="1" smtClean="0"/>
              <a:t>Һади</a:t>
            </a:r>
            <a:r>
              <a:rPr lang="ru-RU" dirty="0" smtClean="0"/>
              <a:t> </a:t>
            </a:r>
            <a:r>
              <a:rPr lang="ru-RU" dirty="0" err="1"/>
              <a:t>Такташның</a:t>
            </a:r>
            <a:r>
              <a:rPr lang="ru-RU" dirty="0"/>
              <a:t> “Ак </a:t>
            </a:r>
            <a:r>
              <a:rPr lang="ru-RU" dirty="0" err="1"/>
              <a:t>чәчәкләр</a:t>
            </a:r>
            <a:r>
              <a:rPr lang="ru-RU" dirty="0"/>
              <a:t>” </a:t>
            </a:r>
            <a:r>
              <a:rPr lang="ru-RU" dirty="0" err="1"/>
              <a:t>шигыренә</a:t>
            </a:r>
            <a:r>
              <a:rPr lang="ru-RU" dirty="0"/>
              <a:t> лирик </a:t>
            </a:r>
            <a:r>
              <a:rPr lang="ru-RU" dirty="0" smtClean="0"/>
              <a:t>анализ</a:t>
            </a:r>
          </a:p>
          <a:p>
            <a:endParaRPr lang="ru-RU" dirty="0"/>
          </a:p>
        </p:txBody>
      </p:sp>
    </p:spTree>
    <p:extLst>
      <p:ext uri="{BB962C8B-B14F-4D97-AF65-F5344CB8AC3E}">
        <p14:creationId xmlns:p14="http://schemas.microsoft.com/office/powerpoint/2010/main" val="28360358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214290"/>
            <a:ext cx="8715436" cy="6357982"/>
          </a:xfrm>
        </p:spPr>
        <p:txBody>
          <a:bodyPr>
            <a:normAutofit fontScale="40000" lnSpcReduction="20000"/>
          </a:bodyPr>
          <a:lstStyle/>
          <a:p>
            <a:pPr algn="ctr">
              <a:buNone/>
            </a:pPr>
            <a:r>
              <a:rPr lang="en-US" sz="3800" dirty="0" smtClean="0">
                <a:solidFill>
                  <a:srgbClr val="312997"/>
                </a:solidFill>
                <a:latin typeface="Times New Roman" pitchFamily="18" charset="0"/>
                <a:cs typeface="Times New Roman" pitchFamily="18" charset="0"/>
              </a:rPr>
              <a:t>                      </a:t>
            </a:r>
            <a:r>
              <a:rPr lang="tt-RU" sz="6000" b="1"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Биографик белешмә.</a:t>
            </a:r>
          </a:p>
          <a:p>
            <a:pPr>
              <a:buNone/>
            </a:pPr>
            <a:r>
              <a:rPr lang="tt-RU" sz="3800" dirty="0" smtClean="0">
                <a:solidFill>
                  <a:srgbClr val="002060"/>
                </a:solidFill>
                <a:latin typeface="Times New Roman" pitchFamily="18" charset="0"/>
                <a:cs typeface="Times New Roman" pitchFamily="18" charset="0"/>
              </a:rPr>
              <a:t>                 </a:t>
            </a:r>
            <a:r>
              <a:rPr lang="ru-RU" sz="5000" dirty="0" smtClean="0">
                <a:solidFill>
                  <a:srgbClr val="002060"/>
                </a:solidFill>
                <a:latin typeface="Times New Roman" pitchFamily="18" charset="0"/>
                <a:cs typeface="Times New Roman" pitchFamily="18" charset="0"/>
              </a:rPr>
              <a:t>Татар совет </a:t>
            </a:r>
            <a:r>
              <a:rPr lang="ru-RU" sz="5000" dirty="0" err="1" smtClean="0">
                <a:solidFill>
                  <a:srgbClr val="002060"/>
                </a:solidFill>
                <a:latin typeface="Times New Roman" pitchFamily="18" charset="0"/>
                <a:cs typeface="Times New Roman" pitchFamily="18" charset="0"/>
              </a:rPr>
              <a:t>әдәбияты классигы</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Һади Такташ</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Мөхәммәтһади Хәйрулла улы</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Такташев</a:t>
            </a:r>
            <a:r>
              <a:rPr lang="ru-RU" sz="5000" dirty="0" smtClean="0">
                <a:solidFill>
                  <a:srgbClr val="002060"/>
                </a:solidFill>
                <a:latin typeface="Times New Roman" pitchFamily="18" charset="0"/>
                <a:cs typeface="Times New Roman" pitchFamily="18" charset="0"/>
              </a:rPr>
              <a:t>) 1901 </a:t>
            </a:r>
            <a:r>
              <a:rPr lang="ru-RU" sz="5000" dirty="0" err="1" smtClean="0">
                <a:solidFill>
                  <a:srgbClr val="002060"/>
                </a:solidFill>
                <a:latin typeface="Times New Roman" pitchFamily="18" charset="0"/>
                <a:cs typeface="Times New Roman" pitchFamily="18" charset="0"/>
              </a:rPr>
              <a:t>елның </a:t>
            </a:r>
            <a:r>
              <a:rPr lang="ru-RU" sz="5000" dirty="0" smtClean="0">
                <a:solidFill>
                  <a:srgbClr val="002060"/>
                </a:solidFill>
                <a:latin typeface="Times New Roman" pitchFamily="18" charset="0"/>
                <a:cs typeface="Times New Roman" pitchFamily="18" charset="0"/>
              </a:rPr>
              <a:t>1 </a:t>
            </a:r>
            <a:r>
              <a:rPr lang="ru-RU" sz="5000" dirty="0" err="1" smtClean="0">
                <a:solidFill>
                  <a:srgbClr val="002060"/>
                </a:solidFill>
                <a:latin typeface="Times New Roman" pitchFamily="18" charset="0"/>
                <a:cs typeface="Times New Roman" pitchFamily="18" charset="0"/>
              </a:rPr>
              <a:t>январенда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элекке</a:t>
            </a:r>
            <a:r>
              <a:rPr lang="ru-RU" sz="5000" dirty="0" smtClean="0">
                <a:solidFill>
                  <a:srgbClr val="002060"/>
                </a:solidFill>
                <a:latin typeface="Times New Roman" pitchFamily="18" charset="0"/>
                <a:cs typeface="Times New Roman" pitchFamily="18" charset="0"/>
              </a:rPr>
              <a:t> Тамбов </a:t>
            </a:r>
            <a:r>
              <a:rPr lang="ru-RU" sz="5000" dirty="0" err="1" smtClean="0">
                <a:solidFill>
                  <a:srgbClr val="002060"/>
                </a:solidFill>
                <a:latin typeface="Times New Roman" pitchFamily="18" charset="0"/>
                <a:cs typeface="Times New Roman" pitchFamily="18" charset="0"/>
              </a:rPr>
              <a:t>губернасы</a:t>
            </a:r>
            <a:r>
              <a:rPr lang="ru-RU" sz="5000" dirty="0" smtClean="0">
                <a:solidFill>
                  <a:srgbClr val="002060"/>
                </a:solidFill>
                <a:latin typeface="Times New Roman" pitchFamily="18" charset="0"/>
                <a:cs typeface="Times New Roman" pitchFamily="18" charset="0"/>
              </a:rPr>
              <a:t> Спас </a:t>
            </a:r>
            <a:r>
              <a:rPr lang="ru-RU" sz="5000" dirty="0" err="1" smtClean="0">
                <a:solidFill>
                  <a:srgbClr val="002060"/>
                </a:solidFill>
                <a:latin typeface="Times New Roman" pitchFamily="18" charset="0"/>
                <a:cs typeface="Times New Roman" pitchFamily="18" charset="0"/>
              </a:rPr>
              <a:t>өязе </a:t>
            </a:r>
            <a:r>
              <a:rPr lang="ru-RU" sz="5000" dirty="0" smtClean="0">
                <a:solidFill>
                  <a:srgbClr val="002060"/>
                </a:solidFill>
                <a:latin typeface="Times New Roman" pitchFamily="18" charset="0"/>
                <a:cs typeface="Times New Roman" pitchFamily="18" charset="0"/>
              </a:rPr>
              <a:t>(Мордва </a:t>
            </a:r>
            <a:r>
              <a:rPr lang="ru-RU" sz="5000" dirty="0" err="1" smtClean="0">
                <a:solidFill>
                  <a:srgbClr val="002060"/>
                </a:solidFill>
                <a:latin typeface="Times New Roman" pitchFamily="18" charset="0"/>
                <a:cs typeface="Times New Roman" pitchFamily="18" charset="0"/>
              </a:rPr>
              <a:t>АССРның </a:t>
            </a:r>
            <a:r>
              <a:rPr lang="ru-RU" sz="5000" dirty="0" smtClean="0">
                <a:solidFill>
                  <a:srgbClr val="002060"/>
                </a:solidFill>
                <a:latin typeface="Times New Roman" pitchFamily="18" charset="0"/>
                <a:cs typeface="Times New Roman" pitchFamily="18" charset="0"/>
              </a:rPr>
              <a:t>Торбеево районы) </a:t>
            </a:r>
            <a:r>
              <a:rPr lang="ru-RU" sz="5000" dirty="0" err="1" smtClean="0">
                <a:solidFill>
                  <a:srgbClr val="002060"/>
                </a:solidFill>
                <a:latin typeface="Times New Roman" pitchFamily="18" charset="0"/>
                <a:cs typeface="Times New Roman" pitchFamily="18" charset="0"/>
              </a:rPr>
              <a:t>Сыркыды</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авылында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урта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хәлле </a:t>
            </a:r>
            <a:r>
              <a:rPr lang="ru-RU" sz="5000" dirty="0" smtClean="0">
                <a:solidFill>
                  <a:srgbClr val="002060"/>
                </a:solidFill>
                <a:latin typeface="Times New Roman" pitchFamily="18" charset="0"/>
                <a:cs typeface="Times New Roman" pitchFamily="18" charset="0"/>
              </a:rPr>
              <a:t>крестьян </a:t>
            </a:r>
            <a:r>
              <a:rPr lang="ru-RU" sz="5000" dirty="0" err="1" smtClean="0">
                <a:solidFill>
                  <a:srgbClr val="002060"/>
                </a:solidFill>
                <a:latin typeface="Times New Roman" pitchFamily="18" charset="0"/>
                <a:cs typeface="Times New Roman" pitchFamily="18" charset="0"/>
              </a:rPr>
              <a:t>гаиләсендә туа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Башлангыч</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белемне</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үз авылларында</a:t>
            </a:r>
            <a:r>
              <a:rPr lang="ru-RU" sz="5000" dirty="0" smtClean="0">
                <a:solidFill>
                  <a:srgbClr val="002060"/>
                </a:solidFill>
                <a:latin typeface="Times New Roman" pitchFamily="18" charset="0"/>
                <a:cs typeface="Times New Roman" pitchFamily="18" charset="0"/>
              </a:rPr>
              <a:t> ала,   </a:t>
            </a:r>
            <a:r>
              <a:rPr lang="ru-RU" sz="5000" dirty="0" err="1" smtClean="0">
                <a:solidFill>
                  <a:srgbClr val="002060"/>
                </a:solidFill>
                <a:latin typeface="Times New Roman" pitchFamily="18" charset="0"/>
                <a:cs typeface="Times New Roman" pitchFamily="18" charset="0"/>
              </a:rPr>
              <a:t>Пешлә мәдрәсәсендә укый</a:t>
            </a:r>
            <a:r>
              <a:rPr lang="ru-RU" sz="5000" dirty="0" smtClean="0">
                <a:solidFill>
                  <a:srgbClr val="002060"/>
                </a:solidFill>
                <a:latin typeface="Times New Roman" pitchFamily="18" charset="0"/>
                <a:cs typeface="Times New Roman" pitchFamily="18" charset="0"/>
              </a:rPr>
              <a:t>.</a:t>
            </a:r>
            <a:endParaRPr lang="en-US" sz="5000" dirty="0" smtClean="0">
              <a:solidFill>
                <a:srgbClr val="002060"/>
              </a:solidFill>
              <a:latin typeface="Times New Roman" pitchFamily="18" charset="0"/>
              <a:cs typeface="Times New Roman" pitchFamily="18" charset="0"/>
            </a:endParaRPr>
          </a:p>
          <a:p>
            <a:pPr>
              <a:buNone/>
            </a:pPr>
            <a:r>
              <a:rPr lang="en-US" sz="5000" dirty="0">
                <a:solidFill>
                  <a:srgbClr val="002060"/>
                </a:solidFill>
                <a:latin typeface="Times New Roman" pitchFamily="18" charset="0"/>
                <a:cs typeface="Times New Roman" pitchFamily="18" charset="0"/>
              </a:rPr>
              <a:t> </a:t>
            </a:r>
            <a:r>
              <a:rPr lang="en-US" sz="5000" dirty="0" smtClean="0">
                <a:solidFill>
                  <a:srgbClr val="002060"/>
                </a:solidFill>
                <a:latin typeface="Times New Roman" pitchFamily="18" charset="0"/>
                <a:cs typeface="Times New Roman" pitchFamily="18" charset="0"/>
              </a:rPr>
              <a:t>            </a:t>
            </a:r>
            <a:r>
              <a:rPr lang="tt-RU" sz="5000" dirty="0" smtClean="0">
                <a:solidFill>
                  <a:srgbClr val="002060"/>
                </a:solidFill>
                <a:latin typeface="Times New Roman" pitchFamily="18" charset="0"/>
                <a:cs typeface="Times New Roman" pitchFamily="18" charset="0"/>
              </a:rPr>
              <a:t>  Авыр тормыш </a:t>
            </a:r>
            <a:r>
              <a:rPr lang="ru-RU" sz="5000" dirty="0" err="1" smtClean="0">
                <a:solidFill>
                  <a:srgbClr val="002060"/>
                </a:solidFill>
                <a:latin typeface="Times New Roman" pitchFamily="18" charset="0"/>
                <a:cs typeface="Times New Roman" pitchFamily="18" charset="0"/>
              </a:rPr>
              <a:t>унөч яшьлек</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Һадины Бохарага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китә.</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Ул</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анда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үзлегеннән укый</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шигырьләр </a:t>
            </a:r>
            <a:r>
              <a:rPr lang="ru-RU" sz="5000" dirty="0" smtClean="0">
                <a:solidFill>
                  <a:srgbClr val="002060"/>
                </a:solidFill>
                <a:latin typeface="Times New Roman" pitchFamily="18" charset="0"/>
                <a:cs typeface="Times New Roman" pitchFamily="18" charset="0"/>
              </a:rPr>
              <a:t>яза. 1918 </a:t>
            </a:r>
            <a:r>
              <a:rPr lang="ru-RU" sz="5000" dirty="0" err="1" smtClean="0">
                <a:solidFill>
                  <a:srgbClr val="002060"/>
                </a:solidFill>
                <a:latin typeface="Times New Roman" pitchFamily="18" charset="0"/>
                <a:cs typeface="Times New Roman" pitchFamily="18" charset="0"/>
              </a:rPr>
              <a:t>елның </a:t>
            </a:r>
            <a:r>
              <a:rPr lang="ru-RU" sz="5000" dirty="0" smtClean="0">
                <a:solidFill>
                  <a:srgbClr val="002060"/>
                </a:solidFill>
                <a:latin typeface="Times New Roman" pitchFamily="18" charset="0"/>
                <a:cs typeface="Times New Roman" pitchFamily="18" charset="0"/>
              </a:rPr>
              <a:t>21 </a:t>
            </a:r>
            <a:r>
              <a:rPr lang="ru-RU" sz="5000" dirty="0" err="1" smtClean="0">
                <a:solidFill>
                  <a:srgbClr val="002060"/>
                </a:solidFill>
                <a:latin typeface="Times New Roman" pitchFamily="18" charset="0"/>
                <a:cs typeface="Times New Roman" pitchFamily="18" charset="0"/>
              </a:rPr>
              <a:t>гыйнварында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беренче</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шигыре</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дөнья күрә</a:t>
            </a:r>
            <a:r>
              <a:rPr lang="ru-RU" sz="5000" dirty="0" smtClean="0">
                <a:solidFill>
                  <a:srgbClr val="002060"/>
                </a:solidFill>
                <a:latin typeface="Times New Roman" pitchFamily="18" charset="0"/>
                <a:cs typeface="Times New Roman" pitchFamily="18" charset="0"/>
              </a:rPr>
              <a:t>. </a:t>
            </a:r>
          </a:p>
          <a:p>
            <a:pPr>
              <a:buNone/>
            </a:pPr>
            <a:r>
              <a:rPr lang="en-US"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Аннан</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соң Такташ</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яңадан Сыркыдыга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кайта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китапханәче һәм укытучы</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булып</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эшли</a:t>
            </a:r>
            <a:r>
              <a:rPr lang="ru-RU" sz="5000" dirty="0" smtClean="0">
                <a:solidFill>
                  <a:srgbClr val="002060"/>
                </a:solidFill>
                <a:latin typeface="Times New Roman" pitchFamily="18" charset="0"/>
                <a:cs typeface="Times New Roman" pitchFamily="18" charset="0"/>
              </a:rPr>
              <a:t>. 1919 </a:t>
            </a:r>
            <a:r>
              <a:rPr lang="ru-RU" sz="5000" dirty="0" err="1" smtClean="0">
                <a:solidFill>
                  <a:srgbClr val="002060"/>
                </a:solidFill>
                <a:latin typeface="Times New Roman" pitchFamily="18" charset="0"/>
                <a:cs typeface="Times New Roman" pitchFamily="18" charset="0"/>
              </a:rPr>
              <a:t>елның көзендә Оренбургка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китә</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анда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Юксыллар</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сүзе</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газетасында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эшли</a:t>
            </a:r>
            <a:r>
              <a:rPr lang="ru-RU" sz="5000" dirty="0" smtClean="0">
                <a:solidFill>
                  <a:srgbClr val="002060"/>
                </a:solidFill>
                <a:latin typeface="Times New Roman" pitchFamily="18" charset="0"/>
                <a:cs typeface="Times New Roman" pitchFamily="18" charset="0"/>
              </a:rPr>
              <a:t>. 1921 </a:t>
            </a:r>
            <a:r>
              <a:rPr lang="ru-RU" sz="5000" dirty="0" err="1" smtClean="0">
                <a:solidFill>
                  <a:srgbClr val="002060"/>
                </a:solidFill>
                <a:latin typeface="Times New Roman" pitchFamily="18" charset="0"/>
                <a:cs typeface="Times New Roman" pitchFamily="18" charset="0"/>
              </a:rPr>
              <a:t>елда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Ташкентка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килә һәм анда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Белем</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йорты</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дигән журналда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эшли</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Төркстан университетында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тел-әдәбият укыта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Бу</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чорда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ул</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шагыйрь</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буларак</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формалашып</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җитә.</a:t>
            </a:r>
            <a:endParaRPr lang="ru-RU" sz="5000" dirty="0" smtClean="0">
              <a:solidFill>
                <a:srgbClr val="002060"/>
              </a:solidFill>
              <a:latin typeface="Times New Roman" pitchFamily="18" charset="0"/>
              <a:cs typeface="Times New Roman" pitchFamily="18" charset="0"/>
            </a:endParaRPr>
          </a:p>
          <a:p>
            <a:pPr>
              <a:buNone/>
            </a:pPr>
            <a:r>
              <a:rPr lang="en-US" sz="5000" dirty="0" smtClean="0">
                <a:solidFill>
                  <a:srgbClr val="002060"/>
                </a:solidFill>
                <a:latin typeface="Times New Roman" pitchFamily="18" charset="0"/>
                <a:cs typeface="Times New Roman" pitchFamily="18" charset="0"/>
              </a:rPr>
              <a:t>                </a:t>
            </a:r>
            <a:r>
              <a:rPr lang="ru-RU" sz="5000" dirty="0" smtClean="0">
                <a:solidFill>
                  <a:srgbClr val="002060"/>
                </a:solidFill>
                <a:latin typeface="Times New Roman" pitchFamily="18" charset="0"/>
                <a:cs typeface="Times New Roman" pitchFamily="18" charset="0"/>
              </a:rPr>
              <a:t>1922 </a:t>
            </a:r>
            <a:r>
              <a:rPr lang="ru-RU" sz="5000" dirty="0" err="1" smtClean="0">
                <a:solidFill>
                  <a:srgbClr val="002060"/>
                </a:solidFill>
                <a:latin typeface="Times New Roman" pitchFamily="18" charset="0"/>
                <a:cs typeface="Times New Roman" pitchFamily="18" charset="0"/>
              </a:rPr>
              <a:t>елның җәендә  Мәскәүдә яши</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һәм Казанга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килә</a:t>
            </a:r>
            <a:r>
              <a:rPr lang="ru-RU" sz="5000" dirty="0" smtClean="0">
                <a:solidFill>
                  <a:srgbClr val="002060"/>
                </a:solidFill>
                <a:latin typeface="Times New Roman" pitchFamily="18" charset="0"/>
                <a:cs typeface="Times New Roman" pitchFamily="18" charset="0"/>
              </a:rPr>
              <a:t>. 1923 </a:t>
            </a:r>
            <a:r>
              <a:rPr lang="ru-RU" sz="5000" dirty="0" err="1" smtClean="0">
                <a:solidFill>
                  <a:srgbClr val="002060"/>
                </a:solidFill>
                <a:latin typeface="Times New Roman" pitchFamily="18" charset="0"/>
                <a:cs typeface="Times New Roman" pitchFamily="18" charset="0"/>
              </a:rPr>
              <a:t>елда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Казанда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аның </a:t>
            </a:r>
            <a:r>
              <a:rPr lang="ru-RU" sz="5000" dirty="0" smtClean="0">
                <a:solidFill>
                  <a:srgbClr val="002060"/>
                </a:solidFill>
                <a:latin typeface="Times New Roman" pitchFamily="18" charset="0"/>
                <a:cs typeface="Times New Roman" pitchFamily="18" charset="0"/>
              </a:rPr>
              <a:t>«</a:t>
            </a:r>
            <a:r>
              <a:rPr lang="ru-RU" sz="5000" dirty="0" err="1" smtClean="0">
                <a:solidFill>
                  <a:srgbClr val="002060"/>
                </a:solidFill>
                <a:latin typeface="Times New Roman" pitchFamily="18" charset="0"/>
                <a:cs typeface="Times New Roman" pitchFamily="18" charset="0"/>
              </a:rPr>
              <a:t>Җир уллары</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трагедиясе</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һәм </a:t>
            </a:r>
            <a:r>
              <a:rPr lang="ru-RU" sz="5000" dirty="0" smtClean="0">
                <a:solidFill>
                  <a:srgbClr val="002060"/>
                </a:solidFill>
                <a:latin typeface="Times New Roman" pitchFamily="18" charset="0"/>
                <a:cs typeface="Times New Roman" pitchFamily="18" charset="0"/>
              </a:rPr>
              <a:t>башка </a:t>
            </a:r>
            <a:r>
              <a:rPr lang="ru-RU" sz="5000" dirty="0" err="1" smtClean="0">
                <a:solidFill>
                  <a:srgbClr val="002060"/>
                </a:solidFill>
                <a:latin typeface="Times New Roman" pitchFamily="18" charset="0"/>
                <a:cs typeface="Times New Roman" pitchFamily="18" charset="0"/>
              </a:rPr>
              <a:t>шигырьләр</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дигән китабы</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басылып</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чыга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Казанда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Такташ</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башта</a:t>
            </a:r>
            <a:r>
              <a:rPr lang="ru-RU" sz="5000" dirty="0" smtClean="0">
                <a:solidFill>
                  <a:srgbClr val="002060"/>
                </a:solidFill>
                <a:latin typeface="Times New Roman" pitchFamily="18" charset="0"/>
                <a:cs typeface="Times New Roman" pitchFamily="18" charset="0"/>
              </a:rPr>
              <a:t> татар </a:t>
            </a:r>
            <a:r>
              <a:rPr lang="ru-RU" sz="5000" dirty="0" err="1" smtClean="0">
                <a:solidFill>
                  <a:srgbClr val="002060"/>
                </a:solidFill>
                <a:latin typeface="Times New Roman" pitchFamily="18" charset="0"/>
                <a:cs typeface="Times New Roman" pitchFamily="18" charset="0"/>
              </a:rPr>
              <a:t>театрында</a:t>
            </a:r>
            <a:r>
              <a:rPr lang="ru-RU" sz="5000" dirty="0" smtClean="0">
                <a:solidFill>
                  <a:srgbClr val="002060"/>
                </a:solidFill>
                <a:latin typeface="Times New Roman" pitchFamily="18" charset="0"/>
                <a:cs typeface="Times New Roman" pitchFamily="18" charset="0"/>
              </a:rPr>
              <a:t> суфлер </a:t>
            </a:r>
            <a:r>
              <a:rPr lang="ru-RU" sz="5000" dirty="0" err="1" smtClean="0">
                <a:solidFill>
                  <a:srgbClr val="002060"/>
                </a:solidFill>
                <a:latin typeface="Times New Roman" pitchFamily="18" charset="0"/>
                <a:cs typeface="Times New Roman" pitchFamily="18" charset="0"/>
              </a:rPr>
              <a:t>булып</a:t>
            </a:r>
            <a:r>
              <a:rPr lang="ru-RU" sz="5000" dirty="0" smtClean="0">
                <a:solidFill>
                  <a:srgbClr val="002060"/>
                </a:solidFill>
                <a:latin typeface="Times New Roman" pitchFamily="18" charset="0"/>
                <a:cs typeface="Times New Roman" pitchFamily="18" charset="0"/>
              </a:rPr>
              <a:t>, 1923 — 1924 </a:t>
            </a:r>
            <a:r>
              <a:rPr lang="ru-RU" sz="5000" dirty="0" err="1" smtClean="0">
                <a:solidFill>
                  <a:srgbClr val="002060"/>
                </a:solidFill>
                <a:latin typeface="Times New Roman" pitchFamily="18" charset="0"/>
                <a:cs typeface="Times New Roman" pitchFamily="18" charset="0"/>
              </a:rPr>
              <a:t>елларда</a:t>
            </a:r>
            <a:r>
              <a:rPr lang="ru-RU" sz="5000" dirty="0" smtClean="0">
                <a:solidFill>
                  <a:srgbClr val="002060"/>
                </a:solidFill>
                <a:latin typeface="Times New Roman" pitchFamily="18" charset="0"/>
                <a:cs typeface="Times New Roman" pitchFamily="18" charset="0"/>
              </a:rPr>
              <a:t> «Чаян», 1925 </a:t>
            </a:r>
            <a:r>
              <a:rPr lang="ru-RU" sz="5000" dirty="0" err="1" smtClean="0">
                <a:solidFill>
                  <a:srgbClr val="002060"/>
                </a:solidFill>
                <a:latin typeface="Times New Roman" pitchFamily="18" charset="0"/>
                <a:cs typeface="Times New Roman" pitchFamily="18" charset="0"/>
              </a:rPr>
              <a:t>елда</a:t>
            </a:r>
            <a:r>
              <a:rPr lang="ru-RU" sz="5000" dirty="0" smtClean="0">
                <a:solidFill>
                  <a:srgbClr val="002060"/>
                </a:solidFill>
                <a:latin typeface="Times New Roman" pitchFamily="18" charset="0"/>
                <a:cs typeface="Times New Roman" pitchFamily="18" charset="0"/>
              </a:rPr>
              <a:t> «Октябрь </a:t>
            </a:r>
            <a:r>
              <a:rPr lang="ru-RU" sz="5000" dirty="0" err="1" smtClean="0">
                <a:solidFill>
                  <a:srgbClr val="002060"/>
                </a:solidFill>
                <a:latin typeface="Times New Roman" pitchFamily="18" charset="0"/>
                <a:cs typeface="Times New Roman" pitchFamily="18" charset="0"/>
              </a:rPr>
              <a:t>яшьләре</a:t>
            </a:r>
            <a:r>
              <a:rPr lang="ru-RU" sz="5000" dirty="0" smtClean="0">
                <a:solidFill>
                  <a:srgbClr val="002060"/>
                </a:solidFill>
                <a:latin typeface="Times New Roman" pitchFamily="18" charset="0"/>
                <a:cs typeface="Times New Roman" pitchFamily="18" charset="0"/>
              </a:rPr>
              <a:t>», 1926 </a:t>
            </a:r>
            <a:r>
              <a:rPr lang="ru-RU" sz="5000" dirty="0" err="1" smtClean="0">
                <a:solidFill>
                  <a:srgbClr val="002060"/>
                </a:solidFill>
                <a:latin typeface="Times New Roman" pitchFamily="18" charset="0"/>
                <a:cs typeface="Times New Roman" pitchFamily="18" charset="0"/>
              </a:rPr>
              <a:t>елда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Авыл</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яшьләре</a:t>
            </a:r>
            <a:r>
              <a:rPr lang="ru-RU" sz="5000" dirty="0" smtClean="0">
                <a:solidFill>
                  <a:srgbClr val="002060"/>
                </a:solidFill>
                <a:latin typeface="Times New Roman" pitchFamily="18" charset="0"/>
                <a:cs typeface="Times New Roman" pitchFamily="18" charset="0"/>
              </a:rPr>
              <a:t>», 1926 — 1929 </a:t>
            </a:r>
            <a:r>
              <a:rPr lang="ru-RU" sz="5000" dirty="0" err="1" smtClean="0">
                <a:solidFill>
                  <a:srgbClr val="002060"/>
                </a:solidFill>
                <a:latin typeface="Times New Roman" pitchFamily="18" charset="0"/>
                <a:cs typeface="Times New Roman" pitchFamily="18" charset="0"/>
              </a:rPr>
              <a:t>елларда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Азат</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хатын</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журналларында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эшли</a:t>
            </a:r>
            <a:r>
              <a:rPr lang="ru-RU" sz="5000" dirty="0" smtClean="0">
                <a:solidFill>
                  <a:srgbClr val="002060"/>
                </a:solidFill>
                <a:latin typeface="Times New Roman" pitchFamily="18" charset="0"/>
                <a:cs typeface="Times New Roman" pitchFamily="18" charset="0"/>
              </a:rPr>
              <a:t>. 1929 </a:t>
            </a:r>
            <a:r>
              <a:rPr lang="ru-RU" sz="5000" dirty="0" err="1" smtClean="0">
                <a:solidFill>
                  <a:srgbClr val="002060"/>
                </a:solidFill>
                <a:latin typeface="Times New Roman" pitchFamily="18" charset="0"/>
                <a:cs typeface="Times New Roman" pitchFamily="18" charset="0"/>
              </a:rPr>
              <a:t>елда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шагыйрь</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яңадан </a:t>
            </a:r>
            <a:r>
              <a:rPr lang="ru-RU" sz="5000" dirty="0" smtClean="0">
                <a:solidFill>
                  <a:srgbClr val="002060"/>
                </a:solidFill>
                <a:latin typeface="Times New Roman" pitchFamily="18" charset="0"/>
                <a:cs typeface="Times New Roman" pitchFamily="18" charset="0"/>
              </a:rPr>
              <a:t>«Чаян»га </a:t>
            </a:r>
            <a:r>
              <a:rPr lang="ru-RU" sz="5000" dirty="0" err="1" smtClean="0">
                <a:solidFill>
                  <a:srgbClr val="002060"/>
                </a:solidFill>
                <a:latin typeface="Times New Roman" pitchFamily="18" charset="0"/>
                <a:cs typeface="Times New Roman" pitchFamily="18" charset="0"/>
              </a:rPr>
              <a:t>әйләнеп кайта</a:t>
            </a:r>
            <a:r>
              <a:rPr lang="ru-RU" sz="5000" dirty="0" smtClean="0">
                <a:solidFill>
                  <a:srgbClr val="002060"/>
                </a:solidFill>
                <a:latin typeface="Times New Roman" pitchFamily="18" charset="0"/>
                <a:cs typeface="Times New Roman" pitchFamily="18" charset="0"/>
              </a:rPr>
              <a:t>.  </a:t>
            </a:r>
          </a:p>
          <a:p>
            <a:pPr>
              <a:buNone/>
            </a:pP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Ул</a:t>
            </a:r>
            <a:r>
              <a:rPr lang="ru-RU" sz="5000" dirty="0" smtClean="0">
                <a:solidFill>
                  <a:srgbClr val="002060"/>
                </a:solidFill>
                <a:latin typeface="Times New Roman" pitchFamily="18" charset="0"/>
                <a:cs typeface="Times New Roman" pitchFamily="18" charset="0"/>
              </a:rPr>
              <a:t> 1931 </a:t>
            </a:r>
            <a:r>
              <a:rPr lang="ru-RU" sz="5000" dirty="0" err="1" smtClean="0">
                <a:solidFill>
                  <a:srgbClr val="002060"/>
                </a:solidFill>
                <a:latin typeface="Times New Roman" pitchFamily="18" charset="0"/>
                <a:cs typeface="Times New Roman" pitchFamily="18" charset="0"/>
              </a:rPr>
              <a:t>елның </a:t>
            </a:r>
            <a:r>
              <a:rPr lang="ru-RU" sz="5000" dirty="0" smtClean="0">
                <a:solidFill>
                  <a:srgbClr val="002060"/>
                </a:solidFill>
                <a:latin typeface="Times New Roman" pitchFamily="18" charset="0"/>
                <a:cs typeface="Times New Roman" pitchFamily="18" charset="0"/>
              </a:rPr>
              <a:t>8 </a:t>
            </a:r>
            <a:r>
              <a:rPr lang="ru-RU" sz="5000" dirty="0" err="1" smtClean="0">
                <a:solidFill>
                  <a:srgbClr val="002060"/>
                </a:solidFill>
                <a:latin typeface="Times New Roman" pitchFamily="18" charset="0"/>
                <a:cs typeface="Times New Roman" pitchFamily="18" charset="0"/>
              </a:rPr>
              <a:t>декабрендә Казанда</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вафат</a:t>
            </a:r>
            <a:r>
              <a:rPr lang="ru-RU" sz="5000" dirty="0" smtClean="0">
                <a:solidFill>
                  <a:srgbClr val="002060"/>
                </a:solidFill>
                <a:latin typeface="Times New Roman" pitchFamily="18" charset="0"/>
                <a:cs typeface="Times New Roman" pitchFamily="18" charset="0"/>
              </a:rPr>
              <a:t> </a:t>
            </a:r>
            <a:r>
              <a:rPr lang="ru-RU" sz="5000" dirty="0" err="1" smtClean="0">
                <a:solidFill>
                  <a:srgbClr val="002060"/>
                </a:solidFill>
                <a:latin typeface="Times New Roman" pitchFamily="18" charset="0"/>
                <a:cs typeface="Times New Roman" pitchFamily="18" charset="0"/>
              </a:rPr>
              <a:t>була</a:t>
            </a:r>
            <a:r>
              <a:rPr lang="ru-RU" sz="5000" dirty="0" smtClean="0">
                <a:solidFill>
                  <a:srgbClr val="002060"/>
                </a:solidFill>
                <a:latin typeface="Times New Roman" pitchFamily="18" charset="0"/>
                <a:cs typeface="Times New Roman" pitchFamily="18" charset="0"/>
              </a:rPr>
              <a:t>.</a:t>
            </a:r>
            <a:endParaRPr lang="en-US" sz="5000" dirty="0" smtClean="0">
              <a:solidFill>
                <a:srgbClr val="002060"/>
              </a:solidFill>
              <a:latin typeface="Times New Roman" pitchFamily="18" charset="0"/>
              <a:cs typeface="Times New Roman" pitchFamily="18" charset="0"/>
            </a:endParaRPr>
          </a:p>
          <a:p>
            <a:pPr>
              <a:buNone/>
            </a:pPr>
            <a:r>
              <a:rPr lang="en-US" sz="5000" dirty="0">
                <a:solidFill>
                  <a:srgbClr val="002060"/>
                </a:solidFill>
                <a:latin typeface="Times New Roman" pitchFamily="18" charset="0"/>
                <a:cs typeface="Times New Roman" pitchFamily="18" charset="0"/>
              </a:rPr>
              <a:t> </a:t>
            </a:r>
            <a:r>
              <a:rPr lang="en-US" sz="5000" dirty="0" smtClean="0">
                <a:solidFill>
                  <a:srgbClr val="002060"/>
                </a:solidFill>
                <a:latin typeface="Times New Roman" pitchFamily="18" charset="0"/>
                <a:cs typeface="Times New Roman" pitchFamily="18" charset="0"/>
              </a:rPr>
              <a:t>                     </a:t>
            </a:r>
            <a:r>
              <a:rPr lang="ru-RU" sz="5000" dirty="0" smtClean="0">
                <a:solidFill>
                  <a:srgbClr val="002060"/>
                </a:solidFill>
                <a:latin typeface="Times New Roman" pitchFamily="18" charset="0"/>
                <a:cs typeface="Times New Roman" pitchFamily="18" charset="0"/>
              </a:rPr>
              <a:t> </a:t>
            </a:r>
          </a:p>
          <a:p>
            <a:endParaRPr lang="ru-RU" sz="4200"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214290"/>
            <a:ext cx="8029604" cy="6357981"/>
          </a:xfrm>
        </p:spPr>
        <p:txBody>
          <a:bodyPr>
            <a:noAutofit/>
          </a:bodyPr>
          <a:lstStyle/>
          <a:p>
            <a:r>
              <a:rPr lang="en-US" sz="2400" b="1" dirty="0" smtClean="0">
                <a:latin typeface="Times New Roman" pitchFamily="18" charset="0"/>
                <a:cs typeface="Times New Roman" pitchFamily="18" charset="0"/>
              </a:rPr>
              <a:t> </a:t>
            </a:r>
            <a:endParaRPr lang="ru-RU" sz="2400" dirty="0">
              <a:latin typeface="Times New Roman" pitchFamily="18" charset="0"/>
              <a:cs typeface="Times New Roman" pitchFamily="18" charset="0"/>
            </a:endParaRPr>
          </a:p>
        </p:txBody>
      </p:sp>
      <p:sp>
        <p:nvSpPr>
          <p:cNvPr id="5121" name="Rectangle 1"/>
          <p:cNvSpPr>
            <a:spLocks noChangeArrowheads="1"/>
          </p:cNvSpPr>
          <p:nvPr/>
        </p:nvSpPr>
        <p:spPr bwMode="auto">
          <a:xfrm>
            <a:off x="251520" y="188640"/>
            <a:ext cx="8568952" cy="6480720"/>
          </a:xfrm>
          <a:prstGeom prst="rect">
            <a:avLst/>
          </a:prstGeom>
          <a:noFill/>
          <a:ln w="9525">
            <a:noFill/>
            <a:miter lim="800000"/>
            <a:headEnd/>
            <a:tailEnd/>
          </a:ln>
          <a:effectLst/>
        </p:spPr>
        <p:txBody>
          <a:bodyPr vert="horz" wrap="square" lIns="91440" tIns="45720" rIns="91440" bIns="45720" numCol="2"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t-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Ак чәчәкләр.</a:t>
            </a:r>
            <a:endParaRPr kumimoji="0" lang="ru-RU" sz="2000" b="0"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Ул</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a:t>
            </a:r>
            <a:endParaRPr kumimoji="0" lang="ru-RU" sz="2000" b="0"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Эретеп</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ту</a:t>
            </a: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ң</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ган</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т</a:t>
            </a: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ә</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р</a:t>
            </a: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ә</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з</a:t>
            </a: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ә</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не,</a:t>
            </a:r>
            <a:endParaRPr kumimoji="0" lang="ru-RU" sz="2000" b="0"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М</a:t>
            </a: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о</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штым</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гына</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карый</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урамга</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t>
            </a:r>
            <a:endParaRPr kumimoji="0" lang="ru-RU" sz="2000" b="0"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Ак</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ч</a:t>
            </a: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ә</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ч</a:t>
            </a: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ә</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кл</a:t>
            </a: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ә</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р</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ява</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урамда</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a:t>
            </a:r>
            <a:endParaRPr kumimoji="0" lang="ru-RU" sz="2000" b="0"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Бер</a:t>
            </a: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әү</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a:t>
            </a:r>
            <a:endParaRPr kumimoji="0" lang="ru-RU" sz="2000" b="0"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Борын</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очын</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кулына</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кысып</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a:t>
            </a:r>
            <a:endParaRPr kumimoji="0" lang="ru-RU" sz="2000" b="0"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С</a:t>
            </a: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ү</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генеп</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узды </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кышкы</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салкыннан</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t>
            </a:r>
            <a:endParaRPr kumimoji="0" lang="ru-RU" sz="2000" b="0"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Җ</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ил </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ияреп</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китте</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артыннан</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a:t>
            </a: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a:t>
            </a:r>
            <a:endParaRPr kumimoji="0" lang="ru-RU" sz="2000" b="0"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Алар</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a:t>
            </a:r>
            <a:endParaRPr kumimoji="0" lang="ru-RU" sz="2000" b="0"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Чана </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тартып</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t>
            </a: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җ</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ырлый</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a:t>
            </a: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җ</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ырлый</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a:t>
            </a:r>
            <a:endParaRPr kumimoji="0" lang="ru-RU" sz="2000" b="0"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Тау</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шуарга</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ик</a:t>
            </a: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әү</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уздылар</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 </a:t>
            </a:r>
            <a:endParaRPr kumimoji="0" lang="ru-RU" sz="2000" b="0"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Ә</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бераздан</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кире</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2060"/>
                </a:solidFill>
                <a:effectLst/>
                <a:latin typeface="Times New Roman" pitchFamily="18" charset="0"/>
                <a:ea typeface="Times New Roman" pitchFamily="18" charset="0"/>
                <a:cs typeface="Times New Roman" pitchFamily="18" charset="0"/>
              </a:rPr>
              <a:t>сыздылар</a:t>
            </a:r>
            <a:r>
              <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a:t>
            </a:r>
            <a:endParaRPr kumimoji="0" lang="ru-RU" sz="2000" b="0"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t>
            </a:r>
            <a:endParaRPr kumimoji="0" lang="ru-RU" sz="2000" b="0"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Ак чәчәкләр ява.</a:t>
            </a:r>
            <a:b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Дөнья матур,</a:t>
            </a:r>
            <a:b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Шундый матур булып тоела;</a:t>
            </a:r>
            <a:b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Күге зәңгәр, гүя йолдызлары</a:t>
            </a:r>
            <a:b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Ак кар булып җиргә коела...</a:t>
            </a:r>
            <a:b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Яз янгыны җиргә кабынганчы,</a:t>
            </a:r>
            <a:b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Кар астында йоклар урамнар,</a:t>
            </a:r>
            <a:b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Төне матур булса, төн үтүгә,</a:t>
            </a:r>
            <a:b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Таңнар алып килер бураннар...</a:t>
            </a:r>
            <a:b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Дөнья матур,</a:t>
            </a:r>
            <a:b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Шуның өчен дә бит,</a:t>
            </a:r>
            <a:b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Сүгнә-сүгнә кайтам салкыннан;</a:t>
            </a:r>
            <a:b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Ә җил моштым гына, эндәшмиче,</a:t>
            </a:r>
            <a:b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Ияреп килә минем артымнан...</a:t>
            </a:r>
            <a:b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Белмим, нигә, әллә гыйшкы төшкән,</a:t>
            </a:r>
            <a:b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Кайда барсам - шунда бара ул;</a:t>
            </a:r>
            <a:b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Өйгә кергәндә, җиргә ятып,</a:t>
            </a:r>
            <a:b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Чыкканымны саклап кала ул...</a:t>
            </a:r>
            <a:b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Шуның өчен дә мин чыкмый гына</a:t>
            </a:r>
            <a:b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Тәрәзәдән карыйм урамга -</a:t>
            </a:r>
            <a:b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Ак чәчәкләр ява урамда...</a:t>
            </a:r>
            <a:b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Ак чәчәкләр ява, дөнья матур,</a:t>
            </a:r>
            <a:b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Шундый матур булып тоела;</a:t>
            </a:r>
            <a:b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Күге зәңгәр, гүя йолдызлары</a:t>
            </a:r>
            <a:b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tt-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Ак кар булып җиргә коела...</a:t>
            </a:r>
            <a:endParaRPr kumimoji="0" lang="tt-RU" sz="2000" b="0" i="0" u="none" strike="noStrike" cap="none" normalizeH="0" baseline="0" dirty="0" smtClean="0">
              <a:ln>
                <a:noFill/>
              </a:ln>
              <a:solidFill>
                <a:srgbClr val="002060"/>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6286544"/>
          </a:xfrm>
        </p:spPr>
        <p:txBody>
          <a:bodyPr>
            <a:normAutofit/>
          </a:bodyPr>
          <a:lstStyle/>
          <a:p>
            <a:pPr>
              <a:buNone/>
            </a:pPr>
            <a:r>
              <a:rPr lang="ru-RU" dirty="0" smtClean="0">
                <a:solidFill>
                  <a:srgbClr val="002060"/>
                </a:solidFill>
              </a:rPr>
              <a:t>          </a:t>
            </a:r>
            <a:r>
              <a:rPr lang="ru-RU" dirty="0" err="1">
                <a:solidFill>
                  <a:srgbClr val="002060"/>
                </a:solidFill>
                <a:latin typeface="Times New Roman" pitchFamily="18" charset="0"/>
                <a:cs typeface="Times New Roman" pitchFamily="18" charset="0"/>
              </a:rPr>
              <a:t>Ш</a:t>
            </a:r>
            <a:r>
              <a:rPr lang="ru-RU" dirty="0" err="1" smtClean="0">
                <a:solidFill>
                  <a:srgbClr val="002060"/>
                </a:solidFill>
                <a:latin typeface="Times New Roman" pitchFamily="18" charset="0"/>
                <a:cs typeface="Times New Roman" pitchFamily="18" charset="0"/>
              </a:rPr>
              <a:t>игырьнең </a:t>
            </a:r>
            <a:r>
              <a:rPr lang="ru-RU" i="1" dirty="0">
                <a:solidFill>
                  <a:srgbClr val="002060"/>
                </a:solidFill>
                <a:latin typeface="Times New Roman" pitchFamily="18" charset="0"/>
                <a:cs typeface="Times New Roman" pitchFamily="18" charset="0"/>
              </a:rPr>
              <a:t>объектив </a:t>
            </a:r>
            <a:r>
              <a:rPr lang="ru-RU" i="1" dirty="0" err="1" smtClean="0">
                <a:solidFill>
                  <a:srgbClr val="002060"/>
                </a:solidFill>
                <a:latin typeface="Times New Roman" pitchFamily="18" charset="0"/>
                <a:cs typeface="Times New Roman" pitchFamily="18" charset="0"/>
              </a:rPr>
              <a:t>эчтәлеге </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табигать</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матурлыгы</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Урамда</a:t>
            </a:r>
            <a:r>
              <a:rPr lang="ru-RU" dirty="0">
                <a:solidFill>
                  <a:srgbClr val="002060"/>
                </a:solidFill>
                <a:latin typeface="Times New Roman" pitchFamily="18" charset="0"/>
                <a:cs typeface="Times New Roman" pitchFamily="18" charset="0"/>
              </a:rPr>
              <a:t> </a:t>
            </a:r>
            <a:r>
              <a:rPr lang="ru-RU" dirty="0" smtClean="0">
                <a:solidFill>
                  <a:srgbClr val="002060"/>
                </a:solidFill>
                <a:latin typeface="Times New Roman" pitchFamily="18" charset="0"/>
                <a:cs typeface="Times New Roman" pitchFamily="18" charset="0"/>
              </a:rPr>
              <a:t>кар </a:t>
            </a:r>
            <a:r>
              <a:rPr lang="ru-RU" dirty="0" err="1" smtClean="0">
                <a:solidFill>
                  <a:srgbClr val="002060"/>
                </a:solidFill>
                <a:latin typeface="Times New Roman" pitchFamily="18" charset="0"/>
                <a:cs typeface="Times New Roman" pitchFamily="18" charset="0"/>
              </a:rPr>
              <a:t>явуы</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күкнең зәңгәрлеге</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Һәркемгә күренә торган</a:t>
            </a:r>
            <a:r>
              <a:rPr lang="ru-RU" dirty="0" smtClean="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матурлык</a:t>
            </a:r>
            <a:r>
              <a:rPr lang="ru-RU" dirty="0">
                <a:solidFill>
                  <a:srgbClr val="002060"/>
                </a:solidFill>
                <a:latin typeface="Times New Roman" pitchFamily="18" charset="0"/>
                <a:cs typeface="Times New Roman" pitchFamily="18" charset="0"/>
              </a:rPr>
              <a:t>. </a:t>
            </a:r>
            <a:endParaRPr lang="ru-RU" dirty="0" smtClean="0">
              <a:solidFill>
                <a:srgbClr val="002060"/>
              </a:solidFill>
              <a:latin typeface="Times New Roman" pitchFamily="18" charset="0"/>
              <a:cs typeface="Times New Roman" pitchFamily="18" charset="0"/>
            </a:endParaRPr>
          </a:p>
          <a:p>
            <a:pPr>
              <a:buNone/>
            </a:pPr>
            <a:r>
              <a:rPr lang="ru-RU" dirty="0">
                <a:solidFill>
                  <a:srgbClr val="002060"/>
                </a:solidFill>
                <a:latin typeface="Times New Roman" pitchFamily="18" charset="0"/>
                <a:cs typeface="Times New Roman" pitchFamily="18" charset="0"/>
              </a:rPr>
              <a:t> </a:t>
            </a:r>
            <a:r>
              <a:rPr lang="ru-RU" dirty="0" smtClean="0">
                <a:solidFill>
                  <a:srgbClr val="002060"/>
                </a:solidFill>
                <a:latin typeface="Times New Roman" pitchFamily="18" charset="0"/>
                <a:cs typeface="Times New Roman" pitchFamily="18" charset="0"/>
              </a:rPr>
              <a:t>       </a:t>
            </a:r>
            <a:r>
              <a:rPr lang="ru-RU" i="1" dirty="0" err="1" smtClean="0">
                <a:solidFill>
                  <a:srgbClr val="002060"/>
                </a:solidFill>
                <a:latin typeface="Times New Roman" pitchFamily="18" charset="0"/>
                <a:cs typeface="Times New Roman" pitchFamily="18" charset="0"/>
              </a:rPr>
              <a:t>Субъектив</a:t>
            </a:r>
            <a:r>
              <a:rPr lang="ru-RU" i="1" dirty="0" smtClean="0">
                <a:solidFill>
                  <a:srgbClr val="002060"/>
                </a:solidFill>
                <a:latin typeface="Times New Roman" pitchFamily="18" charset="0"/>
                <a:cs typeface="Times New Roman" pitchFamily="18" charset="0"/>
              </a:rPr>
              <a:t> </a:t>
            </a:r>
            <a:r>
              <a:rPr lang="ru-RU" i="1" dirty="0" err="1" smtClean="0">
                <a:solidFill>
                  <a:srgbClr val="002060"/>
                </a:solidFill>
                <a:latin typeface="Times New Roman" pitchFamily="18" charset="0"/>
                <a:cs typeface="Times New Roman" pitchFamily="18" charset="0"/>
              </a:rPr>
              <a:t>эчтәлек </a:t>
            </a:r>
            <a:r>
              <a:rPr lang="ru-RU" dirty="0" err="1" smtClean="0">
                <a:solidFill>
                  <a:srgbClr val="002060"/>
                </a:solidFill>
                <a:latin typeface="Times New Roman" pitchFamily="18" charset="0"/>
                <a:cs typeface="Times New Roman" pitchFamily="18" charset="0"/>
              </a:rPr>
              <a:t>исә </a:t>
            </a:r>
            <a:r>
              <a:rPr lang="ru-RU" dirty="0" err="1">
                <a:solidFill>
                  <a:srgbClr val="002060"/>
                </a:solidFill>
                <a:latin typeface="Times New Roman" pitchFamily="18" charset="0"/>
                <a:cs typeface="Times New Roman" pitchFamily="18" charset="0"/>
              </a:rPr>
              <a:t>бу</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матурлык</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эченә яшеренгән </a:t>
            </a:r>
            <a:r>
              <a:rPr lang="ru-RU" dirty="0" err="1">
                <a:solidFill>
                  <a:srgbClr val="002060"/>
                </a:solidFill>
                <a:latin typeface="Times New Roman" pitchFamily="18" charset="0"/>
                <a:cs typeface="Times New Roman" pitchFamily="18" charset="0"/>
              </a:rPr>
              <a:t>ялган</a:t>
            </a:r>
            <a:r>
              <a:rPr lang="ru-RU" dirty="0">
                <a:solidFill>
                  <a:srgbClr val="002060"/>
                </a:solidFill>
                <a:latin typeface="Times New Roman" pitchFamily="18" charset="0"/>
                <a:cs typeface="Times New Roman" pitchFamily="18" charset="0"/>
              </a:rPr>
              <a:t>. Репрессия </a:t>
            </a:r>
            <a:r>
              <a:rPr lang="ru-RU" dirty="0" err="1">
                <a:solidFill>
                  <a:srgbClr val="002060"/>
                </a:solidFill>
                <a:latin typeface="Times New Roman" pitchFamily="18" charset="0"/>
                <a:cs typeface="Times New Roman" pitchFamily="18" charset="0"/>
              </a:rPr>
              <a:t>елларында</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бу</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шигырьне</a:t>
            </a:r>
            <a:r>
              <a:rPr lang="ru-RU" dirty="0" smtClean="0">
                <a:solidFill>
                  <a:srgbClr val="002060"/>
                </a:solidFill>
                <a:latin typeface="Times New Roman" pitchFamily="18" charset="0"/>
                <a:cs typeface="Times New Roman" pitchFamily="18" charset="0"/>
              </a:rPr>
              <a:t> </a:t>
            </a:r>
            <a:r>
              <a:rPr lang="ru-RU" dirty="0">
                <a:solidFill>
                  <a:srgbClr val="002060"/>
                </a:solidFill>
                <a:latin typeface="Times New Roman" pitchFamily="18" charset="0"/>
                <a:cs typeface="Times New Roman" pitchFamily="18" charset="0"/>
              </a:rPr>
              <a:t>автор </a:t>
            </a:r>
            <a:r>
              <a:rPr lang="ru-RU" dirty="0" err="1">
                <a:solidFill>
                  <a:srgbClr val="002060"/>
                </a:solidFill>
                <a:latin typeface="Times New Roman" pitchFamily="18" charset="0"/>
                <a:cs typeface="Times New Roman" pitchFamily="18" charset="0"/>
              </a:rPr>
              <a:t>ачыктан-ачык</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язган</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булса</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аның үзен </a:t>
            </a:r>
            <a:r>
              <a:rPr lang="ru-RU" dirty="0" err="1" smtClean="0">
                <a:solidFill>
                  <a:srgbClr val="002060"/>
                </a:solidFill>
                <a:latin typeface="Times New Roman" pitchFamily="18" charset="0"/>
                <a:cs typeface="Times New Roman" pitchFamily="18" charset="0"/>
              </a:rPr>
              <a:t>төрмәгә алып</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китәчәкләр </a:t>
            </a:r>
            <a:r>
              <a:rPr lang="ru-RU" dirty="0" err="1">
                <a:solidFill>
                  <a:srgbClr val="002060"/>
                </a:solidFill>
                <a:latin typeface="Times New Roman" pitchFamily="18" charset="0"/>
                <a:cs typeface="Times New Roman" pitchFamily="18" charset="0"/>
              </a:rPr>
              <a:t>иде</a:t>
            </a:r>
            <a:r>
              <a:rPr lang="ru-RU" dirty="0">
                <a:solidFill>
                  <a:srgbClr val="002060"/>
                </a:solidFill>
                <a:latin typeface="Times New Roman" pitchFamily="18" charset="0"/>
                <a:cs typeface="Times New Roman" pitchFamily="18" charset="0"/>
              </a:rPr>
              <a:t>. </a:t>
            </a:r>
            <a:endParaRPr lang="ru-RU" dirty="0" smtClean="0">
              <a:solidFill>
                <a:srgbClr val="002060"/>
              </a:solidFill>
              <a:latin typeface="Times New Roman" pitchFamily="18" charset="0"/>
              <a:cs typeface="Times New Roman" pitchFamily="18" charset="0"/>
            </a:endParaRPr>
          </a:p>
          <a:p>
            <a:pPr>
              <a:buNone/>
            </a:pPr>
            <a:r>
              <a:rPr lang="ru-RU" dirty="0">
                <a:solidFill>
                  <a:srgbClr val="002060"/>
                </a:solidFill>
                <a:latin typeface="Times New Roman" pitchFamily="18" charset="0"/>
                <a:cs typeface="Times New Roman" pitchFamily="18" charset="0"/>
              </a:rPr>
              <a:t> </a:t>
            </a:r>
            <a:r>
              <a:rPr lang="ru-RU" dirty="0" smtClean="0">
                <a:solidFill>
                  <a:srgbClr val="002060"/>
                </a:solidFill>
                <a:latin typeface="Times New Roman" pitchFamily="18" charset="0"/>
                <a:cs typeface="Times New Roman" pitchFamily="18" charset="0"/>
              </a:rPr>
              <a:t>         Лирик </a:t>
            </a:r>
            <a:r>
              <a:rPr lang="ru-RU" dirty="0" err="1">
                <a:solidFill>
                  <a:srgbClr val="002060"/>
                </a:solidFill>
                <a:latin typeface="Times New Roman" pitchFamily="18" charset="0"/>
                <a:cs typeface="Times New Roman" pitchFamily="18" charset="0"/>
              </a:rPr>
              <a:t>шагыйрь</a:t>
            </a:r>
            <a:r>
              <a:rPr lang="ru-RU" dirty="0">
                <a:solidFill>
                  <a:srgbClr val="002060"/>
                </a:solidFill>
                <a:latin typeface="Times New Roman" pitchFamily="18" charset="0"/>
                <a:cs typeface="Times New Roman" pitchFamily="18" charset="0"/>
              </a:rPr>
              <a:t> “Кара ел”</a:t>
            </a:r>
            <a:r>
              <a:rPr lang="ru-RU" dirty="0" err="1">
                <a:solidFill>
                  <a:srgbClr val="002060"/>
                </a:solidFill>
                <a:latin typeface="Times New Roman" pitchFamily="18" charset="0"/>
                <a:cs typeface="Times New Roman" pitchFamily="18" charset="0"/>
              </a:rPr>
              <a:t>ларны-матурлык</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аша</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бирергә тырышкан</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Бу</a:t>
            </a:r>
            <a:r>
              <a:rPr lang="ru-RU" dirty="0">
                <a:solidFill>
                  <a:srgbClr val="002060"/>
                </a:solidFill>
                <a:latin typeface="Times New Roman" pitchFamily="18" charset="0"/>
                <a:cs typeface="Times New Roman" pitchFamily="18" charset="0"/>
              </a:rPr>
              <a:t> — </a:t>
            </a:r>
            <a:r>
              <a:rPr lang="ru-RU" dirty="0" err="1" smtClean="0">
                <a:solidFill>
                  <a:srgbClr val="002060"/>
                </a:solidFill>
                <a:latin typeface="Times New Roman" pitchFamily="18" charset="0"/>
                <a:cs typeface="Times New Roman" pitchFamily="18" charset="0"/>
              </a:rPr>
              <a:t>шагыйрьнең төп </a:t>
            </a:r>
            <a:r>
              <a:rPr lang="ru-RU" dirty="0" err="1">
                <a:solidFill>
                  <a:srgbClr val="002060"/>
                </a:solidFill>
                <a:latin typeface="Times New Roman" pitchFamily="18" charset="0"/>
                <a:cs typeface="Times New Roman" pitchFamily="18" charset="0"/>
              </a:rPr>
              <a:t>табышы</a:t>
            </a:r>
            <a:r>
              <a:rPr lang="ru-RU" dirty="0" smtClean="0">
                <a:solidFill>
                  <a:srgbClr val="002060"/>
                </a:solidFill>
                <a:latin typeface="Times New Roman" pitchFamily="18" charset="0"/>
                <a:cs typeface="Times New Roman" pitchFamily="18" charset="0"/>
              </a:rPr>
              <a:t>.</a:t>
            </a:r>
            <a:r>
              <a:rPr lang="ru-RU" sz="2800" dirty="0" smtClean="0">
                <a:solidFill>
                  <a:srgbClr val="002060"/>
                </a:solidFill>
                <a:latin typeface="Times New Roman" pitchFamily="18" charset="0"/>
                <a:cs typeface="Times New Roman" pitchFamily="18" charset="0"/>
              </a:rPr>
              <a:t> </a:t>
            </a:r>
            <a:r>
              <a:rPr lang="ru-RU" sz="2800" i="1" dirty="0" smtClean="0">
                <a:solidFill>
                  <a:srgbClr val="002060"/>
                </a:solidFill>
                <a:latin typeface="Times New Roman" pitchFamily="18" charset="0"/>
                <a:cs typeface="Times New Roman" pitchFamily="18" charset="0"/>
              </a:rPr>
              <a:t>Тема</a:t>
            </a:r>
            <a:r>
              <a:rPr lang="ru-RU" sz="2800" dirty="0" smtClean="0">
                <a:solidFill>
                  <a:srgbClr val="002060"/>
                </a:solidFill>
                <a:latin typeface="Times New Roman" pitchFamily="18" charset="0"/>
                <a:cs typeface="Times New Roman" pitchFamily="18" charset="0"/>
              </a:rPr>
              <a:t>: </a:t>
            </a:r>
            <a:r>
              <a:rPr lang="ru-RU" sz="2800" dirty="0" err="1" smtClean="0">
                <a:solidFill>
                  <a:srgbClr val="002060"/>
                </a:solidFill>
                <a:latin typeface="Times New Roman" pitchFamily="18" charset="0"/>
                <a:cs typeface="Times New Roman" pitchFamily="18" charset="0"/>
              </a:rPr>
              <a:t>тормыш</a:t>
            </a:r>
            <a:r>
              <a:rPr lang="ru-RU" sz="2800" dirty="0" smtClean="0">
                <a:solidFill>
                  <a:srgbClr val="002060"/>
                </a:solidFill>
                <a:latin typeface="Times New Roman" pitchFamily="18" charset="0"/>
                <a:cs typeface="Times New Roman" pitchFamily="18" charset="0"/>
              </a:rPr>
              <a:t> </a:t>
            </a:r>
            <a:r>
              <a:rPr lang="ru-RU" sz="2800" dirty="0" err="1" smtClean="0">
                <a:solidFill>
                  <a:srgbClr val="002060"/>
                </a:solidFill>
                <a:latin typeface="Times New Roman" pitchFamily="18" charset="0"/>
                <a:cs typeface="Times New Roman" pitchFamily="18" charset="0"/>
              </a:rPr>
              <a:t>авырлыгы</a:t>
            </a:r>
            <a:r>
              <a:rPr lang="ru-RU" sz="2800" dirty="0" smtClean="0">
                <a:solidFill>
                  <a:srgbClr val="002060"/>
                </a:solidFill>
                <a:latin typeface="Times New Roman" pitchFamily="18" charset="0"/>
                <a:cs typeface="Times New Roman" pitchFamily="18" charset="0"/>
              </a:rPr>
              <a:t>. </a:t>
            </a:r>
          </a:p>
          <a:p>
            <a:pPr>
              <a:buNone/>
            </a:pPr>
            <a:r>
              <a:rPr lang="ru-RU" sz="2800" dirty="0" smtClean="0">
                <a:solidFill>
                  <a:srgbClr val="002060"/>
                </a:solidFill>
                <a:latin typeface="Times New Roman" pitchFamily="18" charset="0"/>
                <a:cs typeface="Times New Roman" pitchFamily="18" charset="0"/>
              </a:rPr>
              <a:t>    </a:t>
            </a:r>
            <a:r>
              <a:rPr lang="ru-RU" sz="2800" i="1" dirty="0" smtClean="0">
                <a:solidFill>
                  <a:srgbClr val="002060"/>
                </a:solidFill>
                <a:latin typeface="Times New Roman" pitchFamily="18" charset="0"/>
                <a:cs typeface="Times New Roman" pitchFamily="18" charset="0"/>
              </a:rPr>
              <a:t>Идея</a:t>
            </a:r>
            <a:r>
              <a:rPr lang="ru-RU" sz="2800" dirty="0" smtClean="0">
                <a:solidFill>
                  <a:srgbClr val="002060"/>
                </a:solidFill>
                <a:latin typeface="Times New Roman" pitchFamily="18" charset="0"/>
                <a:cs typeface="Times New Roman" pitchFamily="18" charset="0"/>
              </a:rPr>
              <a:t>: лирик герой </a:t>
            </a:r>
            <a:r>
              <a:rPr lang="ru-RU" sz="2800" dirty="0" err="1" smtClean="0">
                <a:solidFill>
                  <a:srgbClr val="002060"/>
                </a:solidFill>
                <a:latin typeface="Times New Roman" pitchFamily="18" charset="0"/>
                <a:cs typeface="Times New Roman" pitchFamily="18" charset="0"/>
              </a:rPr>
              <a:t>яшәгән тормышта</a:t>
            </a:r>
            <a:r>
              <a:rPr lang="ru-RU" sz="2800" dirty="0" smtClean="0">
                <a:solidFill>
                  <a:srgbClr val="002060"/>
                </a:solidFill>
                <a:latin typeface="Times New Roman" pitchFamily="18" charset="0"/>
                <a:cs typeface="Times New Roman" pitchFamily="18" charset="0"/>
              </a:rPr>
              <a:t> </a:t>
            </a:r>
            <a:r>
              <a:rPr lang="ru-RU" sz="2800" dirty="0" err="1" smtClean="0">
                <a:solidFill>
                  <a:srgbClr val="002060"/>
                </a:solidFill>
                <a:latin typeface="Times New Roman" pitchFamily="18" charset="0"/>
                <a:cs typeface="Times New Roman" pitchFamily="18" charset="0"/>
              </a:rPr>
              <a:t>ялган</a:t>
            </a:r>
            <a:r>
              <a:rPr lang="ru-RU" sz="2800" dirty="0" smtClean="0">
                <a:solidFill>
                  <a:srgbClr val="002060"/>
                </a:solidFill>
                <a:latin typeface="Times New Roman" pitchFamily="18" charset="0"/>
                <a:cs typeface="Times New Roman" pitchFamily="18" charset="0"/>
              </a:rPr>
              <a:t> </a:t>
            </a:r>
            <a:r>
              <a:rPr lang="ru-RU" sz="2800" dirty="0" err="1" smtClean="0">
                <a:solidFill>
                  <a:srgbClr val="002060"/>
                </a:solidFill>
                <a:latin typeface="Times New Roman" pitchFamily="18" charset="0"/>
                <a:cs typeface="Times New Roman" pitchFamily="18" charset="0"/>
              </a:rPr>
              <a:t>күп</a:t>
            </a:r>
            <a:r>
              <a:rPr lang="ru-RU" sz="2800" dirty="0" smtClean="0">
                <a:solidFill>
                  <a:srgbClr val="002060"/>
                </a:solidFill>
                <a:latin typeface="Times New Roman" pitchFamily="18" charset="0"/>
                <a:cs typeface="Times New Roman" pitchFamily="18" charset="0"/>
              </a:rPr>
              <a:t>, </a:t>
            </a:r>
            <a:r>
              <a:rPr lang="ru-RU" sz="2800" dirty="0" err="1" smtClean="0">
                <a:solidFill>
                  <a:srgbClr val="002060"/>
                </a:solidFill>
                <a:latin typeface="Times New Roman" pitchFamily="18" charset="0"/>
                <a:cs typeface="Times New Roman" pitchFamily="18" charset="0"/>
              </a:rPr>
              <a:t>хәтта шагыйрьләр дә дөреслекне яшереп</a:t>
            </a:r>
            <a:r>
              <a:rPr lang="ru-RU" sz="2800" dirty="0" smtClean="0">
                <a:solidFill>
                  <a:srgbClr val="002060"/>
                </a:solidFill>
                <a:latin typeface="Times New Roman" pitchFamily="18" charset="0"/>
                <a:cs typeface="Times New Roman" pitchFamily="18" charset="0"/>
              </a:rPr>
              <a:t> </a:t>
            </a:r>
            <a:r>
              <a:rPr lang="ru-RU" sz="2800" dirty="0" err="1" smtClean="0">
                <a:solidFill>
                  <a:srgbClr val="002060"/>
                </a:solidFill>
                <a:latin typeface="Times New Roman" pitchFamily="18" charset="0"/>
                <a:cs typeface="Times New Roman" pitchFamily="18" charset="0"/>
              </a:rPr>
              <a:t>кенә әйтергә мәҗбүр</a:t>
            </a:r>
            <a:r>
              <a:rPr lang="ru-RU" sz="2800" dirty="0" smtClean="0">
                <a:solidFill>
                  <a:srgbClr val="002060"/>
                </a:solidFill>
                <a:latin typeface="Times New Roman" pitchFamily="18" charset="0"/>
                <a:cs typeface="Times New Roman" pitchFamily="18" charset="0"/>
              </a:rPr>
              <a:t>.</a:t>
            </a:r>
            <a:endParaRPr lang="ru-RU"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85728"/>
            <a:ext cx="8443914" cy="1357322"/>
          </a:xfrm>
        </p:spPr>
        <p:txBody>
          <a:bodyPr>
            <a:normAutofit/>
          </a:bodyPr>
          <a:lstStyle/>
          <a:p>
            <a:pPr algn="ctr"/>
            <a:r>
              <a:rPr lang="tt-RU" sz="3200" dirty="0" smtClean="0">
                <a:solidFill>
                  <a:srgbClr val="002060"/>
                </a:solidFill>
                <a:latin typeface="Times New Roman" pitchFamily="18" charset="0"/>
                <a:cs typeface="Times New Roman" pitchFamily="18" charset="0"/>
              </a:rPr>
              <a:t>Бәйләнеш табу өчен, таркату юлы белән, анализ ясау </a:t>
            </a:r>
            <a:endParaRPr lang="ru-RU" sz="3200" dirty="0">
              <a:solidFill>
                <a:srgbClr val="002060"/>
              </a:solidFill>
              <a:latin typeface="Times New Roman" pitchFamily="18" charset="0"/>
              <a:cs typeface="Times New Roman" pitchFamily="18" charset="0"/>
            </a:endParaRPr>
          </a:p>
        </p:txBody>
      </p:sp>
      <p:sp>
        <p:nvSpPr>
          <p:cNvPr id="3" name="Содержимое 2"/>
          <p:cNvSpPr>
            <a:spLocks noGrp="1"/>
          </p:cNvSpPr>
          <p:nvPr>
            <p:ph idx="1"/>
          </p:nvPr>
        </p:nvSpPr>
        <p:spPr>
          <a:xfrm>
            <a:off x="214282" y="1571612"/>
            <a:ext cx="8715436" cy="5143536"/>
          </a:xfrm>
        </p:spPr>
        <p:txBody>
          <a:bodyPr>
            <a:normAutofit fontScale="92500"/>
          </a:bodyPr>
          <a:lstStyle/>
          <a:p>
            <a:pPr>
              <a:buNone/>
            </a:pPr>
            <a:r>
              <a:rPr lang="ru-RU" dirty="0" smtClean="0">
                <a:solidFill>
                  <a:srgbClr val="002060"/>
                </a:solidFill>
                <a:latin typeface="Times New Roman" pitchFamily="18" charset="0"/>
                <a:cs typeface="Times New Roman" pitchFamily="18" charset="0"/>
              </a:rPr>
              <a:t>     </a:t>
            </a:r>
            <a:r>
              <a:rPr lang="ru-RU" i="1" dirty="0" err="1" smtClean="0">
                <a:solidFill>
                  <a:srgbClr val="002060"/>
                </a:solidFill>
                <a:latin typeface="Times New Roman" pitchFamily="18" charset="0"/>
                <a:cs typeface="Times New Roman" pitchFamily="18" charset="0"/>
              </a:rPr>
              <a:t>Беренче</a:t>
            </a:r>
            <a:r>
              <a:rPr lang="ru-RU" i="1" dirty="0" smtClean="0">
                <a:solidFill>
                  <a:srgbClr val="002060"/>
                </a:solidFill>
                <a:latin typeface="Times New Roman" pitchFamily="18" charset="0"/>
                <a:cs typeface="Times New Roman" pitchFamily="18" charset="0"/>
              </a:rPr>
              <a:t> </a:t>
            </a:r>
            <a:r>
              <a:rPr lang="ru-RU" i="1" dirty="0" err="1" smtClean="0">
                <a:solidFill>
                  <a:srgbClr val="002060"/>
                </a:solidFill>
                <a:latin typeface="Times New Roman" pitchFamily="18" charset="0"/>
                <a:cs typeface="Times New Roman" pitchFamily="18" charset="0"/>
              </a:rPr>
              <a:t>өлеш </a:t>
            </a:r>
            <a:r>
              <a:rPr lang="ru-RU" dirty="0" smtClean="0">
                <a:solidFill>
                  <a:srgbClr val="002060"/>
                </a:solidFill>
                <a:latin typeface="Times New Roman" pitchFamily="18" charset="0"/>
                <a:cs typeface="Times New Roman" pitchFamily="18" charset="0"/>
              </a:rPr>
              <a:t>«</a:t>
            </a:r>
            <a:r>
              <a:rPr lang="ru-RU" dirty="0" err="1" smtClean="0">
                <a:solidFill>
                  <a:srgbClr val="002060"/>
                </a:solidFill>
                <a:latin typeface="Times New Roman" pitchFamily="18" charset="0"/>
                <a:cs typeface="Times New Roman" pitchFamily="18" charset="0"/>
              </a:rPr>
              <a:t>Ул</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турында</a:t>
            </a:r>
            <a:r>
              <a:rPr lang="ru-RU" dirty="0" smtClean="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Бу</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өлештә әсәрнең эчтәлеген </a:t>
            </a:r>
            <a:r>
              <a:rPr lang="ru-RU" dirty="0" err="1">
                <a:solidFill>
                  <a:srgbClr val="002060"/>
                </a:solidFill>
                <a:latin typeface="Times New Roman" pitchFamily="18" charset="0"/>
                <a:cs typeface="Times New Roman" pitchFamily="18" charset="0"/>
              </a:rPr>
              <a:t>ачарга</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ярдәм итә </a:t>
            </a:r>
            <a:r>
              <a:rPr lang="ru-RU" dirty="0" err="1">
                <a:solidFill>
                  <a:srgbClr val="002060"/>
                </a:solidFill>
                <a:latin typeface="Times New Roman" pitchFamily="18" charset="0"/>
                <a:cs typeface="Times New Roman" pitchFamily="18" charset="0"/>
              </a:rPr>
              <a:t>торган</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мөһим сүз </a:t>
            </a:r>
            <a:r>
              <a:rPr lang="ru-RU" i="1" dirty="0" smtClean="0">
                <a:solidFill>
                  <a:srgbClr val="002060"/>
                </a:solidFill>
                <a:latin typeface="Times New Roman" pitchFamily="18" charset="0"/>
                <a:cs typeface="Times New Roman" pitchFamily="18" charset="0"/>
              </a:rPr>
              <a:t>«м</a:t>
            </a:r>
            <a:r>
              <a:rPr lang="tt-RU" i="1" dirty="0" smtClean="0">
                <a:solidFill>
                  <a:srgbClr val="002060"/>
                </a:solidFill>
                <a:latin typeface="Times New Roman" pitchFamily="18" charset="0"/>
                <a:cs typeface="Times New Roman" pitchFamily="18" charset="0"/>
              </a:rPr>
              <a:t>о</a:t>
            </a:r>
            <a:r>
              <a:rPr lang="ru-RU" i="1" dirty="0" err="1" smtClean="0">
                <a:solidFill>
                  <a:srgbClr val="002060"/>
                </a:solidFill>
                <a:latin typeface="Times New Roman" pitchFamily="18" charset="0"/>
                <a:cs typeface="Times New Roman" pitchFamily="18" charset="0"/>
              </a:rPr>
              <a:t>штым</a:t>
            </a:r>
            <a:r>
              <a:rPr lang="ru-RU" i="1" dirty="0" smtClean="0">
                <a:solidFill>
                  <a:srgbClr val="002060"/>
                </a:solidFill>
                <a:latin typeface="Times New Roman" pitchFamily="18" charset="0"/>
                <a:cs typeface="Times New Roman" pitchFamily="18" charset="0"/>
              </a:rPr>
              <a:t>». </a:t>
            </a:r>
            <a:r>
              <a:rPr lang="ru-RU" i="1" dirty="0">
                <a:solidFill>
                  <a:srgbClr val="002060"/>
                </a:solidFill>
                <a:latin typeface="Times New Roman" pitchFamily="18" charset="0"/>
                <a:cs typeface="Times New Roman" pitchFamily="18" charset="0"/>
              </a:rPr>
              <a:t>«</a:t>
            </a:r>
            <a:r>
              <a:rPr lang="ru-RU" i="1" dirty="0" err="1" smtClean="0">
                <a:solidFill>
                  <a:srgbClr val="002060"/>
                </a:solidFill>
                <a:latin typeface="Times New Roman" pitchFamily="18" charset="0"/>
                <a:cs typeface="Times New Roman" pitchFamily="18" charset="0"/>
              </a:rPr>
              <a:t>Моштым</a:t>
            </a:r>
            <a:r>
              <a:rPr lang="ru-RU" i="1" dirty="0">
                <a:solidFill>
                  <a:srgbClr val="002060"/>
                </a:solidFill>
                <a:latin typeface="Times New Roman" pitchFamily="18" charset="0"/>
                <a:cs typeface="Times New Roman" pitchFamily="18" charset="0"/>
              </a:rPr>
              <a:t>» </a:t>
            </a:r>
            <a:r>
              <a:rPr lang="ru-RU" i="1" dirty="0" err="1" smtClean="0">
                <a:solidFill>
                  <a:srgbClr val="002060"/>
                </a:solidFill>
                <a:latin typeface="Times New Roman" pitchFamily="18" charset="0"/>
                <a:cs typeface="Times New Roman" pitchFamily="18" charset="0"/>
              </a:rPr>
              <a:t>төшенчәсе </a:t>
            </a:r>
            <a:r>
              <a:rPr lang="ru-RU" i="1" dirty="0" smtClean="0">
                <a:solidFill>
                  <a:srgbClr val="002060"/>
                </a:solidFill>
                <a:latin typeface="Times New Roman" pitchFamily="18" charset="0"/>
                <a:cs typeface="Times New Roman" pitchFamily="18" charset="0"/>
              </a:rPr>
              <a:t>«Кеше </a:t>
            </a:r>
            <a:r>
              <a:rPr lang="ru-RU" i="1" dirty="0" err="1" smtClean="0">
                <a:solidFill>
                  <a:srgbClr val="002060"/>
                </a:solidFill>
                <a:latin typeface="Times New Roman" pitchFamily="18" charset="0"/>
                <a:cs typeface="Times New Roman" pitchFamily="18" charset="0"/>
              </a:rPr>
              <a:t>күрмәсә ярар</a:t>
            </a:r>
            <a:r>
              <a:rPr lang="ru-RU" i="1" dirty="0" smtClean="0">
                <a:solidFill>
                  <a:srgbClr val="002060"/>
                </a:solidFill>
                <a:latin typeface="Times New Roman" pitchFamily="18" charset="0"/>
                <a:cs typeface="Times New Roman" pitchFamily="18" charset="0"/>
              </a:rPr>
              <a:t> </a:t>
            </a:r>
            <a:r>
              <a:rPr lang="ru-RU" i="1" dirty="0" err="1">
                <a:solidFill>
                  <a:srgbClr val="002060"/>
                </a:solidFill>
                <a:latin typeface="Times New Roman" pitchFamily="18" charset="0"/>
                <a:cs typeface="Times New Roman" pitchFamily="18" charset="0"/>
              </a:rPr>
              <a:t>иде</a:t>
            </a:r>
            <a:r>
              <a:rPr lang="ru-RU" i="1" dirty="0">
                <a:solidFill>
                  <a:srgbClr val="002060"/>
                </a:solidFill>
                <a:latin typeface="Times New Roman" pitchFamily="18" charset="0"/>
                <a:cs typeface="Times New Roman" pitchFamily="18" charset="0"/>
              </a:rPr>
              <a:t>» </a:t>
            </a:r>
            <a:r>
              <a:rPr lang="ru-RU" i="1" dirty="0" err="1">
                <a:solidFill>
                  <a:srgbClr val="002060"/>
                </a:solidFill>
                <a:latin typeface="Times New Roman" pitchFamily="18" charset="0"/>
                <a:cs typeface="Times New Roman" pitchFamily="18" charset="0"/>
              </a:rPr>
              <a:t>һ</a:t>
            </a:r>
            <a:r>
              <a:rPr lang="ru-RU" i="1" dirty="0">
                <a:solidFill>
                  <a:srgbClr val="002060"/>
                </a:solidFill>
                <a:latin typeface="Times New Roman" pitchFamily="18" charset="0"/>
                <a:cs typeface="Times New Roman" pitchFamily="18" charset="0"/>
              </a:rPr>
              <a:t>.б</a:t>
            </a:r>
            <a:r>
              <a:rPr lang="ru-RU" i="1" dirty="0" smtClean="0">
                <a:solidFill>
                  <a:srgbClr val="002060"/>
                </a:solidFill>
                <a:latin typeface="Times New Roman" pitchFamily="18" charset="0"/>
                <a:cs typeface="Times New Roman" pitchFamily="18" charset="0"/>
              </a:rPr>
              <a:t>.)</a:t>
            </a:r>
            <a:endParaRPr lang="ru-RU" i="1" dirty="0">
              <a:solidFill>
                <a:srgbClr val="002060"/>
              </a:solidFill>
              <a:latin typeface="Times New Roman" pitchFamily="18" charset="0"/>
              <a:cs typeface="Times New Roman" pitchFamily="18" charset="0"/>
            </a:endParaRPr>
          </a:p>
          <a:p>
            <a:pPr>
              <a:buNone/>
            </a:pPr>
            <a:r>
              <a:rPr lang="ru-RU" i="1" dirty="0" smtClean="0">
                <a:solidFill>
                  <a:srgbClr val="002060"/>
                </a:solidFill>
                <a:latin typeface="Times New Roman" pitchFamily="18" charset="0"/>
                <a:cs typeface="Times New Roman" pitchFamily="18" charset="0"/>
              </a:rPr>
              <a:t>     </a:t>
            </a:r>
            <a:r>
              <a:rPr lang="ru-RU" i="1" dirty="0" err="1" smtClean="0">
                <a:solidFill>
                  <a:srgbClr val="002060"/>
                </a:solidFill>
                <a:latin typeface="Times New Roman" pitchFamily="18" charset="0"/>
                <a:cs typeface="Times New Roman" pitchFamily="18" charset="0"/>
              </a:rPr>
              <a:t>Икенче</a:t>
            </a:r>
            <a:r>
              <a:rPr lang="ru-RU" i="1" dirty="0" smtClean="0">
                <a:solidFill>
                  <a:srgbClr val="002060"/>
                </a:solidFill>
                <a:latin typeface="Times New Roman" pitchFamily="18" charset="0"/>
                <a:cs typeface="Times New Roman" pitchFamily="18" charset="0"/>
              </a:rPr>
              <a:t> </a:t>
            </a:r>
            <a:r>
              <a:rPr lang="ru-RU" i="1" dirty="0" err="1" smtClean="0">
                <a:solidFill>
                  <a:srgbClr val="002060"/>
                </a:solidFill>
                <a:latin typeface="Times New Roman" pitchFamily="18" charset="0"/>
                <a:cs typeface="Times New Roman" pitchFamily="18" charset="0"/>
              </a:rPr>
              <a:t>өлеш </a:t>
            </a:r>
            <a:r>
              <a:rPr lang="ru-RU" dirty="0" err="1" smtClean="0">
                <a:solidFill>
                  <a:srgbClr val="002060"/>
                </a:solidFill>
                <a:latin typeface="Times New Roman" pitchFamily="18" charset="0"/>
                <a:cs typeface="Times New Roman" pitchFamily="18" charset="0"/>
              </a:rPr>
              <a:t>«Берәү</a:t>
            </a:r>
            <a:r>
              <a:rPr lang="ru-RU" dirty="0" err="1">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турында</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(Биредә дә </a:t>
            </a:r>
            <a:r>
              <a:rPr lang="ru-RU" dirty="0" err="1">
                <a:solidFill>
                  <a:srgbClr val="002060"/>
                </a:solidFill>
                <a:latin typeface="Times New Roman" pitchFamily="18" charset="0"/>
                <a:cs typeface="Times New Roman" pitchFamily="18" charset="0"/>
              </a:rPr>
              <a:t>үз урынында</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утырмый</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торган</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тынгысыз</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сүз </a:t>
            </a:r>
            <a:r>
              <a:rPr lang="ru-RU" i="1" dirty="0" smtClean="0">
                <a:solidFill>
                  <a:srgbClr val="002060"/>
                </a:solidFill>
                <a:latin typeface="Times New Roman" pitchFamily="18" charset="0"/>
                <a:cs typeface="Times New Roman" pitchFamily="18" charset="0"/>
              </a:rPr>
              <a:t>«</a:t>
            </a:r>
            <a:r>
              <a:rPr lang="ru-RU" i="1" dirty="0" err="1" smtClean="0">
                <a:solidFill>
                  <a:srgbClr val="002060"/>
                </a:solidFill>
                <a:latin typeface="Times New Roman" pitchFamily="18" charset="0"/>
                <a:cs typeface="Times New Roman" pitchFamily="18" charset="0"/>
              </a:rPr>
              <a:t>Жут</a:t>
            </a:r>
            <a:r>
              <a:rPr lang="ru-RU" i="1" dirty="0" smtClean="0">
                <a:solidFill>
                  <a:srgbClr val="002060"/>
                </a:solidFill>
                <a:latin typeface="Times New Roman" pitchFamily="18" charset="0"/>
                <a:cs typeface="Times New Roman" pitchFamily="18" charset="0"/>
              </a:rPr>
              <a:t>» </a:t>
            </a:r>
            <a:r>
              <a:rPr lang="ru-RU" i="1" dirty="0" err="1" smtClean="0">
                <a:solidFill>
                  <a:srgbClr val="002060"/>
                </a:solidFill>
                <a:latin typeface="Times New Roman" pitchFamily="18" charset="0"/>
                <a:cs typeface="Times New Roman" pitchFamily="18" charset="0"/>
              </a:rPr>
              <a:t>сүзе.</a:t>
            </a:r>
            <a:r>
              <a:rPr lang="ru-RU" i="1" dirty="0" smtClean="0">
                <a:solidFill>
                  <a:srgbClr val="002060"/>
                </a:solidFill>
                <a:latin typeface="Times New Roman" pitchFamily="18" charset="0"/>
                <a:cs typeface="Times New Roman" pitchFamily="18" charset="0"/>
              </a:rPr>
              <a:t>  </a:t>
            </a:r>
            <a:r>
              <a:rPr lang="ru-RU" i="1" dirty="0" err="1">
                <a:solidFill>
                  <a:srgbClr val="002060"/>
                </a:solidFill>
                <a:latin typeface="Times New Roman" pitchFamily="18" charset="0"/>
                <a:cs typeface="Times New Roman" pitchFamily="18" charset="0"/>
              </a:rPr>
              <a:t>У</a:t>
            </a:r>
            <a:r>
              <a:rPr lang="ru-RU" i="1" dirty="0" err="1" smtClean="0">
                <a:solidFill>
                  <a:srgbClr val="002060"/>
                </a:solidFill>
                <a:latin typeface="Times New Roman" pitchFamily="18" charset="0"/>
                <a:cs typeface="Times New Roman" pitchFamily="18" charset="0"/>
              </a:rPr>
              <a:t>л</a:t>
            </a:r>
            <a:r>
              <a:rPr lang="ru-RU" i="1" dirty="0" smtClean="0">
                <a:solidFill>
                  <a:srgbClr val="002060"/>
                </a:solidFill>
                <a:latin typeface="Times New Roman" pitchFamily="18" charset="0"/>
                <a:cs typeface="Times New Roman" pitchFamily="18" charset="0"/>
              </a:rPr>
              <a:t> </a:t>
            </a:r>
            <a:r>
              <a:rPr lang="ru-RU" i="1" dirty="0" err="1">
                <a:solidFill>
                  <a:srgbClr val="002060"/>
                </a:solidFill>
                <a:latin typeface="Times New Roman" pitchFamily="18" charset="0"/>
                <a:cs typeface="Times New Roman" pitchFamily="18" charset="0"/>
              </a:rPr>
              <a:t>кышкы</a:t>
            </a:r>
            <a:r>
              <a:rPr lang="ru-RU" i="1" dirty="0">
                <a:solidFill>
                  <a:srgbClr val="002060"/>
                </a:solidFill>
                <a:latin typeface="Times New Roman" pitchFamily="18" charset="0"/>
                <a:cs typeface="Times New Roman" pitchFamily="18" charset="0"/>
              </a:rPr>
              <a:t> </a:t>
            </a:r>
            <a:r>
              <a:rPr lang="ru-RU" i="1" dirty="0" err="1">
                <a:solidFill>
                  <a:srgbClr val="002060"/>
                </a:solidFill>
                <a:latin typeface="Times New Roman" pitchFamily="18" charset="0"/>
                <a:cs typeface="Times New Roman" pitchFamily="18" charset="0"/>
              </a:rPr>
              <a:t>салкынны</a:t>
            </a:r>
            <a:r>
              <a:rPr lang="ru-RU" i="1" dirty="0">
                <a:solidFill>
                  <a:srgbClr val="002060"/>
                </a:solidFill>
                <a:latin typeface="Times New Roman" pitchFamily="18" charset="0"/>
                <a:cs typeface="Times New Roman" pitchFamily="18" charset="0"/>
              </a:rPr>
              <a:t> </a:t>
            </a:r>
            <a:r>
              <a:rPr lang="ru-RU" i="1" dirty="0" err="1" smtClean="0">
                <a:solidFill>
                  <a:srgbClr val="002060"/>
                </a:solidFill>
                <a:latin typeface="Times New Roman" pitchFamily="18" charset="0"/>
                <a:cs typeface="Times New Roman" pitchFamily="18" charset="0"/>
              </a:rPr>
              <a:t>сүккән.</a:t>
            </a:r>
            <a:r>
              <a:rPr lang="ru-RU" i="1" dirty="0" smtClean="0">
                <a:solidFill>
                  <a:srgbClr val="002060"/>
                </a:solidFill>
                <a:latin typeface="Times New Roman" pitchFamily="18" charset="0"/>
                <a:cs typeface="Times New Roman" pitchFamily="18" charset="0"/>
              </a:rPr>
              <a:t>)</a:t>
            </a:r>
          </a:p>
          <a:p>
            <a:pPr>
              <a:buNone/>
            </a:pPr>
            <a:r>
              <a:rPr lang="ru-RU" i="1" dirty="0" smtClean="0">
                <a:solidFill>
                  <a:srgbClr val="002060"/>
                </a:solidFill>
                <a:latin typeface="Times New Roman" pitchFamily="18" charset="0"/>
                <a:cs typeface="Times New Roman" pitchFamily="18" charset="0"/>
              </a:rPr>
              <a:t>    </a:t>
            </a:r>
            <a:r>
              <a:rPr lang="ru-RU" i="1" dirty="0" err="1" smtClean="0">
                <a:solidFill>
                  <a:srgbClr val="002060"/>
                </a:solidFill>
                <a:latin typeface="Times New Roman" pitchFamily="18" charset="0"/>
                <a:cs typeface="Times New Roman" pitchFamily="18" charset="0"/>
              </a:rPr>
              <a:t>Өченче өлеш </a:t>
            </a:r>
            <a:r>
              <a:rPr lang="ru-RU" dirty="0" smtClean="0">
                <a:solidFill>
                  <a:srgbClr val="002060"/>
                </a:solidFill>
                <a:latin typeface="Times New Roman" pitchFamily="18" charset="0"/>
                <a:cs typeface="Times New Roman" pitchFamily="18" charset="0"/>
              </a:rPr>
              <a:t>«</a:t>
            </a:r>
            <a:r>
              <a:rPr lang="ru-RU" dirty="0" err="1" smtClean="0">
                <a:solidFill>
                  <a:srgbClr val="002060"/>
                </a:solidFill>
                <a:latin typeface="Times New Roman" pitchFamily="18" charset="0"/>
                <a:cs typeface="Times New Roman" pitchFamily="18" charset="0"/>
              </a:rPr>
              <a:t>Алар</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турында</a:t>
            </a:r>
            <a:r>
              <a:rPr lang="ru-RU" dirty="0" smtClean="0">
                <a:solidFill>
                  <a:srgbClr val="002060"/>
                </a:solidFill>
                <a:latin typeface="Times New Roman" pitchFamily="18" charset="0"/>
                <a:cs typeface="Times New Roman" pitchFamily="18" charset="0"/>
              </a:rPr>
              <a:t>.</a:t>
            </a:r>
            <a:r>
              <a:rPr lang="ru-RU" i="1" dirty="0">
                <a:solidFill>
                  <a:srgbClr val="002060"/>
                </a:solidFill>
                <a:latin typeface="Times New Roman" pitchFamily="18" charset="0"/>
                <a:cs typeface="Times New Roman" pitchFamily="18" charset="0"/>
              </a:rPr>
              <a:t> (</a:t>
            </a:r>
            <a:r>
              <a:rPr lang="ru-RU" i="1" dirty="0" err="1">
                <a:solidFill>
                  <a:srgbClr val="002060"/>
                </a:solidFill>
                <a:latin typeface="Times New Roman" pitchFamily="18" charset="0"/>
                <a:cs typeface="Times New Roman" pitchFamily="18" charset="0"/>
              </a:rPr>
              <a:t>Алар</a:t>
            </a:r>
            <a:r>
              <a:rPr lang="ru-RU" i="1" dirty="0">
                <a:solidFill>
                  <a:srgbClr val="002060"/>
                </a:solidFill>
                <a:latin typeface="Times New Roman" pitchFamily="18" charset="0"/>
                <a:cs typeface="Times New Roman" pitchFamily="18" charset="0"/>
              </a:rPr>
              <a:t> </a:t>
            </a:r>
            <a:r>
              <a:rPr lang="ru-RU" i="1" dirty="0" err="1">
                <a:solidFill>
                  <a:srgbClr val="002060"/>
                </a:solidFill>
                <a:latin typeface="Times New Roman" pitchFamily="18" charset="0"/>
                <a:cs typeface="Times New Roman" pitchFamily="18" charset="0"/>
              </a:rPr>
              <a:t>кышкы</a:t>
            </a:r>
            <a:r>
              <a:rPr lang="ru-RU" i="1" dirty="0">
                <a:solidFill>
                  <a:srgbClr val="002060"/>
                </a:solidFill>
                <a:latin typeface="Times New Roman" pitchFamily="18" charset="0"/>
                <a:cs typeface="Times New Roman" pitchFamily="18" charset="0"/>
              </a:rPr>
              <a:t> </a:t>
            </a:r>
            <a:r>
              <a:rPr lang="ru-RU" i="1" dirty="0" err="1">
                <a:solidFill>
                  <a:srgbClr val="002060"/>
                </a:solidFill>
                <a:latin typeface="Times New Roman" pitchFamily="18" charset="0"/>
                <a:cs typeface="Times New Roman" pitchFamily="18" charset="0"/>
              </a:rPr>
              <a:t>салкыннан</a:t>
            </a:r>
            <a:r>
              <a:rPr lang="ru-RU" i="1" dirty="0">
                <a:solidFill>
                  <a:srgbClr val="002060"/>
                </a:solidFill>
                <a:latin typeface="Times New Roman" pitchFamily="18" charset="0"/>
                <a:cs typeface="Times New Roman" pitchFamily="18" charset="0"/>
              </a:rPr>
              <a:t> </a:t>
            </a:r>
            <a:r>
              <a:rPr lang="ru-RU" i="1" dirty="0" err="1">
                <a:solidFill>
                  <a:srgbClr val="002060"/>
                </a:solidFill>
                <a:latin typeface="Times New Roman" pitchFamily="18" charset="0"/>
                <a:cs typeface="Times New Roman" pitchFamily="18" charset="0"/>
              </a:rPr>
              <a:t>кача</a:t>
            </a:r>
            <a:r>
              <a:rPr lang="ru-RU" i="1" dirty="0">
                <a:solidFill>
                  <a:srgbClr val="002060"/>
                </a:solidFill>
                <a:latin typeface="Times New Roman" pitchFamily="18" charset="0"/>
                <a:cs typeface="Times New Roman" pitchFamily="18" charset="0"/>
              </a:rPr>
              <a:t>, </a:t>
            </a:r>
            <a:r>
              <a:rPr lang="ru-RU" i="1" dirty="0" err="1" smtClean="0">
                <a:solidFill>
                  <a:srgbClr val="002060"/>
                </a:solidFill>
                <a:latin typeface="Times New Roman" pitchFamily="18" charset="0"/>
                <a:cs typeface="Times New Roman" pitchFamily="18" charset="0"/>
              </a:rPr>
              <a:t>хозурланырга</a:t>
            </a:r>
            <a:r>
              <a:rPr lang="ru-RU" i="1" dirty="0" smtClean="0">
                <a:solidFill>
                  <a:srgbClr val="002060"/>
                </a:solidFill>
                <a:latin typeface="Times New Roman" pitchFamily="18" charset="0"/>
                <a:cs typeface="Times New Roman" pitchFamily="18" charset="0"/>
              </a:rPr>
              <a:t> </a:t>
            </a:r>
            <a:r>
              <a:rPr lang="ru-RU" i="1" dirty="0" err="1">
                <a:solidFill>
                  <a:srgbClr val="002060"/>
                </a:solidFill>
                <a:latin typeface="Times New Roman" pitchFamily="18" charset="0"/>
                <a:cs typeface="Times New Roman" pitchFamily="18" charset="0"/>
              </a:rPr>
              <a:t>уйламый</a:t>
            </a:r>
            <a:r>
              <a:rPr lang="ru-RU" i="1" dirty="0">
                <a:solidFill>
                  <a:srgbClr val="002060"/>
                </a:solidFill>
                <a:latin typeface="Times New Roman" pitchFamily="18" charset="0"/>
                <a:cs typeface="Times New Roman" pitchFamily="18" charset="0"/>
              </a:rPr>
              <a:t>... </a:t>
            </a:r>
            <a:r>
              <a:rPr lang="ru-RU" i="1" dirty="0" err="1">
                <a:solidFill>
                  <a:srgbClr val="002060"/>
                </a:solidFill>
                <a:latin typeface="Times New Roman" pitchFamily="18" charset="0"/>
                <a:cs typeface="Times New Roman" pitchFamily="18" charset="0"/>
              </a:rPr>
              <a:t>артларыннан</a:t>
            </a:r>
            <a:r>
              <a:rPr lang="ru-RU" i="1" dirty="0">
                <a:solidFill>
                  <a:srgbClr val="002060"/>
                </a:solidFill>
                <a:latin typeface="Times New Roman" pitchFamily="18" charset="0"/>
                <a:cs typeface="Times New Roman" pitchFamily="18" charset="0"/>
              </a:rPr>
              <a:t> </a:t>
            </a:r>
            <a:r>
              <a:rPr lang="ru-RU" i="1" dirty="0" err="1">
                <a:solidFill>
                  <a:srgbClr val="002060"/>
                </a:solidFill>
                <a:latin typeface="Times New Roman" pitchFamily="18" charset="0"/>
                <a:cs typeface="Times New Roman" pitchFamily="18" charset="0"/>
              </a:rPr>
              <a:t>җил ияреп</a:t>
            </a:r>
            <a:r>
              <a:rPr lang="ru-RU" i="1" dirty="0">
                <a:solidFill>
                  <a:srgbClr val="002060"/>
                </a:solidFill>
                <a:latin typeface="Times New Roman" pitchFamily="18" charset="0"/>
                <a:cs typeface="Times New Roman" pitchFamily="18" charset="0"/>
              </a:rPr>
              <a:t> </a:t>
            </a:r>
            <a:r>
              <a:rPr lang="ru-RU" i="1" dirty="0" err="1" smtClean="0">
                <a:solidFill>
                  <a:srgbClr val="002060"/>
                </a:solidFill>
                <a:latin typeface="Times New Roman" pitchFamily="18" charset="0"/>
                <a:cs typeface="Times New Roman" pitchFamily="18" charset="0"/>
              </a:rPr>
              <a:t>йөри...</a:t>
            </a:r>
            <a:r>
              <a:rPr lang="ru-RU" i="1" dirty="0" smtClean="0">
                <a:solidFill>
                  <a:srgbClr val="002060"/>
                </a:solidFill>
                <a:latin typeface="Times New Roman" pitchFamily="18" charset="0"/>
                <a:cs typeface="Times New Roman" pitchFamily="18" charset="0"/>
              </a:rPr>
              <a:t>)</a:t>
            </a:r>
          </a:p>
          <a:p>
            <a:pPr>
              <a:buNone/>
            </a:pPr>
            <a:r>
              <a:rPr lang="ru-RU" i="1" dirty="0" smtClean="0">
                <a:solidFill>
                  <a:srgbClr val="002060"/>
                </a:solidFill>
                <a:latin typeface="Times New Roman" pitchFamily="18" charset="0"/>
                <a:cs typeface="Times New Roman" pitchFamily="18" charset="0"/>
              </a:rPr>
              <a:t>    </a:t>
            </a:r>
            <a:r>
              <a:rPr lang="ru-RU" i="1" dirty="0" err="1" smtClean="0">
                <a:solidFill>
                  <a:srgbClr val="002060"/>
                </a:solidFill>
                <a:latin typeface="Times New Roman" pitchFamily="18" charset="0"/>
                <a:cs typeface="Times New Roman" pitchFamily="18" charset="0"/>
              </a:rPr>
              <a:t>Дүртенче өлеш </a:t>
            </a:r>
            <a:r>
              <a:rPr lang="ru-RU" dirty="0" smtClean="0">
                <a:solidFill>
                  <a:srgbClr val="002060"/>
                </a:solidFill>
                <a:latin typeface="Times New Roman" pitchFamily="18" charset="0"/>
                <a:cs typeface="Times New Roman" pitchFamily="18" charset="0"/>
              </a:rPr>
              <a:t>«Мин</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турында</a:t>
            </a:r>
            <a:r>
              <a:rPr lang="ru-RU" dirty="0" smtClean="0">
                <a:solidFill>
                  <a:srgbClr val="002060"/>
                </a:solidFill>
                <a:latin typeface="Times New Roman" pitchFamily="18" charset="0"/>
                <a:cs typeface="Times New Roman" pitchFamily="18" charset="0"/>
              </a:rPr>
              <a:t>.</a:t>
            </a:r>
            <a:r>
              <a:rPr lang="ru-RU" i="1" dirty="0">
                <a:solidFill>
                  <a:srgbClr val="002060"/>
                </a:solidFill>
                <a:latin typeface="Times New Roman" pitchFamily="18" charset="0"/>
                <a:cs typeface="Times New Roman" pitchFamily="18" charset="0"/>
              </a:rPr>
              <a:t> (</a:t>
            </a:r>
            <a:r>
              <a:rPr lang="ru-RU" i="1" dirty="0" err="1" smtClean="0">
                <a:solidFill>
                  <a:srgbClr val="002060"/>
                </a:solidFill>
                <a:latin typeface="Times New Roman" pitchFamily="18" charset="0"/>
                <a:cs typeface="Times New Roman" pitchFamily="18" charset="0"/>
              </a:rPr>
              <a:t>Бу</a:t>
            </a:r>
            <a:r>
              <a:rPr lang="ru-RU" i="1" dirty="0" smtClean="0">
                <a:solidFill>
                  <a:srgbClr val="002060"/>
                </a:solidFill>
                <a:latin typeface="Times New Roman" pitchFamily="18" charset="0"/>
                <a:cs typeface="Times New Roman" pitchFamily="18" charset="0"/>
              </a:rPr>
              <a:t> </a:t>
            </a:r>
            <a:r>
              <a:rPr lang="ru-RU" i="1" dirty="0" err="1" smtClean="0">
                <a:solidFill>
                  <a:srgbClr val="002060"/>
                </a:solidFill>
                <a:latin typeface="Times New Roman" pitchFamily="18" charset="0"/>
                <a:cs typeface="Times New Roman" pitchFamily="18" charset="0"/>
              </a:rPr>
              <a:t>өлештә«җил</a:t>
            </a:r>
            <a:r>
              <a:rPr lang="ru-RU" i="1" dirty="0" err="1">
                <a:solidFill>
                  <a:srgbClr val="002060"/>
                </a:solidFill>
                <a:latin typeface="Times New Roman" pitchFamily="18" charset="0"/>
                <a:cs typeface="Times New Roman" pitchFamily="18" charset="0"/>
              </a:rPr>
              <a:t>», </a:t>
            </a:r>
            <a:r>
              <a:rPr lang="ru-RU" i="1" dirty="0">
                <a:solidFill>
                  <a:srgbClr val="002060"/>
                </a:solidFill>
                <a:latin typeface="Times New Roman" pitchFamily="18" charset="0"/>
                <a:cs typeface="Times New Roman" pitchFamily="18" charset="0"/>
              </a:rPr>
              <a:t>«</a:t>
            </a:r>
            <a:r>
              <a:rPr lang="ru-RU" i="1" dirty="0" err="1" smtClean="0">
                <a:solidFill>
                  <a:srgbClr val="002060"/>
                </a:solidFill>
                <a:latin typeface="Times New Roman" pitchFamily="18" charset="0"/>
                <a:cs typeface="Times New Roman" pitchFamily="18" charset="0"/>
              </a:rPr>
              <a:t>моштым</a:t>
            </a:r>
            <a:r>
              <a:rPr lang="ru-RU" i="1" dirty="0">
                <a:solidFill>
                  <a:srgbClr val="002060"/>
                </a:solidFill>
                <a:latin typeface="Times New Roman" pitchFamily="18" charset="0"/>
                <a:cs typeface="Times New Roman" pitchFamily="18" charset="0"/>
              </a:rPr>
              <a:t>» </a:t>
            </a:r>
            <a:r>
              <a:rPr lang="ru-RU" i="1" dirty="0" err="1" smtClean="0">
                <a:solidFill>
                  <a:srgbClr val="002060"/>
                </a:solidFill>
                <a:latin typeface="Times New Roman" pitchFamily="18" charset="0"/>
                <a:cs typeface="Times New Roman" pitchFamily="18" charset="0"/>
              </a:rPr>
              <a:t>сүзләре кабатлана</a:t>
            </a:r>
            <a:r>
              <a:rPr lang="ru-RU" i="1"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Алда</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телгә </a:t>
            </a:r>
            <a:r>
              <a:rPr lang="ru-RU" dirty="0" err="1">
                <a:solidFill>
                  <a:srgbClr val="002060"/>
                </a:solidFill>
                <a:latin typeface="Times New Roman" pitchFamily="18" charset="0"/>
                <a:cs typeface="Times New Roman" pitchFamily="18" charset="0"/>
              </a:rPr>
              <a:t>алынган</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моштым</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сүзе </a:t>
            </a:r>
            <a:r>
              <a:rPr lang="ru-RU" i="1" dirty="0" err="1">
                <a:solidFill>
                  <a:srgbClr val="002060"/>
                </a:solidFill>
                <a:latin typeface="Times New Roman" pitchFamily="18" charset="0"/>
                <a:cs typeface="Times New Roman" pitchFamily="18" charset="0"/>
              </a:rPr>
              <a:t>т</a:t>
            </a:r>
            <a:r>
              <a:rPr lang="ru-RU" i="1" dirty="0" err="1" smtClean="0">
                <a:solidFill>
                  <a:srgbClr val="002060"/>
                </a:solidFill>
                <a:latin typeface="Times New Roman" pitchFamily="18" charset="0"/>
                <a:cs typeface="Times New Roman" pitchFamily="18" charset="0"/>
              </a:rPr>
              <a:t>ормыш</a:t>
            </a:r>
            <a:r>
              <a:rPr lang="ru-RU" i="1" dirty="0" smtClean="0">
                <a:solidFill>
                  <a:srgbClr val="002060"/>
                </a:solidFill>
                <a:latin typeface="Times New Roman" pitchFamily="18" charset="0"/>
                <a:cs typeface="Times New Roman" pitchFamily="18" charset="0"/>
              </a:rPr>
              <a:t> </a:t>
            </a:r>
            <a:r>
              <a:rPr lang="ru-RU" i="1" dirty="0" err="1" smtClean="0">
                <a:solidFill>
                  <a:srgbClr val="002060"/>
                </a:solidFill>
                <a:latin typeface="Times New Roman" pitchFamily="18" charset="0"/>
                <a:cs typeface="Times New Roman" pitchFamily="18" charset="0"/>
              </a:rPr>
              <a:t>авырлыгын</a:t>
            </a:r>
            <a:r>
              <a:rPr lang="ru-RU" i="1" dirty="0" smtClean="0">
                <a:solidFill>
                  <a:srgbClr val="002060"/>
                </a:solidFill>
                <a:latin typeface="Times New Roman" pitchFamily="18" charset="0"/>
                <a:cs typeface="Times New Roman" pitchFamily="18" charset="0"/>
              </a:rPr>
              <a:t> </a:t>
            </a:r>
            <a:r>
              <a:rPr lang="ru-RU" i="1" dirty="0" err="1" smtClean="0">
                <a:solidFill>
                  <a:srgbClr val="002060"/>
                </a:solidFill>
                <a:latin typeface="Times New Roman" pitchFamily="18" charset="0"/>
                <a:cs typeface="Times New Roman" pitchFamily="18" charset="0"/>
              </a:rPr>
              <a:t>сүккән кешеләрне</a:t>
            </a:r>
            <a:r>
              <a:rPr lang="ru-RU" i="1" dirty="0" err="1">
                <a:solidFill>
                  <a:srgbClr val="002060"/>
                </a:solidFill>
                <a:latin typeface="Times New Roman" pitchFamily="18" charset="0"/>
                <a:cs typeface="Times New Roman" pitchFamily="18" charset="0"/>
              </a:rPr>
              <a:t>.</a:t>
            </a:r>
            <a:r>
              <a:rPr lang="ru-RU" i="1" dirty="0">
                <a:solidFill>
                  <a:srgbClr val="002060"/>
                </a:solidFill>
                <a:latin typeface="Times New Roman" pitchFamily="18" charset="0"/>
                <a:cs typeface="Times New Roman" pitchFamily="18" charset="0"/>
              </a:rPr>
              <a:t> </a:t>
            </a:r>
            <a:r>
              <a:rPr lang="ru-RU" i="1" dirty="0" err="1" smtClean="0">
                <a:solidFill>
                  <a:srgbClr val="002060"/>
                </a:solidFill>
                <a:latin typeface="Times New Roman" pitchFamily="18" charset="0"/>
                <a:cs typeface="Times New Roman" pitchFamily="18" charset="0"/>
              </a:rPr>
              <a:t>үзләренә күренмичә генә </a:t>
            </a:r>
            <a:r>
              <a:rPr lang="ru-RU" i="1" dirty="0" err="1">
                <a:solidFill>
                  <a:srgbClr val="002060"/>
                </a:solidFill>
                <a:latin typeface="Times New Roman" pitchFamily="18" charset="0"/>
                <a:cs typeface="Times New Roman" pitchFamily="18" charset="0"/>
              </a:rPr>
              <a:t>карап</a:t>
            </a:r>
            <a:r>
              <a:rPr lang="ru-RU" i="1" dirty="0">
                <a:solidFill>
                  <a:srgbClr val="002060"/>
                </a:solidFill>
                <a:latin typeface="Times New Roman" pitchFamily="18" charset="0"/>
                <a:cs typeface="Times New Roman" pitchFamily="18" charset="0"/>
              </a:rPr>
              <a:t> </a:t>
            </a:r>
            <a:r>
              <a:rPr lang="ru-RU" i="1" dirty="0" err="1" smtClean="0">
                <a:solidFill>
                  <a:srgbClr val="002060"/>
                </a:solidFill>
                <a:latin typeface="Times New Roman" pitchFamily="18" charset="0"/>
                <a:cs typeface="Times New Roman" pitchFamily="18" charset="0"/>
              </a:rPr>
              <a:t>йөрүчене</a:t>
            </a:r>
            <a:r>
              <a:rPr lang="ru-RU" i="1" dirty="0" err="1">
                <a:solidFill>
                  <a:srgbClr val="002060"/>
                </a:solidFill>
                <a:latin typeface="Times New Roman" pitchFamily="18" charset="0"/>
                <a:cs typeface="Times New Roman" pitchFamily="18" charset="0"/>
              </a:rPr>
              <a:t>: </a:t>
            </a:r>
            <a:r>
              <a:rPr lang="ru-RU" i="1" dirty="0" err="1" smtClean="0">
                <a:solidFill>
                  <a:srgbClr val="002060"/>
                </a:solidFill>
                <a:latin typeface="Times New Roman" pitchFamily="18" charset="0"/>
                <a:cs typeface="Times New Roman" pitchFamily="18" charset="0"/>
              </a:rPr>
              <a:t>куркак</a:t>
            </a:r>
            <a:r>
              <a:rPr lang="ru-RU" i="1" dirty="0" smtClean="0">
                <a:solidFill>
                  <a:srgbClr val="002060"/>
                </a:solidFill>
                <a:latin typeface="Times New Roman" pitchFamily="18" charset="0"/>
                <a:cs typeface="Times New Roman" pitchFamily="18" charset="0"/>
              </a:rPr>
              <a:t> </a:t>
            </a:r>
            <a:r>
              <a:rPr lang="ru-RU" i="1" dirty="0" err="1" smtClean="0">
                <a:solidFill>
                  <a:srgbClr val="002060"/>
                </a:solidFill>
                <a:latin typeface="Times New Roman" pitchFamily="18" charset="0"/>
                <a:cs typeface="Times New Roman" pitchFamily="18" charset="0"/>
              </a:rPr>
              <a:t>кешене</a:t>
            </a:r>
            <a:r>
              <a:rPr lang="ru-RU" i="1" dirty="0" smtClean="0">
                <a:solidFill>
                  <a:srgbClr val="002060"/>
                </a:solidFill>
                <a:latin typeface="Times New Roman" pitchFamily="18" charset="0"/>
                <a:cs typeface="Times New Roman" pitchFamily="18" charset="0"/>
              </a:rPr>
              <a:t> </a:t>
            </a:r>
            <a:r>
              <a:rPr lang="ru-RU" i="1" dirty="0" err="1" smtClean="0">
                <a:solidFill>
                  <a:srgbClr val="002060"/>
                </a:solidFill>
                <a:latin typeface="Times New Roman" pitchFamily="18" charset="0"/>
                <a:cs typeface="Times New Roman" pitchFamily="18" charset="0"/>
              </a:rPr>
              <a:t>аңлата.</a:t>
            </a:r>
            <a:r>
              <a:rPr lang="ru-RU" i="1" dirty="0" smtClean="0">
                <a:solidFill>
                  <a:srgbClr val="002060"/>
                </a:solidFill>
                <a:latin typeface="Times New Roman" pitchFamily="18" charset="0"/>
                <a:cs typeface="Times New Roman" pitchFamily="18" charset="0"/>
              </a:rPr>
              <a:t>)</a:t>
            </a:r>
            <a:endParaRPr lang="ru-RU"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857256"/>
          </a:xfrm>
        </p:spPr>
        <p:txBody>
          <a:bodyPr>
            <a:normAutofit/>
          </a:bodyPr>
          <a:lstStyle/>
          <a:p>
            <a:pPr algn="ctr"/>
            <a:r>
              <a:rPr lang="ru-RU" sz="3200" b="1" i="1" dirty="0" err="1" smtClean="0">
                <a:latin typeface="Times New Roman" pitchFamily="18" charset="0"/>
                <a:cs typeface="Times New Roman" pitchFamily="18" charset="0"/>
              </a:rPr>
              <a:t>Әсәр </a:t>
            </a:r>
            <a:r>
              <a:rPr lang="ru-RU" sz="3200" b="1" i="1" dirty="0" smtClean="0">
                <a:latin typeface="Times New Roman" pitchFamily="18" charset="0"/>
                <a:cs typeface="Times New Roman" pitchFamily="18" charset="0"/>
              </a:rPr>
              <a:t>ни </a:t>
            </a:r>
            <a:r>
              <a:rPr lang="ru-RU" sz="3200" b="1" i="1" dirty="0" err="1">
                <a:latin typeface="Times New Roman" pitchFamily="18" charset="0"/>
                <a:cs typeface="Times New Roman" pitchFamily="18" charset="0"/>
              </a:rPr>
              <a:t>ө</a:t>
            </a:r>
            <a:r>
              <a:rPr lang="ru-RU" sz="3200" b="1" i="1" dirty="0" err="1" smtClean="0">
                <a:latin typeface="Times New Roman" pitchFamily="18" charset="0"/>
                <a:cs typeface="Times New Roman" pitchFamily="18" charset="0"/>
              </a:rPr>
              <a:t>чен </a:t>
            </a:r>
            <a:r>
              <a:rPr lang="ru-RU" sz="3200" b="1" i="1" dirty="0" smtClean="0">
                <a:latin typeface="Times New Roman" pitchFamily="18" charset="0"/>
                <a:cs typeface="Times New Roman" pitchFamily="18" charset="0"/>
              </a:rPr>
              <a:t>“</a:t>
            </a:r>
            <a:r>
              <a:rPr lang="ru-RU" sz="3200" b="1" i="1" dirty="0" err="1" smtClean="0">
                <a:latin typeface="Times New Roman" pitchFamily="18" charset="0"/>
                <a:cs typeface="Times New Roman" pitchFamily="18" charset="0"/>
              </a:rPr>
              <a:t>Ак</a:t>
            </a:r>
            <a:r>
              <a:rPr lang="ru-RU" sz="3200" b="1" i="1" dirty="0" smtClean="0">
                <a:latin typeface="Times New Roman" pitchFamily="18" charset="0"/>
                <a:cs typeface="Times New Roman" pitchFamily="18" charset="0"/>
              </a:rPr>
              <a:t> </a:t>
            </a:r>
            <a:r>
              <a:rPr lang="ru-RU" sz="3200" b="1" i="1" dirty="0" err="1" smtClean="0">
                <a:latin typeface="Times New Roman" pitchFamily="18" charset="0"/>
                <a:cs typeface="Times New Roman" pitchFamily="18" charset="0"/>
              </a:rPr>
              <a:t>чәчәкләр</a:t>
            </a:r>
            <a:r>
              <a:rPr lang="ru-RU" sz="3200" b="1" i="1" dirty="0" smtClean="0">
                <a:latin typeface="Times New Roman" pitchFamily="18" charset="0"/>
                <a:cs typeface="Times New Roman" pitchFamily="18" charset="0"/>
              </a:rPr>
              <a:t>” </a:t>
            </a:r>
            <a:r>
              <a:rPr lang="ru-RU" sz="3200" b="1" i="1" dirty="0" err="1" smtClean="0">
                <a:latin typeface="Times New Roman" pitchFamily="18" charset="0"/>
                <a:cs typeface="Times New Roman" pitchFamily="18" charset="0"/>
              </a:rPr>
              <a:t>дип</a:t>
            </a:r>
            <a:r>
              <a:rPr lang="ru-RU" sz="3200" b="1" i="1" dirty="0" smtClean="0">
                <a:latin typeface="Times New Roman" pitchFamily="18" charset="0"/>
                <a:cs typeface="Times New Roman" pitchFamily="18" charset="0"/>
              </a:rPr>
              <a:t> </a:t>
            </a:r>
            <a:r>
              <a:rPr lang="ru-RU" sz="3200" b="1" i="1" dirty="0" err="1" smtClean="0">
                <a:latin typeface="Times New Roman" pitchFamily="18" charset="0"/>
                <a:cs typeface="Times New Roman" pitchFamily="18" charset="0"/>
              </a:rPr>
              <a:t>атала</a:t>
            </a:r>
            <a:r>
              <a:rPr lang="ru-RU" sz="3200" b="1" i="1" dirty="0">
                <a:latin typeface="Times New Roman" pitchFamily="18" charset="0"/>
                <a:cs typeface="Times New Roman" pitchFamily="18" charset="0"/>
              </a:rPr>
              <a:t>?</a:t>
            </a:r>
            <a:endParaRPr lang="ru-RU" sz="3200" b="1" dirty="0"/>
          </a:p>
        </p:txBody>
      </p:sp>
      <p:sp>
        <p:nvSpPr>
          <p:cNvPr id="3" name="Содержимое 2"/>
          <p:cNvSpPr>
            <a:spLocks noGrp="1"/>
          </p:cNvSpPr>
          <p:nvPr>
            <p:ph idx="1"/>
          </p:nvPr>
        </p:nvSpPr>
        <p:spPr>
          <a:xfrm>
            <a:off x="142844" y="1428736"/>
            <a:ext cx="8786874" cy="5214974"/>
          </a:xfrm>
        </p:spPr>
        <p:txBody>
          <a:bodyPr>
            <a:normAutofit/>
          </a:bodyPr>
          <a:lstStyle/>
          <a:p>
            <a:pPr>
              <a:buNone/>
            </a:pPr>
            <a:r>
              <a:rPr lang="ru-RU" i="1" dirty="0" smtClean="0">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Яуган</a:t>
            </a:r>
            <a:r>
              <a:rPr lang="ru-RU" dirty="0" smtClean="0">
                <a:solidFill>
                  <a:srgbClr val="002060"/>
                </a:solidFill>
                <a:latin typeface="Times New Roman" pitchFamily="18" charset="0"/>
                <a:cs typeface="Times New Roman" pitchFamily="18" charset="0"/>
              </a:rPr>
              <a:t> </a:t>
            </a:r>
            <a:r>
              <a:rPr lang="ru-RU" dirty="0">
                <a:solidFill>
                  <a:srgbClr val="002060"/>
                </a:solidFill>
                <a:latin typeface="Times New Roman" pitchFamily="18" charset="0"/>
                <a:cs typeface="Times New Roman" pitchFamily="18" charset="0"/>
              </a:rPr>
              <a:t>кар </a:t>
            </a:r>
            <a:r>
              <a:rPr lang="ru-RU" dirty="0" err="1">
                <a:solidFill>
                  <a:srgbClr val="002060"/>
                </a:solidFill>
                <a:latin typeface="Times New Roman" pitchFamily="18" charset="0"/>
                <a:cs typeface="Times New Roman" pitchFamily="18" charset="0"/>
              </a:rPr>
              <a:t>ак</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чәчәкләр кебек</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матур</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әмма </a:t>
            </a:r>
            <a:r>
              <a:rPr lang="ru-RU" dirty="0" err="1">
                <a:solidFill>
                  <a:srgbClr val="002060"/>
                </a:solidFill>
                <a:latin typeface="Times New Roman" pitchFamily="18" charset="0"/>
                <a:cs typeface="Times New Roman" pitchFamily="18" charset="0"/>
              </a:rPr>
              <a:t>салкын</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Бактың </a:t>
            </a:r>
            <a:r>
              <a:rPr lang="ru-RU" dirty="0" err="1" smtClean="0">
                <a:solidFill>
                  <a:srgbClr val="002060"/>
                </a:solidFill>
                <a:latin typeface="Times New Roman" pitchFamily="18" charset="0"/>
                <a:cs typeface="Times New Roman" pitchFamily="18" charset="0"/>
              </a:rPr>
              <a:t>исә чәчәкләр </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ялган</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матурлык</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икән</a:t>
            </a:r>
            <a:r>
              <a:rPr lang="ru-RU" dirty="0" err="1">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чөнки ул</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шагыйрь</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әйткәнчә, </a:t>
            </a:r>
            <a:r>
              <a:rPr lang="ru-RU" dirty="0" err="1">
                <a:solidFill>
                  <a:srgbClr val="002060"/>
                </a:solidFill>
                <a:latin typeface="Times New Roman" pitchFamily="18" charset="0"/>
                <a:cs typeface="Times New Roman" pitchFamily="18" charset="0"/>
              </a:rPr>
              <a:t>аяз</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күктән төшә.</a:t>
            </a:r>
            <a:r>
              <a:rPr lang="ru-RU" dirty="0" smtClean="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шул</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ук</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вакытта</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эреп</a:t>
            </a:r>
            <a:r>
              <a:rPr lang="ru-RU" dirty="0">
                <a:solidFill>
                  <a:srgbClr val="002060"/>
                </a:solidFill>
                <a:latin typeface="Times New Roman" pitchFamily="18" charset="0"/>
                <a:cs typeface="Times New Roman" pitchFamily="18" charset="0"/>
              </a:rPr>
              <a:t> юкка да </a:t>
            </a:r>
            <a:r>
              <a:rPr lang="ru-RU" dirty="0" err="1">
                <a:solidFill>
                  <a:srgbClr val="002060"/>
                </a:solidFill>
                <a:latin typeface="Times New Roman" pitchFamily="18" charset="0"/>
                <a:cs typeface="Times New Roman" pitchFamily="18" charset="0"/>
              </a:rPr>
              <a:t>чыга</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Ак</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чәчәкләр </a:t>
            </a:r>
            <a:r>
              <a:rPr lang="ru-RU" dirty="0" err="1">
                <a:solidFill>
                  <a:srgbClr val="002060"/>
                </a:solidFill>
                <a:latin typeface="Times New Roman" pitchFamily="18" charset="0"/>
                <a:cs typeface="Times New Roman" pitchFamily="18" charset="0"/>
              </a:rPr>
              <a:t>яуган</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дөнья </a:t>
            </a:r>
            <a:r>
              <a:rPr lang="ru-RU" dirty="0" err="1">
                <a:solidFill>
                  <a:srgbClr val="002060"/>
                </a:solidFill>
                <a:latin typeface="Times New Roman" pitchFamily="18" charset="0"/>
                <a:cs typeface="Times New Roman" pitchFamily="18" charset="0"/>
              </a:rPr>
              <a:t>матур</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булып</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тоела</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гына</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ә нигездә </a:t>
            </a:r>
            <a:r>
              <a:rPr lang="ru-RU" dirty="0" err="1">
                <a:solidFill>
                  <a:srgbClr val="002060"/>
                </a:solidFill>
                <a:latin typeface="Times New Roman" pitchFamily="18" charset="0"/>
                <a:cs typeface="Times New Roman" pitchFamily="18" charset="0"/>
              </a:rPr>
              <a:t>«</a:t>
            </a:r>
            <a:r>
              <a:rPr lang="ru-RU" dirty="0" err="1" smtClean="0">
                <a:solidFill>
                  <a:srgbClr val="002060"/>
                </a:solidFill>
                <a:latin typeface="Times New Roman" pitchFamily="18" charset="0"/>
                <a:cs typeface="Times New Roman" pitchFamily="18" charset="0"/>
              </a:rPr>
              <a:t>йолдызларның күктән </a:t>
            </a:r>
            <a:r>
              <a:rPr lang="ru-RU" dirty="0" err="1">
                <a:solidFill>
                  <a:srgbClr val="002060"/>
                </a:solidFill>
                <a:latin typeface="Times New Roman" pitchFamily="18" charset="0"/>
                <a:cs typeface="Times New Roman" pitchFamily="18" charset="0"/>
              </a:rPr>
              <a:t>коелуы</a:t>
            </a:r>
            <a:r>
              <a:rPr lang="ru-RU" dirty="0">
                <a:solidFill>
                  <a:srgbClr val="002060"/>
                </a:solidFill>
                <a:latin typeface="Times New Roman" pitchFamily="18" charset="0"/>
                <a:cs typeface="Times New Roman" pitchFamily="18" charset="0"/>
              </a:rPr>
              <a:t>» — </a:t>
            </a:r>
            <a:r>
              <a:rPr lang="ru-RU" dirty="0" err="1">
                <a:solidFill>
                  <a:srgbClr val="002060"/>
                </a:solidFill>
                <a:latin typeface="Times New Roman" pitchFamily="18" charset="0"/>
                <a:cs typeface="Times New Roman" pitchFamily="18" charset="0"/>
              </a:rPr>
              <a:t>ул</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шул</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вакыттагы</a:t>
            </a:r>
            <a:r>
              <a:rPr lang="ru-RU" dirty="0">
                <a:solidFill>
                  <a:srgbClr val="002060"/>
                </a:solidFill>
                <a:latin typeface="Times New Roman" pitchFamily="18" charset="0"/>
                <a:cs typeface="Times New Roman" pitchFamily="18" charset="0"/>
              </a:rPr>
              <a:t> </a:t>
            </a:r>
            <a:r>
              <a:rPr lang="ru-RU" dirty="0" smtClean="0">
                <a:solidFill>
                  <a:srgbClr val="002060"/>
                </a:solidFill>
                <a:latin typeface="Times New Roman" pitchFamily="18" charset="0"/>
                <a:cs typeface="Times New Roman" pitchFamily="18" charset="0"/>
              </a:rPr>
              <a:t>идеология</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ягъни</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илдәге сәясәт.</a:t>
            </a:r>
            <a:r>
              <a:rPr lang="ru-RU" dirty="0" smtClean="0">
                <a:solidFill>
                  <a:srgbClr val="002060"/>
                </a:solidFill>
                <a:latin typeface="Times New Roman" pitchFamily="18" charset="0"/>
                <a:cs typeface="Times New Roman" pitchFamily="18" charset="0"/>
              </a:rPr>
              <a:t> </a:t>
            </a:r>
          </a:p>
          <a:p>
            <a:pPr>
              <a:buNone/>
            </a:pPr>
            <a:r>
              <a:rPr lang="ru-RU" dirty="0" smtClean="0">
                <a:solidFill>
                  <a:srgbClr val="002060"/>
                </a:solidFill>
              </a:rPr>
              <a:t>           </a:t>
            </a:r>
            <a:r>
              <a:rPr lang="ru-RU" dirty="0">
                <a:solidFill>
                  <a:srgbClr val="002060"/>
                </a:solidFill>
                <a:latin typeface="Times New Roman" pitchFamily="18" charset="0"/>
                <a:cs typeface="Times New Roman" pitchFamily="18" charset="0"/>
              </a:rPr>
              <a:t>Һ.</a:t>
            </a:r>
            <a:r>
              <a:rPr lang="ru-RU" dirty="0" err="1">
                <a:solidFill>
                  <a:srgbClr val="002060"/>
                </a:solidFill>
                <a:latin typeface="Times New Roman" pitchFamily="18" charset="0"/>
                <a:cs typeface="Times New Roman" pitchFamily="18" charset="0"/>
              </a:rPr>
              <a:t>Такташ</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т</a:t>
            </a:r>
            <a:r>
              <a:rPr lang="ru-RU" dirty="0" err="1" smtClean="0">
                <a:solidFill>
                  <a:srgbClr val="002060"/>
                </a:solidFill>
                <a:latin typeface="Times New Roman" pitchFamily="18" charset="0"/>
                <a:cs typeface="Times New Roman" pitchFamily="18" charset="0"/>
              </a:rPr>
              <a:t>ормышның </a:t>
            </a:r>
            <a:r>
              <a:rPr lang="ru-RU" dirty="0" err="1">
                <a:solidFill>
                  <a:srgbClr val="002060"/>
                </a:solidFill>
                <a:latin typeface="Times New Roman" pitchFamily="18" charset="0"/>
                <a:cs typeface="Times New Roman" pitchFamily="18" charset="0"/>
              </a:rPr>
              <a:t>авырлыгын</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гаделсезлеген</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күрсәтергә теләгән</a:t>
            </a:r>
            <a:r>
              <a:rPr lang="ru-RU" dirty="0" err="1">
                <a:solidFill>
                  <a:srgbClr val="002060"/>
                </a:solidFill>
                <a:latin typeface="Times New Roman" pitchFamily="18" charset="0"/>
                <a:cs typeface="Times New Roman" pitchFamily="18" charset="0"/>
              </a:rPr>
              <a:t>.</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Ул</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заманда</a:t>
            </a:r>
            <a:r>
              <a:rPr lang="ru-RU"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дөресен әйтергә </a:t>
            </a:r>
            <a:r>
              <a:rPr lang="ru-RU" dirty="0" err="1">
                <a:solidFill>
                  <a:srgbClr val="002060"/>
                </a:solidFill>
                <a:latin typeface="Times New Roman" pitchFamily="18" charset="0"/>
                <a:cs typeface="Times New Roman" pitchFamily="18" charset="0"/>
              </a:rPr>
              <a:t>ярамаган</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кешеләр </a:t>
            </a:r>
            <a:r>
              <a:rPr lang="ru-RU" dirty="0" err="1">
                <a:solidFill>
                  <a:srgbClr val="002060"/>
                </a:solidFill>
                <a:latin typeface="Times New Roman" pitchFamily="18" charset="0"/>
                <a:cs typeface="Times New Roman" pitchFamily="18" charset="0"/>
              </a:rPr>
              <a:t>артыннан</a:t>
            </a:r>
            <a:r>
              <a:rPr lang="ru-RU" dirty="0">
                <a:solidFill>
                  <a:srgbClr val="002060"/>
                </a:solidFill>
                <a:latin typeface="Times New Roman" pitchFamily="18" charset="0"/>
                <a:cs typeface="Times New Roman" pitchFamily="18" charset="0"/>
              </a:rPr>
              <a:t> </a:t>
            </a:r>
            <a:r>
              <a:rPr lang="ru-RU" dirty="0" err="1">
                <a:solidFill>
                  <a:srgbClr val="002060"/>
                </a:solidFill>
                <a:latin typeface="Times New Roman" pitchFamily="18" charset="0"/>
                <a:cs typeface="Times New Roman" pitchFamily="18" charset="0"/>
              </a:rPr>
              <a:t>җил «</a:t>
            </a:r>
            <a:r>
              <a:rPr lang="ru-RU" dirty="0" err="1" smtClean="0">
                <a:solidFill>
                  <a:srgbClr val="002060"/>
                </a:solidFill>
                <a:latin typeface="Times New Roman" pitchFamily="18" charset="0"/>
                <a:cs typeface="Times New Roman" pitchFamily="18" charset="0"/>
              </a:rPr>
              <a:t>күзәтеп</a:t>
            </a:r>
            <a:r>
              <a:rPr lang="ru-RU" dirty="0" err="1">
                <a:solidFill>
                  <a:srgbClr val="002060"/>
                </a:solidFill>
                <a:latin typeface="Times New Roman" pitchFamily="18" charset="0"/>
                <a:cs typeface="Times New Roman" pitchFamily="18" charset="0"/>
              </a:rPr>
              <a:t>» ияреп</a:t>
            </a:r>
            <a:r>
              <a:rPr lang="ru-RU" dirty="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йөргән һ.б.</a:t>
            </a:r>
            <a:endParaRPr lang="ru-RU"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14290"/>
            <a:ext cx="8229600" cy="571504"/>
          </a:xfrm>
        </p:spPr>
        <p:txBody>
          <a:bodyPr>
            <a:normAutofit fontScale="90000"/>
          </a:bodyPr>
          <a:lstStyle/>
          <a:p>
            <a:pPr algn="ctr"/>
            <a:r>
              <a:rPr lang="tt-RU" sz="3200" dirty="0" smtClean="0">
                <a:solidFill>
                  <a:srgbClr val="002060"/>
                </a:solidFill>
                <a:latin typeface="Times New Roman" pitchFamily="18" charset="0"/>
                <a:cs typeface="Times New Roman" pitchFamily="18" charset="0"/>
              </a:rPr>
              <a:t>Шигырь композициясенә үткәрелә торган анализ схемасы</a:t>
            </a:r>
            <a:endParaRPr lang="ru-RU" sz="3200" dirty="0">
              <a:solidFill>
                <a:srgbClr val="002060"/>
              </a:solidFill>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nvPr>
        </p:nvGraphicFramePr>
        <p:xfrm>
          <a:off x="71406" y="785794"/>
          <a:ext cx="8858311" cy="5772938"/>
        </p:xfrm>
        <a:graphic>
          <a:graphicData uri="http://schemas.openxmlformats.org/drawingml/2006/table">
            <a:tbl>
              <a:tblPr firstRow="1" bandRow="1">
                <a:tableStyleId>{5940675A-B579-460E-94D1-54222C63F5DA}</a:tableStyleId>
              </a:tblPr>
              <a:tblGrid>
                <a:gridCol w="1428760"/>
                <a:gridCol w="1928826"/>
                <a:gridCol w="5500725"/>
              </a:tblGrid>
              <a:tr h="565416">
                <a:tc>
                  <a:txBody>
                    <a:bodyPr/>
                    <a:lstStyle/>
                    <a:p>
                      <a:r>
                        <a:rPr lang="ru-RU" b="1" dirty="0" err="1" smtClean="0"/>
                        <a:t>Цитаталар</a:t>
                      </a:r>
                      <a:endParaRPr lang="ru-RU" b="1" dirty="0">
                        <a:solidFill>
                          <a:srgbClr val="002060"/>
                        </a:solidFill>
                        <a:latin typeface="Times New Roman" pitchFamily="18" charset="0"/>
                        <a:cs typeface="Times New Roman" pitchFamily="18" charset="0"/>
                      </a:endParaRPr>
                    </a:p>
                  </a:txBody>
                  <a:tcPr/>
                </a:tc>
                <a:tc>
                  <a:txBody>
                    <a:bodyPr/>
                    <a:lstStyle/>
                    <a:p>
                      <a:r>
                        <a:rPr lang="ru-RU" b="1" dirty="0" err="1" smtClean="0"/>
                        <a:t>Компонентлар</a:t>
                      </a:r>
                      <a:r>
                        <a:rPr lang="ru-RU" dirty="0" smtClean="0"/>
                        <a:t> </a:t>
                      </a:r>
                      <a:endParaRPr lang="ru-RU" b="1" dirty="0">
                        <a:solidFill>
                          <a:srgbClr val="002060"/>
                        </a:solidFill>
                        <a:latin typeface="Times New Roman" pitchFamily="18" charset="0"/>
                        <a:cs typeface="Times New Roman" pitchFamily="18" charset="0"/>
                      </a:endParaRPr>
                    </a:p>
                  </a:txBody>
                  <a:tcPr/>
                </a:tc>
                <a:tc>
                  <a:txBody>
                    <a:bodyPr/>
                    <a:lstStyle/>
                    <a:p>
                      <a:r>
                        <a:rPr lang="tt-RU" b="1" dirty="0" smtClean="0"/>
                        <a:t>Компонентлар нәрсәгә хезмәт итәләр (идея, художество функцияләре)</a:t>
                      </a:r>
                      <a:endParaRPr lang="ru-RU" b="1" dirty="0">
                        <a:solidFill>
                          <a:srgbClr val="002060"/>
                        </a:solidFill>
                        <a:latin typeface="Times New Roman" pitchFamily="18" charset="0"/>
                        <a:cs typeface="Times New Roman" pitchFamily="18" charset="0"/>
                      </a:endParaRPr>
                    </a:p>
                  </a:txBody>
                  <a:tcPr/>
                </a:tc>
              </a:tr>
              <a:tr h="1373151">
                <a:tc>
                  <a:txBody>
                    <a:bodyPr/>
                    <a:lstStyle/>
                    <a:p>
                      <a:r>
                        <a:rPr lang="tt-RU" dirty="0" smtClean="0"/>
                        <a:t>“Ул”</a:t>
                      </a:r>
                      <a:endParaRPr lang="ru-RU" dirty="0">
                        <a:solidFill>
                          <a:srgbClr val="002060"/>
                        </a:solidFill>
                        <a:latin typeface="Times New Roman" pitchFamily="18" charset="0"/>
                        <a:cs typeface="Times New Roman" pitchFamily="18" charset="0"/>
                      </a:endParaRPr>
                    </a:p>
                  </a:txBody>
                  <a:tcPr/>
                </a:tc>
                <a:tc>
                  <a:txBody>
                    <a:bodyPr/>
                    <a:lstStyle/>
                    <a:p>
                      <a:r>
                        <a:rPr lang="ru-RU" dirty="0" smtClean="0"/>
                        <a:t>пейзаж</a:t>
                      </a:r>
                      <a:endParaRPr lang="ru-RU" dirty="0"/>
                    </a:p>
                  </a:txBody>
                  <a:tcPr/>
                </a:tc>
                <a:tc>
                  <a:txBody>
                    <a:bodyPr/>
                    <a:lstStyle/>
                    <a:p>
                      <a:r>
                        <a:rPr kumimoji="0" lang="ru-RU" sz="1800" kern="1200" dirty="0" err="1" smtClean="0">
                          <a:solidFill>
                            <a:schemeClr val="tx1"/>
                          </a:solidFill>
                          <a:latin typeface="+mn-lt"/>
                          <a:ea typeface="+mn-ea"/>
                          <a:cs typeface="+mn-cs"/>
                        </a:rPr>
                        <a:t>Кышкы</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матурлык</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турында</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карны</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ак</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чәчәкләр  белән чагыштыра</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әмма </a:t>
                      </a:r>
                      <a:r>
                        <a:rPr kumimoji="0" lang="ru-RU" sz="1800" kern="1200" dirty="0" smtClean="0">
                          <a:solidFill>
                            <a:schemeClr val="tx1"/>
                          </a:solidFill>
                          <a:latin typeface="+mn-lt"/>
                          <a:ea typeface="+mn-ea"/>
                          <a:cs typeface="+mn-cs"/>
                        </a:rPr>
                        <a:t>«</a:t>
                      </a:r>
                      <a:r>
                        <a:rPr kumimoji="0" lang="ru-RU" sz="1800" kern="1200" dirty="0" err="1" smtClean="0">
                          <a:solidFill>
                            <a:schemeClr val="tx1"/>
                          </a:solidFill>
                          <a:latin typeface="+mn-lt"/>
                          <a:ea typeface="+mn-ea"/>
                          <a:cs typeface="+mn-cs"/>
                        </a:rPr>
                        <a:t>мыштым</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сүзе эчтәлеккә </a:t>
                      </a:r>
                      <a:r>
                        <a:rPr kumimoji="0" lang="ru-RU" sz="1800" kern="1200" dirty="0" smtClean="0">
                          <a:solidFill>
                            <a:schemeClr val="tx1"/>
                          </a:solidFill>
                          <a:latin typeface="+mn-lt"/>
                          <a:ea typeface="+mn-ea"/>
                          <a:cs typeface="+mn-cs"/>
                        </a:rPr>
                        <a:t>туры </a:t>
                      </a:r>
                      <a:r>
                        <a:rPr kumimoji="0" lang="ru-RU" sz="1800" kern="1200" dirty="0" err="1" smtClean="0">
                          <a:solidFill>
                            <a:schemeClr val="tx1"/>
                          </a:solidFill>
                          <a:latin typeface="+mn-lt"/>
                          <a:ea typeface="+mn-ea"/>
                          <a:cs typeface="+mn-cs"/>
                        </a:rPr>
                        <a:t>килми</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матурлыкны</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алай</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качып</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кына</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күзәтмиләр</a:t>
                      </a:r>
                      <a:r>
                        <a:rPr kumimoji="0" lang="ru-RU" sz="1800" kern="1200" dirty="0" smtClean="0">
                          <a:solidFill>
                            <a:schemeClr val="tx1"/>
                          </a:solidFill>
                          <a:latin typeface="+mn-lt"/>
                          <a:ea typeface="+mn-ea"/>
                          <a:cs typeface="+mn-cs"/>
                        </a:rPr>
                        <a:t>. </a:t>
                      </a:r>
                      <a:r>
                        <a:rPr lang="tt-RU" sz="1800" dirty="0" smtClean="0"/>
                        <a:t>Мыштымнар</a:t>
                      </a:r>
                      <a:r>
                        <a:rPr lang="tt-RU" sz="1800" baseline="0" dirty="0" smtClean="0"/>
                        <a:t> – шымчылар, дөреслекне әйткән кешене эзәрлекләүчеләр.</a:t>
                      </a:r>
                      <a:endParaRPr lang="ru-RU" sz="1800" dirty="0">
                        <a:solidFill>
                          <a:srgbClr val="002060"/>
                        </a:solidFill>
                        <a:latin typeface="Times New Roman" pitchFamily="18" charset="0"/>
                        <a:cs typeface="Times New Roman" pitchFamily="18" charset="0"/>
                      </a:endParaRPr>
                    </a:p>
                  </a:txBody>
                  <a:tcPr/>
                </a:tc>
              </a:tr>
              <a:tr h="1292378">
                <a:tc>
                  <a:txBody>
                    <a:bodyPr/>
                    <a:lstStyle/>
                    <a:p>
                      <a:r>
                        <a:rPr lang="tt-RU" dirty="0" smtClean="0"/>
                        <a:t>“Берәү”</a:t>
                      </a:r>
                      <a:endParaRPr lang="ru-RU" dirty="0">
                        <a:solidFill>
                          <a:srgbClr val="002060"/>
                        </a:solidFill>
                        <a:latin typeface="Times New Roman" pitchFamily="18" charset="0"/>
                        <a:cs typeface="Times New Roman" pitchFamily="18" charset="0"/>
                      </a:endParaRPr>
                    </a:p>
                  </a:txBody>
                  <a:tcPr/>
                </a:tc>
                <a:tc>
                  <a:txBody>
                    <a:bodyPr/>
                    <a:lstStyle/>
                    <a:p>
                      <a:r>
                        <a:rPr lang="tt-RU" dirty="0" smtClean="0"/>
                        <a:t> портрет</a:t>
                      </a:r>
                      <a:endParaRPr lang="ru-RU" dirty="0"/>
                    </a:p>
                  </a:txBody>
                  <a:tcPr/>
                </a:tc>
                <a:tc>
                  <a:txBody>
                    <a:bodyPr/>
                    <a:lstStyle/>
                    <a:p>
                      <a:r>
                        <a:rPr kumimoji="0" lang="ru-RU" sz="1800" kern="1200" dirty="0" err="1" smtClean="0">
                          <a:solidFill>
                            <a:schemeClr val="tx1"/>
                          </a:solidFill>
                          <a:latin typeface="+mn-lt"/>
                          <a:ea typeface="+mn-ea"/>
                          <a:cs typeface="+mn-cs"/>
                        </a:rPr>
                        <a:t>Берәү качып</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кына</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тормый</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салкынны</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ачулана</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шуңа күрә</a:t>
                      </a:r>
                      <a:r>
                        <a:rPr kumimoji="0" lang="ru-RU" sz="1800" kern="1200" baseline="0" dirty="0" err="1" smtClean="0">
                          <a:solidFill>
                            <a:schemeClr val="tx1"/>
                          </a:solidFill>
                          <a:latin typeface="+mn-lt"/>
                          <a:ea typeface="+mn-ea"/>
                          <a:cs typeface="+mn-cs"/>
                        </a:rPr>
                        <a:t> җ</a:t>
                      </a:r>
                      <a:r>
                        <a:rPr kumimoji="0" lang="ru-RU" sz="1800" kern="1200" dirty="0" err="1" smtClean="0">
                          <a:solidFill>
                            <a:schemeClr val="tx1"/>
                          </a:solidFill>
                          <a:latin typeface="+mn-lt"/>
                          <a:ea typeface="+mn-ea"/>
                          <a:cs typeface="+mn-cs"/>
                        </a:rPr>
                        <a:t>ил, ягъни</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шымчы</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аның артыннан</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китә.</a:t>
                      </a:r>
                      <a:r>
                        <a:rPr kumimoji="0" lang="ru-RU" sz="1800" kern="1200" dirty="0" smtClean="0">
                          <a:solidFill>
                            <a:schemeClr val="tx1"/>
                          </a:solidFill>
                          <a:latin typeface="+mn-lt"/>
                          <a:ea typeface="+mn-ea"/>
                          <a:cs typeface="+mn-cs"/>
                        </a:rPr>
                        <a:t> </a:t>
                      </a:r>
                      <a:r>
                        <a:rPr lang="tt-RU" dirty="0" smtClean="0"/>
                        <a:t>Дөреслекне әйтүчеләр. (Тормышмыни бу. Ул бит авыр диючеләр)</a:t>
                      </a:r>
                      <a:endParaRPr lang="ru-RU" dirty="0">
                        <a:solidFill>
                          <a:srgbClr val="002060"/>
                        </a:solidFill>
                        <a:latin typeface="Times New Roman" pitchFamily="18" charset="0"/>
                        <a:cs typeface="Times New Roman" pitchFamily="18" charset="0"/>
                      </a:endParaRPr>
                    </a:p>
                  </a:txBody>
                  <a:tcPr/>
                </a:tc>
              </a:tr>
              <a:tr h="807736">
                <a:tc>
                  <a:txBody>
                    <a:bodyPr/>
                    <a:lstStyle/>
                    <a:p>
                      <a:r>
                        <a:rPr lang="tt-RU" dirty="0" smtClean="0"/>
                        <a:t>“Алар”</a:t>
                      </a:r>
                      <a:endParaRPr lang="ru-RU" dirty="0">
                        <a:solidFill>
                          <a:srgbClr val="002060"/>
                        </a:solidFill>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t-RU" dirty="0" smtClean="0"/>
                        <a:t>хикәяләү</a:t>
                      </a:r>
                      <a:endParaRPr lang="ru-RU" dirty="0" smtClean="0"/>
                    </a:p>
                    <a:p>
                      <a:endParaRPr lang="ru-RU" dirty="0"/>
                    </a:p>
                  </a:txBody>
                  <a:tcPr/>
                </a:tc>
                <a:tc>
                  <a:txBody>
                    <a:bodyPr/>
                    <a:lstStyle/>
                    <a:p>
                      <a:r>
                        <a:rPr kumimoji="0" lang="ru-RU" sz="1800" kern="1200" dirty="0" err="1" smtClean="0">
                          <a:solidFill>
                            <a:schemeClr val="tx1"/>
                          </a:solidFill>
                          <a:latin typeface="+mn-lt"/>
                          <a:ea typeface="+mn-ea"/>
                          <a:cs typeface="+mn-cs"/>
                        </a:rPr>
                        <a:t>Алар</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ягъни</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күпчелек дәшми генә кача</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җил аларга</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иярми</a:t>
                      </a:r>
                      <a:r>
                        <a:rPr kumimoji="0" lang="ru-RU" sz="1800" kern="1200" dirty="0" smtClean="0">
                          <a:solidFill>
                            <a:schemeClr val="tx1"/>
                          </a:solidFill>
                          <a:latin typeface="+mn-lt"/>
                          <a:ea typeface="+mn-ea"/>
                          <a:cs typeface="+mn-cs"/>
                        </a:rPr>
                        <a:t>. </a:t>
                      </a:r>
                      <a:r>
                        <a:rPr lang="tt-RU" dirty="0" smtClean="0"/>
                        <a:t>Тормыш авырлыгын</a:t>
                      </a:r>
                      <a:r>
                        <a:rPr lang="tt-RU" baseline="0" dirty="0" smtClean="0"/>
                        <a:t> күтәреп тә дәшмәүчеләр.</a:t>
                      </a:r>
                      <a:endParaRPr lang="ru-RU" dirty="0">
                        <a:solidFill>
                          <a:srgbClr val="002060"/>
                        </a:solidFill>
                        <a:latin typeface="Times New Roman" pitchFamily="18" charset="0"/>
                        <a:cs typeface="Times New Roman" pitchFamily="18" charset="0"/>
                      </a:endParaRPr>
                    </a:p>
                  </a:txBody>
                  <a:tcPr/>
                </a:tc>
              </a:tr>
              <a:tr h="1176294">
                <a:tc>
                  <a:txBody>
                    <a:bodyPr/>
                    <a:lstStyle/>
                    <a:p>
                      <a:r>
                        <a:rPr lang="tt-RU" dirty="0" smtClean="0"/>
                        <a:t>“Мин”</a:t>
                      </a:r>
                      <a:endParaRPr lang="ru-RU" dirty="0">
                        <a:solidFill>
                          <a:srgbClr val="002060"/>
                        </a:solidFill>
                        <a:latin typeface="Times New Roman" pitchFamily="18" charset="0"/>
                        <a:cs typeface="Times New Roman" pitchFamily="18" charset="0"/>
                      </a:endParaRPr>
                    </a:p>
                  </a:txBody>
                  <a:tcPr/>
                </a:tc>
                <a:tc>
                  <a:txBody>
                    <a:bodyPr/>
                    <a:lstStyle/>
                    <a:p>
                      <a:r>
                        <a:rPr lang="tt-RU" dirty="0" smtClean="0"/>
                        <a:t>Хикәя- характеристика</a:t>
                      </a:r>
                      <a:endParaRPr lang="ru-RU" dirty="0"/>
                    </a:p>
                  </a:txBody>
                  <a:tcPr/>
                </a:tc>
                <a:tc>
                  <a:txBody>
                    <a:bodyPr/>
                    <a:lstStyle/>
                    <a:p>
                      <a:r>
                        <a:rPr kumimoji="0" lang="ru-RU" sz="1800" kern="1200" dirty="0" smtClean="0">
                          <a:solidFill>
                            <a:schemeClr val="tx1"/>
                          </a:solidFill>
                          <a:latin typeface="+mn-lt"/>
                          <a:ea typeface="+mn-ea"/>
                          <a:cs typeface="+mn-cs"/>
                        </a:rPr>
                        <a:t>«мин» </a:t>
                      </a:r>
                      <a:r>
                        <a:rPr kumimoji="0" lang="ru-RU" sz="1800" kern="1200" dirty="0" err="1" smtClean="0">
                          <a:solidFill>
                            <a:schemeClr val="tx1"/>
                          </a:solidFill>
                          <a:latin typeface="+mn-lt"/>
                          <a:ea typeface="+mn-ea"/>
                          <a:cs typeface="+mn-cs"/>
                        </a:rPr>
                        <a:t>дә салкынны</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тирги</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аны</a:t>
                      </a:r>
                      <a:r>
                        <a:rPr kumimoji="0" lang="ru-RU" sz="1800" kern="1200" dirty="0" smtClean="0">
                          <a:solidFill>
                            <a:schemeClr val="tx1"/>
                          </a:solidFill>
                          <a:latin typeface="+mn-lt"/>
                          <a:ea typeface="+mn-ea"/>
                          <a:cs typeface="+mn-cs"/>
                        </a:rPr>
                        <a:t> да </a:t>
                      </a:r>
                      <a:r>
                        <a:rPr kumimoji="0" lang="ru-RU" sz="1800" kern="1200" dirty="0" err="1" smtClean="0">
                          <a:solidFill>
                            <a:schemeClr val="tx1"/>
                          </a:solidFill>
                          <a:latin typeface="+mn-lt"/>
                          <a:ea typeface="+mn-ea"/>
                          <a:cs typeface="+mn-cs"/>
                        </a:rPr>
                        <a:t>жил-шымчы</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эзәрлекли</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ул</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да</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качып</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мыштым</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гына</a:t>
                      </a:r>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күзәтә</a:t>
                      </a:r>
                      <a:r>
                        <a:rPr kumimoji="0" lang="ru-RU" sz="1800" kern="1200" dirty="0" smtClean="0">
                          <a:solidFill>
                            <a:schemeClr val="tx1"/>
                          </a:solidFill>
                          <a:latin typeface="+mn-lt"/>
                          <a:ea typeface="+mn-ea"/>
                          <a:cs typeface="+mn-cs"/>
                        </a:rPr>
                        <a:t>.</a:t>
                      </a:r>
                      <a:r>
                        <a:rPr kumimoji="0" lang="ru-RU" sz="1800" kern="1200" baseline="0" dirty="0" smtClean="0">
                          <a:solidFill>
                            <a:schemeClr val="tx1"/>
                          </a:solidFill>
                          <a:latin typeface="+mn-lt"/>
                          <a:ea typeface="+mn-ea"/>
                          <a:cs typeface="+mn-cs"/>
                        </a:rPr>
                        <a:t> </a:t>
                      </a:r>
                      <a:r>
                        <a:rPr lang="tt-RU" dirty="0" smtClean="0"/>
                        <a:t>Тормыш авырлыгын читләтеп (кинаяләп) әйтүчеләр.</a:t>
                      </a:r>
                      <a:endParaRPr lang="ru-RU" dirty="0">
                        <a:solidFill>
                          <a:srgbClr val="002060"/>
                        </a:solidFill>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513</TotalTime>
  <Words>962</Words>
  <Application>Microsoft Office PowerPoint</Application>
  <PresentationFormat>Экран (4:3)</PresentationFormat>
  <Paragraphs>97</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Поток</vt:lpstr>
      <vt:lpstr>Татарстан Республикасы Баулы муниципаль районы  “Исергәп урта гомуми белем мәктәбе” муниципаль бюджет гомуми белем учреждениесе</vt:lpstr>
      <vt:lpstr>  (1901 -1931)</vt:lpstr>
      <vt:lpstr>Презентация PowerPoint</vt:lpstr>
      <vt:lpstr>Презентация PowerPoint</vt:lpstr>
      <vt:lpstr> </vt:lpstr>
      <vt:lpstr>Презентация PowerPoint</vt:lpstr>
      <vt:lpstr>Бәйләнеш табу өчен, таркату юлы белән, анализ ясау </vt:lpstr>
      <vt:lpstr>Әсәр ни өчен “Ак чәчәкләр” дип атала?</vt:lpstr>
      <vt:lpstr>Шигырь композициясенә үткәрелә торган анализ схемасы</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Ак чәчәкләр. Ак чәчәкләр ява, Дөнья матур, Шундый матур булып тоела; Күге зәңгәр, гүя йолдызлары Ак кар булып җиргә коела... Яз янгыны җирдә кабынганчы,  Кар астында йоклар урамнар,  Төне матур булса, төн үтүгә,  Таңнар алып килер бураннар... Ак чәчәкләр ява, дөнья матур,  Шундый матур булып тоела;  Күге зәңгәр, гүя йолдызлары  Ак кар булып җиргә коела...</dc:title>
  <dc:creator>Zver</dc:creator>
  <cp:lastModifiedBy>User</cp:lastModifiedBy>
  <cp:revision>54</cp:revision>
  <dcterms:created xsi:type="dcterms:W3CDTF">2011-01-26T14:32:08Z</dcterms:created>
  <dcterms:modified xsi:type="dcterms:W3CDTF">2013-04-04T06:50:32Z</dcterms:modified>
</cp:coreProperties>
</file>