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излучений</a:t>
            </a:r>
            <a:endParaRPr lang="ru-RU" dirty="0"/>
          </a:p>
        </p:txBody>
      </p:sp>
      <p:pic>
        <p:nvPicPr>
          <p:cNvPr id="3" name="Рисунок 2" descr="33143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9144000" cy="54292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 приёмники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714488"/>
            <a:ext cx="85894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Валентные электроны атомов и молекул и 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ускоренно движущиеся заряды.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 Излучение твёрдых тел, накалённых до 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температуры от 3000 К, содержит заметную 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долю ультрафиолетового спектра, и его 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интенсивность растёт с увеличением 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температуры.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Высокотемпературная плазма.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Солнце, звёзды, туманности  </a:t>
            </a:r>
          </a:p>
          <a:p>
            <a:pPr>
              <a:lnSpc>
                <a:spcPct val="90000"/>
              </a:lnSpc>
              <a:defRPr/>
            </a:pPr>
            <a:r>
              <a:rPr lang="ru-RU" sz="3200" b="1" dirty="0" smtClean="0"/>
              <a:t>и другие космические объекты. </a:t>
            </a:r>
          </a:p>
          <a:p>
            <a:endParaRPr lang="ru-RU" dirty="0"/>
          </a:p>
        </p:txBody>
      </p:sp>
      <p:pic>
        <p:nvPicPr>
          <p:cNvPr id="4" name="Рисунок 3" descr="007-2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0045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</a:rPr>
              <a:t>1) Зависимость показателя  преломления света от частоты колебаний (или длины волны) называют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29" y="3140968"/>
            <a:ext cx="9144000" cy="371703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solidFill>
                  <a:schemeClr val="tx1"/>
                </a:solidFill>
              </a:rPr>
              <a:t>А) Дисперсией света</a:t>
            </a:r>
          </a:p>
          <a:p>
            <a:pPr algn="l"/>
            <a:r>
              <a:rPr lang="ru-RU" sz="3600" b="1" i="1" dirty="0" smtClean="0">
                <a:solidFill>
                  <a:schemeClr val="tx1"/>
                </a:solidFill>
              </a:rPr>
              <a:t>Б) Инфракрасным излучением</a:t>
            </a:r>
          </a:p>
          <a:p>
            <a:pPr algn="l"/>
            <a:r>
              <a:rPr lang="ru-RU" sz="3600" b="1" i="1" dirty="0" smtClean="0">
                <a:solidFill>
                  <a:schemeClr val="tx1"/>
                </a:solidFill>
              </a:rPr>
              <a:t>В) Ультрафиолетовым излучением</a:t>
            </a:r>
          </a:p>
          <a:p>
            <a:pPr algn="l"/>
            <a:r>
              <a:rPr lang="ru-RU" sz="3600" b="1" i="1" dirty="0" smtClean="0">
                <a:solidFill>
                  <a:schemeClr val="tx1"/>
                </a:solidFill>
              </a:rPr>
              <a:t>Г) Рентгеновским излучением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0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2592288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2) </a:t>
            </a:r>
            <a:r>
              <a:rPr lang="ru-RU" sz="4800" b="1" dirty="0" smtClean="0">
                <a:solidFill>
                  <a:srgbClr val="FFFF00"/>
                </a:solidFill>
              </a:rPr>
              <a:t>Диапазон </a:t>
            </a:r>
            <a:r>
              <a:rPr lang="ru-RU" sz="4800" b="1" dirty="0" smtClean="0">
                <a:solidFill>
                  <a:srgbClr val="FFFF00"/>
                </a:solidFill>
              </a:rPr>
              <a:t>от </a:t>
            </a:r>
            <a:r>
              <a:rPr lang="ru-RU" sz="4800" b="1" dirty="0" smtClean="0">
                <a:solidFill>
                  <a:srgbClr val="FFFF00"/>
                </a:solidFill>
              </a:rPr>
              <a:t>0,77 до 340 мкм соответствует: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315" y="2924944"/>
            <a:ext cx="9144000" cy="4643446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bg2"/>
                </a:solidFill>
              </a:rPr>
              <a:t>А) Видимому свету</a:t>
            </a:r>
          </a:p>
          <a:p>
            <a:r>
              <a:rPr lang="ru-RU" sz="4400" b="1" i="1" dirty="0" smtClean="0">
                <a:solidFill>
                  <a:schemeClr val="bg2"/>
                </a:solidFill>
              </a:rPr>
              <a:t>Б) Инфракрасному излучению</a:t>
            </a:r>
          </a:p>
          <a:p>
            <a:r>
              <a:rPr lang="ru-RU" sz="4400" b="1" i="1" dirty="0" smtClean="0">
                <a:solidFill>
                  <a:schemeClr val="bg2"/>
                </a:solidFill>
              </a:rPr>
              <a:t>В) Ультрафиолетовому излучению</a:t>
            </a:r>
          </a:p>
          <a:p>
            <a:r>
              <a:rPr lang="ru-RU" sz="4400" b="1" i="1" dirty="0" smtClean="0">
                <a:solidFill>
                  <a:schemeClr val="bg2"/>
                </a:solidFill>
              </a:rPr>
              <a:t>Г) Рентгеновскому излучению</a:t>
            </a:r>
            <a:endParaRPr lang="ru-RU" sz="4400" b="1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0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3) </a:t>
            </a:r>
            <a:r>
              <a:rPr lang="ru-RU" b="1" dirty="0" smtClean="0">
                <a:solidFill>
                  <a:srgbClr val="FFFF00"/>
                </a:solidFill>
              </a:rPr>
              <a:t>Какой вид излучения излучает лампа</a:t>
            </a:r>
            <a:r>
              <a:rPr lang="en-US" b="1" dirty="0" smtClean="0">
                <a:solidFill>
                  <a:srgbClr val="FFFF00"/>
                </a:solidFill>
              </a:rPr>
              <a:t>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chemeClr val="tx1"/>
          </a:solidFill>
        </p:spPr>
        <p:txBody>
          <a:bodyPr/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  <p:pic>
        <p:nvPicPr>
          <p:cNvPr id="4" name="Рисунок 3" descr="007-2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5926"/>
            <a:ext cx="8429652" cy="507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6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1462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4) Какое </a:t>
            </a:r>
            <a:r>
              <a:rPr lang="ru-RU" b="1" dirty="0" smtClean="0">
                <a:solidFill>
                  <a:srgbClr val="FFFF00"/>
                </a:solidFill>
              </a:rPr>
              <a:t>излучение </a:t>
            </a:r>
            <a:r>
              <a:rPr lang="ru-RU" b="1" dirty="0" smtClean="0">
                <a:solidFill>
                  <a:srgbClr val="FFFF00"/>
                </a:solidFill>
              </a:rPr>
              <a:t>применяется в медицине</a:t>
            </a:r>
            <a:r>
              <a:rPr lang="en-US" b="1" dirty="0" smtClean="0">
                <a:solidFill>
                  <a:srgbClr val="FFFF00"/>
                </a:solidFill>
              </a:rPr>
              <a:t>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71744"/>
            <a:ext cx="9144000" cy="4286256"/>
          </a:xfrm>
          <a:solidFill>
            <a:schemeClr val="tx1"/>
          </a:solidFill>
        </p:spPr>
        <p:txBody>
          <a:bodyPr/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61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5) </a:t>
            </a:r>
            <a:r>
              <a:rPr lang="ru-RU" sz="6000" b="1" dirty="0" smtClean="0">
                <a:solidFill>
                  <a:srgbClr val="FFFF00"/>
                </a:solidFill>
              </a:rPr>
              <a:t>Какое излучение представлено на картинке</a:t>
            </a:r>
            <a:r>
              <a:rPr lang="en-US" sz="6000" b="1" dirty="0" smtClean="0">
                <a:solidFill>
                  <a:srgbClr val="FFFF00"/>
                </a:solidFill>
              </a:rPr>
              <a:t>?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929198"/>
          </a:xfrm>
          <a:solidFill>
            <a:schemeClr val="tx1"/>
          </a:solidFill>
        </p:spPr>
        <p:txBody>
          <a:bodyPr/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  <p:pic>
        <p:nvPicPr>
          <p:cNvPr id="4" name="Рисунок 3" descr="irca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833200"/>
            <a:ext cx="2195736" cy="202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8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6) Это излучение </a:t>
            </a:r>
            <a:r>
              <a:rPr lang="ru-RU" b="1" dirty="0" smtClean="0">
                <a:solidFill>
                  <a:srgbClr val="FFFF00"/>
                </a:solidFill>
              </a:rPr>
              <a:t>можно разложить </a:t>
            </a:r>
            <a:r>
              <a:rPr lang="ru-RU" b="1" dirty="0" smtClean="0">
                <a:solidFill>
                  <a:srgbClr val="FFFF00"/>
                </a:solidFill>
              </a:rPr>
              <a:t>в спектр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9144000" cy="4857760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39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7) Второе название этого излучения - тепловое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929198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9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  <a:cs typeface="Arial" charset="0"/>
              </a:rPr>
              <a:t>С</a:t>
            </a:r>
            <a:r>
              <a:rPr lang="ru-RU" b="1" dirty="0" smtClean="0">
                <a:solidFill>
                  <a:srgbClr val="FFFF00"/>
                </a:solidFill>
                <a:cs typeface="Arial" charset="0"/>
              </a:rPr>
              <a:t>винец — это как бы защитная броня, он не пропускает каких лучей</a:t>
            </a:r>
            <a:r>
              <a:rPr lang="en-US" b="1" dirty="0">
                <a:solidFill>
                  <a:srgbClr val="FFFF00"/>
                </a:solidFill>
                <a:cs typeface="Arial" charset="0"/>
              </a:rPr>
              <a:t>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4643446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8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599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9) Какой ученый в 1666 году разложил белый свет в спектр</a:t>
            </a:r>
            <a:r>
              <a:rPr lang="en-US" b="1" dirty="0" smtClean="0">
                <a:solidFill>
                  <a:srgbClr val="FFFF00"/>
                </a:solidFill>
              </a:rPr>
              <a:t>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9144000" cy="4572008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Томас Юнг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Исаак Ньютон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</a:t>
            </a:r>
            <a:r>
              <a:rPr lang="ru-RU" sz="4800" b="1" dirty="0" err="1" smtClean="0">
                <a:solidFill>
                  <a:schemeClr val="bg1"/>
                </a:solidFill>
              </a:rPr>
              <a:t>Галолео</a:t>
            </a:r>
            <a:r>
              <a:rPr lang="ru-RU" sz="4800" b="1" dirty="0" smtClean="0">
                <a:solidFill>
                  <a:schemeClr val="bg1"/>
                </a:solidFill>
              </a:rPr>
              <a:t> Галилей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Уильям Гершель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1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Инфракрасное излучение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14488"/>
            <a:ext cx="138774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Инфракрасное излучение (ИК излучение)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было открыто в 1800 году английским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физиком Уильямом Гершелем. </a:t>
            </a:r>
          </a:p>
          <a:p>
            <a:endParaRPr lang="ru-RU" sz="2800" b="1" dirty="0" smtClean="0"/>
          </a:p>
          <a:p>
            <a:r>
              <a:rPr lang="ru-RU" sz="3000" b="1" dirty="0" smtClean="0"/>
              <a:t>Инфракрасное излучение</a:t>
            </a:r>
            <a:r>
              <a:rPr lang="ru-RU" sz="3000" dirty="0" smtClean="0"/>
              <a:t> - это разновидность </a:t>
            </a:r>
          </a:p>
          <a:p>
            <a:r>
              <a:rPr lang="ru-RU" sz="3000" dirty="0" smtClean="0"/>
              <a:t>электромагнитного излучения, занимающего </a:t>
            </a:r>
          </a:p>
          <a:p>
            <a:r>
              <a:rPr lang="ru-RU" sz="3000" dirty="0" smtClean="0"/>
              <a:t>в спектре электромагнитных волн диапазон </a:t>
            </a:r>
          </a:p>
          <a:p>
            <a:r>
              <a:rPr lang="ru-RU" sz="3000" dirty="0" smtClean="0"/>
              <a:t>от 0,77 до 340 мкм. </a:t>
            </a:r>
          </a:p>
          <a:p>
            <a:r>
              <a:rPr lang="ru-RU" sz="3000" dirty="0" smtClean="0"/>
              <a:t>При этом диапазон от 0,77 до 15 мкм считается </a:t>
            </a:r>
          </a:p>
          <a:p>
            <a:r>
              <a:rPr lang="ru-RU" sz="3000" dirty="0" smtClean="0"/>
              <a:t>коротковолновым, от 15 до 100 мкм </a:t>
            </a:r>
          </a:p>
          <a:p>
            <a:r>
              <a:rPr lang="ru-RU" sz="3000" dirty="0" smtClean="0"/>
              <a:t>- средневолновым, а от 100 до 340 - длинноволновым.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599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10) Какое явление вы наблюдаете на картинке</a:t>
            </a:r>
            <a:r>
              <a:rPr lang="en-US" b="1" dirty="0" smtClean="0">
                <a:solidFill>
                  <a:srgbClr val="FFFF00"/>
                </a:solidFill>
              </a:rPr>
              <a:t>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2285992"/>
            <a:ext cx="9144000" cy="4572008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Дисперсию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  <p:pic>
        <p:nvPicPr>
          <p:cNvPr id="8" name="Рисунок 7" descr="post-69603-125694402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786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69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11) Приборы ночного видения используют: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786322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66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500306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FF00"/>
                </a:solidFill>
              </a:rPr>
              <a:t>12) Частота </a:t>
            </a:r>
            <a:r>
              <a:rPr lang="ru-RU" b="1" dirty="0">
                <a:solidFill>
                  <a:srgbClr val="FFFF00"/>
                </a:solidFill>
              </a:rPr>
              <a:t>волн – от 800*10</a:t>
            </a:r>
            <a:r>
              <a:rPr lang="en-US" b="1" dirty="0">
                <a:solidFill>
                  <a:srgbClr val="FFFF00"/>
                </a:solidFill>
                <a:cs typeface="Arial" pitchFamily="34" charset="-78"/>
              </a:rPr>
              <a:t>¹²</a:t>
            </a:r>
            <a:r>
              <a:rPr lang="ru-RU" b="1" dirty="0">
                <a:solidFill>
                  <a:srgbClr val="FFFF00"/>
                </a:solidFill>
                <a:cs typeface="Arial" pitchFamily="34" charset="-78"/>
              </a:rPr>
              <a:t> до 3000*10 </a:t>
            </a:r>
            <a:r>
              <a:rPr lang="en-US" b="1" dirty="0">
                <a:solidFill>
                  <a:srgbClr val="FFFF00"/>
                </a:solidFill>
                <a:cs typeface="Arial" pitchFamily="34" charset="-78"/>
              </a:rPr>
              <a:t>¹³</a:t>
            </a:r>
            <a:r>
              <a:rPr lang="ru-RU" b="1" dirty="0">
                <a:solidFill>
                  <a:srgbClr val="FFFF00"/>
                </a:solidFill>
                <a:cs typeface="Arial" pitchFamily="34" charset="-78"/>
              </a:rPr>
              <a:t>Гц.</a:t>
            </a:r>
            <a:br>
              <a:rPr lang="ru-RU" b="1" dirty="0">
                <a:solidFill>
                  <a:srgbClr val="FFFF00"/>
                </a:solidFill>
                <a:cs typeface="Arial" pitchFamily="34" charset="-78"/>
              </a:rPr>
            </a:br>
            <a:r>
              <a:rPr lang="ru-RU" b="1" dirty="0">
                <a:solidFill>
                  <a:srgbClr val="FFFF00"/>
                </a:solidFill>
                <a:cs typeface="Arial" pitchFamily="34" charset="-78"/>
              </a:rPr>
              <a:t>Длина волны – от 10 до 400 нм.</a:t>
            </a:r>
            <a:r>
              <a:rPr lang="en-US" b="1" dirty="0">
                <a:cs typeface="Arial" pitchFamily="34" charset="-78"/>
              </a:rPr>
              <a:t/>
            </a:r>
            <a:br>
              <a:rPr lang="en-US" b="1" dirty="0">
                <a:cs typeface="Arial" pitchFamily="34" charset="-78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57430"/>
            <a:ext cx="9144000" cy="4500570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77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Самым опасным для человека является: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  <a:solidFill>
            <a:schemeClr val="tx1"/>
          </a:solidFill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А) Видимый свет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Б) Инфракрасное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В) Ультрафиолетовое излучение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Г) Рентгеновское излучение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29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Инфракрасные волны излучаются любым теплым объектом.</a:t>
            </a:r>
            <a:endParaRPr lang="ru-RU" dirty="0"/>
          </a:p>
        </p:txBody>
      </p:sp>
      <p:pic>
        <p:nvPicPr>
          <p:cNvPr id="3" name="Рисунок 2" descr="125196281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3987800" cy="2946400"/>
          </a:xfrm>
          <a:prstGeom prst="rect">
            <a:avLst/>
          </a:prstGeom>
        </p:spPr>
      </p:pic>
      <p:pic>
        <p:nvPicPr>
          <p:cNvPr id="4" name="Рисунок 3" descr="irca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1428736"/>
            <a:ext cx="3176226" cy="2928958"/>
          </a:xfrm>
          <a:prstGeom prst="rect">
            <a:avLst/>
          </a:prstGeom>
        </p:spPr>
      </p:pic>
      <p:pic>
        <p:nvPicPr>
          <p:cNvPr id="5" name="Рисунок 4" descr="post-2-12801221371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57694"/>
            <a:ext cx="5283200" cy="2692400"/>
          </a:xfrm>
          <a:prstGeom prst="rect">
            <a:avLst/>
          </a:prstGeom>
        </p:spPr>
      </p:pic>
      <p:pic>
        <p:nvPicPr>
          <p:cNvPr id="6" name="Рисунок 5" descr="tumblr_lbdvhexdd01qb13wuo1_4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4000500"/>
            <a:ext cx="5857884" cy="3214714"/>
          </a:xfrm>
          <a:prstGeom prst="rect">
            <a:avLst/>
          </a:prstGeom>
        </p:spPr>
      </p:pic>
      <p:pic>
        <p:nvPicPr>
          <p:cNvPr id="7" name="Рисунок 6" descr="irbod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15" y="1428736"/>
            <a:ext cx="2285985" cy="25717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Прохождение инфракрасных волн волн через поверхность тел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500174"/>
            <a:ext cx="425072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Коротковолновая часть спектра примыкает </a:t>
            </a:r>
          </a:p>
          <a:p>
            <a:r>
              <a:rPr lang="ru-RU" sz="3200" b="1" dirty="0" smtClean="0"/>
              <a:t>к видимому свету, а длинноволновая сливается </a:t>
            </a:r>
          </a:p>
          <a:p>
            <a:r>
              <a:rPr lang="ru-RU" sz="3200" b="1" dirty="0" smtClean="0"/>
              <a:t>с областью ультракоротких радиоволн. </a:t>
            </a:r>
          </a:p>
          <a:p>
            <a:r>
              <a:rPr lang="ru-RU" sz="3200" b="1" dirty="0" smtClean="0"/>
              <a:t>Поэтому инфракрасное излучение обладает </a:t>
            </a:r>
          </a:p>
          <a:p>
            <a:r>
              <a:rPr lang="ru-RU" sz="3200" b="1" dirty="0" smtClean="0"/>
              <a:t>как свойствами видимого света </a:t>
            </a:r>
          </a:p>
          <a:p>
            <a:r>
              <a:rPr lang="ru-RU" sz="3200" b="1" dirty="0" smtClean="0"/>
              <a:t>(распространяется прямолинейно, отражается, </a:t>
            </a:r>
          </a:p>
          <a:p>
            <a:r>
              <a:rPr lang="ru-RU" sz="3200" b="1" dirty="0" smtClean="0"/>
              <a:t>преломляется как и видимый свет), так </a:t>
            </a:r>
          </a:p>
          <a:p>
            <a:r>
              <a:rPr lang="ru-RU" sz="3200" b="1" dirty="0" smtClean="0"/>
              <a:t>и свойствами радиоволн (оно может проходить </a:t>
            </a:r>
          </a:p>
          <a:p>
            <a:r>
              <a:rPr lang="ru-RU" sz="3200" b="1" dirty="0" smtClean="0"/>
              <a:t>сквозь некоторые материалы, </a:t>
            </a:r>
          </a:p>
          <a:p>
            <a:r>
              <a:rPr lang="ru-RU" sz="3200" b="1" dirty="0" smtClean="0"/>
              <a:t>непрозрачные для видимого излучения).</a:t>
            </a:r>
            <a:endParaRPr lang="ru-RU" sz="3200" b="1" dirty="0"/>
          </a:p>
        </p:txBody>
      </p:sp>
      <p:pic>
        <p:nvPicPr>
          <p:cNvPr id="4" name="Рисунок 3" descr="infrared-spitz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9144000" cy="5692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инфракрасного излучения на человека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736"/>
            <a:ext cx="132867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Установлено, что воздействие инфракрасного </a:t>
            </a:r>
          </a:p>
          <a:p>
            <a:r>
              <a:rPr lang="ru-RU" sz="3200" b="1" dirty="0" smtClean="0"/>
              <a:t>радиационного отопления благоприятно </a:t>
            </a:r>
          </a:p>
          <a:p>
            <a:r>
              <a:rPr lang="ru-RU" sz="3200" b="1" dirty="0" smtClean="0"/>
              <a:t>сказывается на человеке. </a:t>
            </a:r>
          </a:p>
          <a:p>
            <a:r>
              <a:rPr lang="ru-RU" sz="3200" b="1" dirty="0" smtClean="0"/>
              <a:t>Если тепловое излучение с длиной волны больше</a:t>
            </a:r>
          </a:p>
          <a:p>
            <a:r>
              <a:rPr lang="ru-RU" sz="3200" b="1" dirty="0" smtClean="0"/>
              <a:t> 2 мкм воспринимается в основном кожным </a:t>
            </a:r>
          </a:p>
          <a:p>
            <a:r>
              <a:rPr lang="ru-RU" sz="3200" b="1" dirty="0" smtClean="0"/>
              <a:t>покровом с проведением образовавшейся </a:t>
            </a:r>
          </a:p>
          <a:p>
            <a:r>
              <a:rPr lang="ru-RU" sz="3200" b="1" dirty="0" smtClean="0"/>
              <a:t>тепловой энергии внутрь, то излучение </a:t>
            </a:r>
          </a:p>
          <a:p>
            <a:r>
              <a:rPr lang="ru-RU" sz="3200" b="1" dirty="0" smtClean="0"/>
              <a:t>с длиной волны до 1,5 мкм проникает через </a:t>
            </a:r>
          </a:p>
          <a:p>
            <a:r>
              <a:rPr lang="ru-RU" sz="3200" b="1" dirty="0" smtClean="0"/>
              <a:t>поверхность кожи, частично нагревает ее, </a:t>
            </a:r>
          </a:p>
          <a:p>
            <a:r>
              <a:rPr lang="ru-RU" sz="3200" b="1" dirty="0" smtClean="0"/>
              <a:t>достигает сети кровеносных сосудов </a:t>
            </a:r>
          </a:p>
          <a:p>
            <a:r>
              <a:rPr lang="ru-RU" sz="3200" b="1" dirty="0" smtClean="0"/>
              <a:t>и непосредственно повышает температуру крови.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в военно-промышленных целях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1643050"/>
            <a:ext cx="91148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Инфракрасное (ИК) излучение широко </a:t>
            </a:r>
          </a:p>
          <a:p>
            <a:r>
              <a:rPr lang="ru-RU" sz="3600" b="1" dirty="0" smtClean="0"/>
              <a:t>используется для военных целей. </a:t>
            </a:r>
          </a:p>
          <a:p>
            <a:r>
              <a:rPr lang="ru-RU" sz="3600" b="1" dirty="0" smtClean="0"/>
              <a:t>Приборы ночного видения, основанные </a:t>
            </a:r>
          </a:p>
          <a:p>
            <a:r>
              <a:rPr lang="ru-RU" sz="3600" b="1" dirty="0" smtClean="0"/>
              <a:t>на инфракрасном излучении, </a:t>
            </a:r>
          </a:p>
          <a:p>
            <a:r>
              <a:rPr lang="ru-RU" sz="3600" b="1" dirty="0" smtClean="0"/>
              <a:t>используются в качестве </a:t>
            </a:r>
          </a:p>
          <a:p>
            <a:r>
              <a:rPr lang="ru-RU" sz="3600" b="1" dirty="0" smtClean="0"/>
              <a:t>прицельных устройств к стрелковому </a:t>
            </a:r>
          </a:p>
          <a:p>
            <a:r>
              <a:rPr lang="ru-RU" sz="3600" b="1" dirty="0" smtClean="0"/>
              <a:t>и артиллерийскому оружию, </a:t>
            </a:r>
          </a:p>
          <a:p>
            <a:r>
              <a:rPr lang="ru-RU" sz="3600" b="1" dirty="0" smtClean="0"/>
              <a:t>для наведения ракет.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Влияние на человека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5926"/>
            <a:ext cx="109870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Было доказано, что инфракрасное излучение оказывает </a:t>
            </a:r>
          </a:p>
          <a:p>
            <a:r>
              <a:rPr lang="ru-RU" sz="2800" b="1" dirty="0" smtClean="0"/>
              <a:t>одновременно болеутоляющее, антиспазматическое, противовоспалительное, </a:t>
            </a:r>
            <a:r>
              <a:rPr lang="ru-RU" sz="2800" b="1" dirty="0" err="1" smtClean="0"/>
              <a:t>циркуляторное</a:t>
            </a:r>
            <a:r>
              <a:rPr lang="ru-RU" sz="2800" b="1" dirty="0" smtClean="0"/>
              <a:t>, </a:t>
            </a:r>
          </a:p>
          <a:p>
            <a:r>
              <a:rPr lang="ru-RU" sz="2800" b="1" dirty="0" smtClean="0"/>
              <a:t>стимулирующее и отвлекающее действие.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Современные методы регистрации инфракрасного </a:t>
            </a:r>
          </a:p>
          <a:p>
            <a:r>
              <a:rPr lang="ru-RU" sz="2800" b="1" dirty="0" smtClean="0"/>
              <a:t>излучения позволяют обнаруживать места локализации </a:t>
            </a:r>
          </a:p>
          <a:p>
            <a:r>
              <a:rPr lang="ru-RU" sz="2800" b="1" dirty="0" smtClean="0"/>
              <a:t>тромбов или злокачественных опухолей, даже если их температура превышает окружающую температуру </a:t>
            </a:r>
          </a:p>
          <a:p>
            <a:r>
              <a:rPr lang="ru-RU" sz="2800" b="1" dirty="0" smtClean="0"/>
              <a:t>на сотые доли градуса.</a:t>
            </a:r>
            <a:endParaRPr lang="ru-RU" sz="2800" b="1" dirty="0"/>
          </a:p>
        </p:txBody>
      </p:sp>
      <p:pic>
        <p:nvPicPr>
          <p:cNvPr id="4" name="Рисунок 3" descr="us54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93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Ультрафиолетовое излучение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857364"/>
            <a:ext cx="94377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 dirty="0" smtClean="0"/>
              <a:t>Ультрафиолетовое излучение – </a:t>
            </a:r>
          </a:p>
          <a:p>
            <a:pPr>
              <a:defRPr/>
            </a:pPr>
            <a:r>
              <a:rPr lang="ru-RU" sz="3600" b="1" dirty="0" smtClean="0"/>
              <a:t>это излучение с длиной волн </a:t>
            </a:r>
          </a:p>
          <a:p>
            <a:pPr>
              <a:defRPr/>
            </a:pPr>
            <a:r>
              <a:rPr lang="ru-RU" sz="3600" b="1" dirty="0" smtClean="0"/>
              <a:t>меньше, чем у видимого излучения. </a:t>
            </a:r>
          </a:p>
          <a:p>
            <a:pPr>
              <a:defRPr/>
            </a:pPr>
            <a:r>
              <a:rPr lang="ru-RU" sz="3600" b="1" dirty="0" smtClean="0"/>
              <a:t>Оно занимает область </a:t>
            </a:r>
          </a:p>
          <a:p>
            <a:pPr>
              <a:defRPr/>
            </a:pPr>
            <a:r>
              <a:rPr lang="ru-RU" sz="3600" b="1" dirty="0" smtClean="0"/>
              <a:t>за видимым фиолетовым светом </a:t>
            </a:r>
          </a:p>
          <a:p>
            <a:pPr>
              <a:defRPr/>
            </a:pPr>
            <a:r>
              <a:rPr lang="ru-RU" sz="3600" b="1" dirty="0" smtClean="0"/>
              <a:t>и перед рентгеновским излучением.</a:t>
            </a:r>
          </a:p>
          <a:p>
            <a:pPr>
              <a:defRPr/>
            </a:pPr>
            <a:r>
              <a:rPr lang="ru-RU" sz="3600" b="1" dirty="0" smtClean="0"/>
              <a:t>Частота волн – от 800*10</a:t>
            </a:r>
            <a:r>
              <a:rPr lang="en-US" sz="3600" b="1" dirty="0" smtClean="0">
                <a:cs typeface="Arial" pitchFamily="34" charset="-78"/>
              </a:rPr>
              <a:t>¹²</a:t>
            </a:r>
            <a:r>
              <a:rPr lang="ru-RU" sz="3600" b="1" dirty="0" smtClean="0">
                <a:cs typeface="Arial" pitchFamily="34" charset="-78"/>
              </a:rPr>
              <a:t> до 3000*10 </a:t>
            </a:r>
            <a:r>
              <a:rPr lang="en-US" sz="3600" b="1" dirty="0" smtClean="0">
                <a:cs typeface="Arial" pitchFamily="34" charset="-78"/>
              </a:rPr>
              <a:t>¹³</a:t>
            </a:r>
            <a:r>
              <a:rPr lang="ru-RU" sz="3600" b="1" dirty="0" smtClean="0">
                <a:cs typeface="Arial" pitchFamily="34" charset="-78"/>
              </a:rPr>
              <a:t>Гц.</a:t>
            </a:r>
          </a:p>
          <a:p>
            <a:pPr>
              <a:defRPr/>
            </a:pPr>
            <a:r>
              <a:rPr lang="ru-RU" sz="3600" b="1" dirty="0" smtClean="0">
                <a:cs typeface="Arial" pitchFamily="34" charset="-78"/>
              </a:rPr>
              <a:t>Длина волны – от 10 до 400 нм.</a:t>
            </a:r>
            <a:endParaRPr lang="en-US" sz="3600" b="1" dirty="0" smtClean="0">
              <a:cs typeface="Arial" pitchFamily="34" charset="-78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открытия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28736"/>
            <a:ext cx="1139772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Ультрафиолетовое излучение было открыто </a:t>
            </a:r>
          </a:p>
          <a:p>
            <a:r>
              <a:rPr lang="ru-RU" sz="3600" b="1" dirty="0" smtClean="0"/>
              <a:t>Иоганном </a:t>
            </a:r>
            <a:r>
              <a:rPr lang="ru-RU" sz="3600" b="1" dirty="0" err="1" smtClean="0"/>
              <a:t>Риттером</a:t>
            </a:r>
            <a:r>
              <a:rPr lang="ru-RU" sz="3600" b="1" dirty="0" smtClean="0"/>
              <a:t> в 1801 году. </a:t>
            </a:r>
          </a:p>
          <a:p>
            <a:r>
              <a:rPr lang="ru-RU" sz="3600" b="1" dirty="0" smtClean="0"/>
              <a:t>Проводя опыты </a:t>
            </a:r>
            <a:r>
              <a:rPr lang="ru-RU" sz="3600" b="1" dirty="0" err="1" smtClean="0"/>
              <a:t>Риттер</a:t>
            </a:r>
            <a:r>
              <a:rPr lang="ru-RU" sz="3600" b="1" dirty="0" smtClean="0"/>
              <a:t> обнаружил, </a:t>
            </a:r>
          </a:p>
          <a:p>
            <a:r>
              <a:rPr lang="ru-RU" sz="3600" b="1" dirty="0" smtClean="0"/>
              <a:t>что хлористое серебро чернеет наиболее </a:t>
            </a:r>
          </a:p>
          <a:p>
            <a:r>
              <a:rPr lang="ru-RU" sz="3600" b="1" dirty="0" smtClean="0"/>
              <a:t>сильно под воздействием невидимого </a:t>
            </a:r>
          </a:p>
          <a:p>
            <a:r>
              <a:rPr lang="ru-RU" sz="3600" b="1" dirty="0" smtClean="0"/>
              <a:t>излучения, находящегося за фиолетовым </a:t>
            </a:r>
          </a:p>
          <a:p>
            <a:r>
              <a:rPr lang="ru-RU" sz="3600" b="1" dirty="0" smtClean="0"/>
              <a:t>светом. </a:t>
            </a:r>
          </a:p>
          <a:p>
            <a:r>
              <a:rPr lang="ru-RU" sz="3600" b="1" dirty="0" smtClean="0"/>
              <a:t>Это излучение и было названо </a:t>
            </a:r>
          </a:p>
          <a:p>
            <a:r>
              <a:rPr lang="ru-RU" sz="3600" b="1" dirty="0" smtClean="0"/>
              <a:t>ультрафиолетовым.</a:t>
            </a:r>
          </a:p>
          <a:p>
            <a:endParaRPr lang="ru-RU" dirty="0"/>
          </a:p>
        </p:txBody>
      </p:sp>
      <p:pic>
        <p:nvPicPr>
          <p:cNvPr id="4" name="Рисунок 3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</TotalTime>
  <Words>687</Words>
  <Application>Microsoft Office PowerPoint</Application>
  <PresentationFormat>Экран (4:3)</PresentationFormat>
  <Paragraphs>150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Модульная</vt:lpstr>
      <vt:lpstr>Виды излучений</vt:lpstr>
      <vt:lpstr>Инфракрасное излучение</vt:lpstr>
      <vt:lpstr>Инфракрасные волны излучаются любым теплым объектом.</vt:lpstr>
      <vt:lpstr>Прохождение инфракрасных волн волн через поверхность тел</vt:lpstr>
      <vt:lpstr>Влияние инфракрасного излучения на человека</vt:lpstr>
      <vt:lpstr>Использование в военно-промышленных целях</vt:lpstr>
      <vt:lpstr>Влияние на человека</vt:lpstr>
      <vt:lpstr>Ультрафиолетовое излучение</vt:lpstr>
      <vt:lpstr>История открытия</vt:lpstr>
      <vt:lpstr>Источники и приёмники</vt:lpstr>
      <vt:lpstr>1) Зависимость показателя  преломления света от частоты колебаний (или длины волны) называют </vt:lpstr>
      <vt:lpstr>2) Диапазон от 0,77 до 340 мкм соответствует: </vt:lpstr>
      <vt:lpstr>3) Какой вид излучения излучает лампа?</vt:lpstr>
      <vt:lpstr>4) Какое излучение применяется в медицине?</vt:lpstr>
      <vt:lpstr>5) Какое излучение представлено на картинке?</vt:lpstr>
      <vt:lpstr>6) Это излучение можно разложить в спектр</vt:lpstr>
      <vt:lpstr>7) Второе название этого излучения - тепловое</vt:lpstr>
      <vt:lpstr>Свинец — это как бы защитная броня, он не пропускает каких лучей?</vt:lpstr>
      <vt:lpstr>9) Какой ученый в 1666 году разложил белый свет в спектр?</vt:lpstr>
      <vt:lpstr>10) Какое явление вы наблюдаете на картинке?</vt:lpstr>
      <vt:lpstr>11) Приборы ночного видения используют:</vt:lpstr>
      <vt:lpstr>12) Частота волн – от 800*10¹² до 3000*10 ¹³Гц. Длина волны – от 10 до 400 нм. </vt:lpstr>
      <vt:lpstr>Самым опасным для человека является: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излучений</dc:title>
  <dc:creator>Uarimell</dc:creator>
  <cp:lastModifiedBy>admin</cp:lastModifiedBy>
  <cp:revision>5</cp:revision>
  <dcterms:created xsi:type="dcterms:W3CDTF">2012-01-30T17:33:22Z</dcterms:created>
  <dcterms:modified xsi:type="dcterms:W3CDTF">2013-10-16T18:05:37Z</dcterms:modified>
</cp:coreProperties>
</file>