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CF8BB-1446-48E4-8B06-C0877CA807A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BB51C-8501-4CEF-88EF-541A7D4FA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46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0B2829CD-577D-4523-B1C5-22386760704E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32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5536" cy="411513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97B8D781-F566-4C24-9E6C-28EC444DDB72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10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24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5825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9AB18AF8-CB61-465F-BEA6-44BB75AC9569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11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</a:pPr>
            <a:fld id="{C39B1B78-8660-4DEA-A3FF-77AA7AE2912B}" type="slidenum">
              <a:rPr lang="de-DE" altLang="ru-RU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11</a:t>
            </a:fld>
            <a:endParaRPr lang="de-DE" altLang="ru-RU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3184679F-2CE7-4AA5-800A-B0EA25984BAC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12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</a:pPr>
            <a:fld id="{E4E8160F-69E5-4F9C-9055-809971E060DF}" type="slidenum">
              <a:rPr lang="de-DE" altLang="ru-RU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12</a:t>
            </a:fld>
            <a:endParaRPr lang="de-DE" altLang="ru-RU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4DAF9765-C3E5-429C-9E12-E5664C539602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5536" cy="411513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83662034-9626-4F2F-86B4-3016AE4DDF29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3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</a:pPr>
            <a:fld id="{F51A6DF4-9D36-4159-8B4A-28BDC380BB10}" type="slidenum">
              <a:rPr lang="de-DE" altLang="ru-RU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3</a:t>
            </a:fld>
            <a:endParaRPr lang="de-DE" altLang="ru-RU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17193F93-8F2D-42B4-BC50-0E1F16D6F589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4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</a:pPr>
            <a:fld id="{70109FE4-0DB7-4FB4-BE11-91CCCF12993D}" type="slidenum">
              <a:rPr lang="de-DE" altLang="ru-RU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4</a:t>
            </a:fld>
            <a:endParaRPr lang="de-DE" altLang="ru-RU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3C3AF77D-E930-475D-9471-9EF51DD550F7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5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</a:pPr>
            <a:fld id="{348204E1-971B-496C-81EF-A7C58C82699E}" type="slidenum">
              <a:rPr lang="de-DE" altLang="ru-RU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5</a:t>
            </a:fld>
            <a:endParaRPr lang="de-DE" altLang="ru-RU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F5B16B21-8EE8-4C5D-ABAF-049A0055B000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6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</a:pPr>
            <a:fld id="{1B718122-9790-4A77-A6B7-319169C95429}" type="slidenum">
              <a:rPr lang="de-DE" altLang="ru-RU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6</a:t>
            </a:fld>
            <a:endParaRPr lang="de-DE" altLang="ru-RU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F9B97DDD-9E37-4F85-97C1-8B2A5EB85F6D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7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</a:pPr>
            <a:fld id="{4D2AB70A-ED9C-4C86-84CD-42B5736C98C0}" type="slidenum">
              <a:rPr lang="de-DE" altLang="ru-RU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7</a:t>
            </a:fld>
            <a:endParaRPr lang="de-DE" altLang="ru-RU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03187813-4FF4-481D-8D68-748A20F4337E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8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5825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2538" algn="l"/>
                <a:tab pos="2537181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94305B52-14CC-41A6-872E-8BF93F94B1BF}" type="slidenum">
              <a:rPr lang="de-DE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9</a:t>
            </a:fld>
            <a:endParaRPr lang="de-DE" altLang="ru-RU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5825"/>
          </a:xfr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816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843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6481" y="1604329"/>
            <a:ext cx="4044960" cy="45249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39680" y="1604329"/>
            <a:ext cx="4044960" cy="21933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39680" y="3935934"/>
            <a:ext cx="4044960" cy="2193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98FBE-0872-479F-84DC-A2F3A695C31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684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816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4044960" cy="45249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39680" y="1604329"/>
            <a:ext cx="4044960" cy="45249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995D2-E7E2-49A4-A6FD-7A96B913CC1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63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45;&#1083;&#1077;&#1085;&#1072;\Documents\&#1041;&#1077;&#1079;&#1099;&#1084;&#1103;&#1085;&#1085;&#1099;&#1081;%20(34).wma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2122560" y="489652"/>
            <a:ext cx="4898880" cy="653829"/>
          </a:xfrm>
          <a:prstGeom prst="rect">
            <a:avLst/>
          </a:prstGeom>
          <a:solidFill>
            <a:srgbClr val="FFFFC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title"/>
          </p:nvPr>
        </p:nvSpPr>
        <p:spPr>
          <a:xfrm>
            <a:off x="456480" y="273629"/>
            <a:ext cx="8229600" cy="1144921"/>
          </a:xfrm>
        </p:spPr>
        <p:txBody>
          <a:bodyPr tIns="22859"/>
          <a:lstStyle/>
          <a:p>
            <a:pPr>
              <a:lnSpc>
                <a:spcPct val="95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3600" b="1" i="1">
                <a:latin typeface="Georgia" pitchFamily="16" charset="0"/>
              </a:rPr>
              <a:t>4. Пшенная каша</a:t>
            </a:r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456480" y="1604329"/>
            <a:ext cx="8229600" cy="4526396"/>
          </a:xfrm>
        </p:spPr>
        <p:txBody>
          <a:bodyPr tIns="19201" anchor="ctr"/>
          <a:lstStyle/>
          <a:p>
            <a:pPr eaLnBrk="1"/>
            <a:endParaRPr lang="ru-RU" altLang="ru-RU" smtClean="0"/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489600" y="1633132"/>
            <a:ext cx="8164800" cy="4572481"/>
          </a:xfrm>
          <a:prstGeom prst="rect">
            <a:avLst/>
          </a:prstGeom>
          <a:solidFill>
            <a:srgbClr val="FFFFCC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489600" y="1633132"/>
            <a:ext cx="8164800" cy="457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ru-RU" altLang="ru-RU" sz="2200" b="1" i="1">
                <a:solidFill>
                  <a:srgbClr val="000000"/>
                </a:solidFill>
                <a:latin typeface="Georgia" pitchFamily="16" charset="0"/>
              </a:rPr>
              <a:t>Пшено, перебрав, вымойте раз шесть-семь, под конец в горячей воде, прежде чем начать готовить из него что-либо.</a:t>
            </a:r>
          </a:p>
          <a:p>
            <a:pPr algn="ctr" eaLnBrk="1">
              <a:lnSpc>
                <a:spcPct val="95000"/>
              </a:lnSpc>
            </a:pPr>
            <a:r>
              <a:rPr lang="ru-RU" altLang="ru-RU" sz="2200" b="1" i="1">
                <a:solidFill>
                  <a:srgbClr val="000000"/>
                </a:solidFill>
                <a:latin typeface="Georgia" pitchFamily="16" charset="0"/>
              </a:rPr>
              <a:t>А почему это нужно?</a:t>
            </a:r>
          </a:p>
          <a:p>
            <a:pPr algn="ctr" eaLnBrk="1">
              <a:lnSpc>
                <a:spcPct val="95000"/>
              </a:lnSpc>
            </a:pPr>
            <a:r>
              <a:rPr lang="ru-RU" altLang="ru-RU" sz="2200" b="1" i="1">
                <a:solidFill>
                  <a:srgbClr val="000000"/>
                </a:solidFill>
                <a:latin typeface="Georgia" pitchFamily="16" charset="0"/>
              </a:rPr>
              <a:t>Да потому, что пшено бывает чрезвычайно загрязнено. Промывать его надо до тех пор, пока вода не станет прозрачной. Покрытие (шелуха) у каждого зернышка крепкое, лакированное, ему ничего не будет от лишней промывки. А когда вымоется, то надо его чуток и отпарить: вот почему нужно в последний раз промывать пшено горячей водой.</a:t>
            </a:r>
          </a:p>
        </p:txBody>
      </p:sp>
    </p:spTree>
    <p:extLst>
      <p:ext uri="{BB962C8B-B14F-4D97-AF65-F5344CB8AC3E}">
        <p14:creationId xmlns:p14="http://schemas.microsoft.com/office/powerpoint/2010/main" val="42820772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456481" y="273629"/>
            <a:ext cx="8226720" cy="585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pic>
        <p:nvPicPr>
          <p:cNvPr id="30723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24" name="Freeform 3"/>
          <p:cNvSpPr>
            <a:spLocks noChangeArrowheads="1"/>
          </p:cNvSpPr>
          <p:nvPr/>
        </p:nvSpPr>
        <p:spPr bwMode="auto">
          <a:xfrm>
            <a:off x="491041" y="816567"/>
            <a:ext cx="8163360" cy="5389046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489600" y="979303"/>
            <a:ext cx="8000640" cy="506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А теперь несколько слов о заправке. Для перловки, как для всякой уважающей себя каши, заправка, разумеется, своя, индивидуальная. Когда каша готова (а готовность устанавливается как по времени, так и по появлению у каши красивого, благородного бежевого цвета с палевым оттенком), ее снимают с огня, дают постоять под крышкой минут десять, перекладывают из кастрюли (эмалированной) в фаянсовую или фарфоровую посуду, подливают немного сливок, кладут сливочное (и только сливочное) масло и старательно размешивают до равномерной консистенции и цвета.</a:t>
            </a:r>
          </a:p>
          <a:p>
            <a:pPr algn="ctr" eaLnBrk="1">
              <a:lnSpc>
                <a:spcPct val="95000"/>
              </a:lnSpc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  <a:p>
            <a:pPr eaLnBrk="1">
              <a:lnSpc>
                <a:spcPct val="95000"/>
              </a:lnSpc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7038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2771" name="Freeform 2"/>
          <p:cNvSpPr>
            <a:spLocks noChangeArrowheads="1"/>
          </p:cNvSpPr>
          <p:nvPr/>
        </p:nvSpPr>
        <p:spPr bwMode="auto">
          <a:xfrm>
            <a:off x="489600" y="1633132"/>
            <a:ext cx="8163360" cy="4572481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0C0C0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32772" name="Freeform 3"/>
          <p:cNvSpPr>
            <a:spLocks noChangeArrowheads="1"/>
          </p:cNvSpPr>
          <p:nvPr/>
        </p:nvSpPr>
        <p:spPr bwMode="auto">
          <a:xfrm>
            <a:off x="2285280" y="489652"/>
            <a:ext cx="4572000" cy="653829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0C0C0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3277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6481" y="273629"/>
            <a:ext cx="8228160" cy="1144921"/>
          </a:xfrm>
        </p:spPr>
        <p:txBody>
          <a:bodyPr tIns="22859"/>
          <a:lstStyle/>
          <a:p>
            <a:pPr>
              <a:lnSpc>
                <a:spcPct val="95000"/>
              </a:lnSpc>
              <a:tabLst>
                <a:tab pos="656650" algn="l"/>
                <a:tab pos="1313299" algn="l"/>
                <a:tab pos="1968510" algn="l"/>
                <a:tab pos="2625159" algn="l"/>
                <a:tab pos="3281809" algn="l"/>
                <a:tab pos="3939898" algn="l"/>
                <a:tab pos="4596548" algn="l"/>
                <a:tab pos="5253198" algn="l"/>
                <a:tab pos="5908408" algn="l"/>
                <a:tab pos="6565057" algn="l"/>
                <a:tab pos="7221707" algn="l"/>
                <a:tab pos="7879796" algn="l"/>
              </a:tabLst>
            </a:pPr>
            <a:r>
              <a:rPr lang="de-DE" altLang="ru-RU" sz="3600" b="1" i="1">
                <a:latin typeface="Georgia" pitchFamily="16" charset="0"/>
              </a:rPr>
              <a:t>7. Ячневая каша</a:t>
            </a:r>
          </a:p>
        </p:txBody>
      </p:sp>
      <p:sp>
        <p:nvSpPr>
          <p:cNvPr id="32774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56481" y="1604329"/>
            <a:ext cx="8228160" cy="4526396"/>
          </a:xfrm>
        </p:spPr>
        <p:txBody>
          <a:bodyPr tIns="19267" anchor="ctr"/>
          <a:lstStyle/>
          <a:p>
            <a:pPr eaLnBrk="1"/>
            <a:endParaRPr lang="ru-RU" altLang="ru-RU" smtClean="0"/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489600" y="1795870"/>
            <a:ext cx="8163360" cy="4408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Ячневая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крупа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—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мелкорубленая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(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наподобие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манной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)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перловая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крупа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.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Используется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для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каш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и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кашиц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, в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том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числе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для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русской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национальной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каши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—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колива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.</a:t>
            </a:r>
          </a:p>
          <a:p>
            <a:pPr algn="ctr" eaLnBrk="1">
              <a:lnSpc>
                <a:spcPct val="95000"/>
              </a:lnSpc>
            </a:pP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Ячневая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крупа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содержит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большое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количество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клетчатки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,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поэтому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входит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в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рацион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диетического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питания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страдающих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избыточным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весом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,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нарушениями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обмена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веществ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и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эндокринными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заболеваниями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.</a:t>
            </a:r>
          </a:p>
          <a:p>
            <a:pPr algn="ctr" eaLnBrk="1">
              <a:lnSpc>
                <a:spcPct val="95000"/>
              </a:lnSpc>
            </a:pP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Ячневая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каша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способствует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выведению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из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организма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токсинов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,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очищению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желудочно-кишечного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 </a:t>
            </a:r>
            <a:r>
              <a:rPr lang="de-DE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тракта</a:t>
            </a:r>
            <a:r>
              <a:rPr lang="de-DE" altLang="ru-RU" sz="2200" b="1" i="1" dirty="0">
                <a:solidFill>
                  <a:srgbClr val="000000"/>
                </a:solidFill>
                <a:latin typeface="Georgia" pitchFamily="16" charset="0"/>
              </a:rPr>
              <a:t>.</a:t>
            </a:r>
          </a:p>
          <a:p>
            <a:pPr algn="ctr" eaLnBrk="1">
              <a:lnSpc>
                <a:spcPct val="95000"/>
              </a:lnSpc>
            </a:pPr>
            <a:endParaRPr lang="de-DE" altLang="ru-RU" sz="2200" b="1" i="1" dirty="0">
              <a:solidFill>
                <a:srgbClr val="000000"/>
              </a:solidFill>
              <a:latin typeface="Georgia" pitchFamily="16" charset="0"/>
            </a:endParaRPr>
          </a:p>
          <a:p>
            <a:pPr algn="ctr" eaLnBrk="1">
              <a:lnSpc>
                <a:spcPct val="95000"/>
              </a:lnSpc>
            </a:pPr>
            <a:endParaRPr lang="de-DE" altLang="ru-RU" sz="2200" b="1" i="1" dirty="0">
              <a:solidFill>
                <a:srgbClr val="000000"/>
              </a:solidFill>
              <a:latin typeface="Georgia" pitchFamily="16" charset="0"/>
            </a:endParaRPr>
          </a:p>
          <a:p>
            <a:pPr eaLnBrk="1">
              <a:lnSpc>
                <a:spcPct val="95000"/>
              </a:lnSpc>
            </a:pPr>
            <a:endParaRPr lang="de-DE" altLang="ru-RU" sz="2200" b="1" i="1" dirty="0">
              <a:solidFill>
                <a:srgbClr val="000000"/>
              </a:solidFill>
              <a:latin typeface="Georgia" pitchFamily="16" charset="0"/>
            </a:endParaRPr>
          </a:p>
        </p:txBody>
      </p:sp>
      <p:pic>
        <p:nvPicPr>
          <p:cNvPr id="9" name="Безымянный (34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520" y="6581491"/>
            <a:ext cx="276480" cy="27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9927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6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456481" y="273629"/>
            <a:ext cx="8228160" cy="585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33796" name="Freeform 3"/>
          <p:cNvSpPr>
            <a:spLocks noChangeArrowheads="1"/>
          </p:cNvSpPr>
          <p:nvPr/>
        </p:nvSpPr>
        <p:spPr bwMode="auto">
          <a:xfrm>
            <a:off x="489600" y="816567"/>
            <a:ext cx="8163360" cy="5389046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489600" y="816567"/>
            <a:ext cx="8000640" cy="538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  <a:p>
            <a:pPr algn="ctr" eaLnBrk="1">
              <a:lnSpc>
                <a:spcPct val="95000"/>
              </a:lnSpc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  <a:p>
            <a:pPr eaLnBrk="1">
              <a:lnSpc>
                <a:spcPct val="95000"/>
              </a:lnSpc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489600" y="816567"/>
            <a:ext cx="8163360" cy="538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ru-RU" altLang="ru-RU" sz="2200" b="1" i="1" dirty="0">
                <a:solidFill>
                  <a:srgbClr val="000000"/>
                </a:solidFill>
                <a:latin typeface="Georgia" pitchFamily="16" charset="0"/>
              </a:rPr>
              <a:t>Стакан ячневой крупы хорошо промыть, залить двумя стаканами </a:t>
            </a:r>
            <a:r>
              <a:rPr lang="ru-RU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воды,накрыть</a:t>
            </a:r>
            <a:r>
              <a:rPr lang="ru-RU" altLang="ru-RU" sz="2200" b="1" i="1" dirty="0">
                <a:solidFill>
                  <a:srgbClr val="000000"/>
                </a:solidFill>
                <a:latin typeface="Georgia" pitchFamily="16" charset="0"/>
              </a:rPr>
              <a:t> крышкой и поставить на плиту на 20-25 минут. Пока готовится каша, мелко нарезать куриное филе и </a:t>
            </a:r>
            <a:r>
              <a:rPr lang="ru-RU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обжаритьна</a:t>
            </a:r>
            <a:r>
              <a:rPr lang="ru-RU" altLang="ru-RU" sz="2200" b="1" i="1" dirty="0">
                <a:solidFill>
                  <a:srgbClr val="000000"/>
                </a:solidFill>
                <a:latin typeface="Georgia" pitchFamily="16" charset="0"/>
              </a:rPr>
              <a:t> растительном масле, посыпать специями, посолить. Добавить грибы. Далее мелко нарезанный репчатый лук и морковь (натереть на мелкой терке). Обжарить до </a:t>
            </a:r>
            <a:r>
              <a:rPr lang="ru-RU" altLang="ru-RU" sz="2200" b="1" i="1" dirty="0" err="1">
                <a:solidFill>
                  <a:srgbClr val="000000"/>
                </a:solidFill>
                <a:latin typeface="Georgia" pitchFamily="16" charset="0"/>
              </a:rPr>
              <a:t>готовности,посыпать</a:t>
            </a:r>
            <a:r>
              <a:rPr lang="ru-RU" altLang="ru-RU" sz="2200" b="1" i="1" dirty="0">
                <a:solidFill>
                  <a:srgbClr val="000000"/>
                </a:solidFill>
                <a:latin typeface="Georgia" pitchFamily="16" charset="0"/>
              </a:rPr>
              <a:t> мелко нарезанным укропом и петрушкой. Переложить кашу к овощам, перемешать, накрыть крышкой и</a:t>
            </a:r>
          </a:p>
          <a:p>
            <a:pPr algn="ctr" eaLnBrk="1">
              <a:lnSpc>
                <a:spcPct val="95000"/>
              </a:lnSpc>
            </a:pPr>
            <a:r>
              <a:rPr lang="ru-RU" altLang="ru-RU" sz="2200" b="1" i="1" dirty="0">
                <a:solidFill>
                  <a:srgbClr val="000000"/>
                </a:solidFill>
                <a:latin typeface="Georgia" pitchFamily="16" charset="0"/>
              </a:rPr>
              <a:t>потомить на маленьком огне 5-10 минут.</a:t>
            </a:r>
          </a:p>
        </p:txBody>
      </p:sp>
      <p:pic>
        <p:nvPicPr>
          <p:cNvPr id="3379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03" b="30246"/>
          <a:stretch>
            <a:fillRect/>
          </a:stretch>
        </p:blipFill>
        <p:spPr bwMode="auto">
          <a:xfrm>
            <a:off x="3016800" y="4725136"/>
            <a:ext cx="2918880" cy="1744023"/>
          </a:xfrm>
          <a:prstGeom prst="rect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0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456480" y="273629"/>
            <a:ext cx="8229600" cy="585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326881" y="816567"/>
            <a:ext cx="8491680" cy="5389046"/>
          </a:xfrm>
          <a:prstGeom prst="rect">
            <a:avLst/>
          </a:prstGeom>
          <a:solidFill>
            <a:srgbClr val="FFFFC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489600" y="979303"/>
            <a:ext cx="8164800" cy="225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ru-RU" altLang="ru-RU" sz="2200" b="1" i="1">
                <a:solidFill>
                  <a:srgbClr val="000000"/>
                </a:solidFill>
                <a:latin typeface="Georgia" pitchFamily="16" charset="0"/>
              </a:rPr>
              <a:t>Варят пшено всегда в большой воде, в любом количестве, до полуготовности, не ожидая, чтобы зерно разварилось и открыло свои недра. Эту воду все равно сливают. А затем доливают молока и варят до его выпаривания и полной готовности пшенной каши.</a:t>
            </a:r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920" y="3102086"/>
            <a:ext cx="4056480" cy="3050240"/>
          </a:xfrm>
          <a:prstGeom prst="rect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9184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555" name="Freeform 2"/>
          <p:cNvSpPr>
            <a:spLocks noChangeArrowheads="1"/>
          </p:cNvSpPr>
          <p:nvPr/>
        </p:nvSpPr>
        <p:spPr bwMode="auto">
          <a:xfrm>
            <a:off x="326880" y="489651"/>
            <a:ext cx="8490240" cy="5715961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C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6481" y="273629"/>
            <a:ext cx="8228160" cy="1144921"/>
          </a:xfrm>
        </p:spPr>
        <p:txBody>
          <a:bodyPr tIns="22859"/>
          <a:lstStyle/>
          <a:p>
            <a:pPr>
              <a:lnSpc>
                <a:spcPct val="95000"/>
              </a:lnSpc>
              <a:tabLst>
                <a:tab pos="656650" algn="l"/>
                <a:tab pos="1313299" algn="l"/>
                <a:tab pos="1968510" algn="l"/>
                <a:tab pos="2625159" algn="l"/>
                <a:tab pos="3281809" algn="l"/>
                <a:tab pos="3939898" algn="l"/>
                <a:tab pos="4596548" algn="l"/>
                <a:tab pos="5253198" algn="l"/>
                <a:tab pos="5908408" algn="l"/>
                <a:tab pos="6565057" algn="l"/>
                <a:tab pos="7221707" algn="l"/>
                <a:tab pos="7879796" algn="l"/>
              </a:tabLst>
            </a:pPr>
            <a:r>
              <a:rPr lang="de-DE" altLang="ru-RU" sz="3600" b="1" i="1">
                <a:latin typeface="Georgia" pitchFamily="16" charset="0"/>
              </a:rPr>
              <a:t>Пшённая каша с тыквой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53760" y="1306217"/>
            <a:ext cx="8000640" cy="1883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Порежьте тыкву небольшими кубиками, отварите 10 минут. Пшено отварите в воде до полуготовности, воду слейте, залейте горячее молоко, добавьте тыкву, посолите и варите до готовности. Заправьте сливочным маслом.</a:t>
            </a:r>
          </a:p>
          <a:p>
            <a:pPr eaLnBrk="1"/>
            <a:endParaRPr lang="de-DE" altLang="ru-RU">
              <a:solidFill>
                <a:srgbClr val="000000"/>
              </a:solidFill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26880" y="2972473"/>
            <a:ext cx="4245120" cy="290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Ингридиенты:</a:t>
            </a:r>
          </a:p>
          <a:p>
            <a:pPr algn="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0,5 стакана пшена,</a:t>
            </a:r>
          </a:p>
          <a:p>
            <a:pPr algn="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1 стакан молока,</a:t>
            </a:r>
          </a:p>
          <a:p>
            <a:pPr algn="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1 стакан воды,</a:t>
            </a:r>
          </a:p>
          <a:p>
            <a:pPr algn="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500 г тыквы,</a:t>
            </a:r>
          </a:p>
          <a:p>
            <a:pPr algn="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100 г изюма,</a:t>
            </a:r>
          </a:p>
          <a:p>
            <a:pPr algn="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1 ст. л. сахара,</a:t>
            </a:r>
          </a:p>
          <a:p>
            <a:pPr algn="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0,5 ч. л. соли,</a:t>
            </a:r>
          </a:p>
          <a:p>
            <a:pPr algn="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сливочное масло по вкусу.</a:t>
            </a:r>
          </a:p>
        </p:txBody>
      </p:sp>
      <p:sp>
        <p:nvSpPr>
          <p:cNvPr id="23559" name="AutoShape 7"/>
          <p:cNvSpPr>
            <a:spLocks noChangeAspect="1" noChangeArrowheads="1"/>
          </p:cNvSpPr>
          <p:nvPr/>
        </p:nvSpPr>
        <p:spPr bwMode="auto">
          <a:xfrm>
            <a:off x="4675681" y="3102086"/>
            <a:ext cx="3814560" cy="2730527"/>
          </a:xfrm>
          <a:prstGeom prst="rect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240" y="3102086"/>
            <a:ext cx="3816000" cy="2730527"/>
          </a:xfrm>
          <a:prstGeom prst="rect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407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3120" cy="6902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4579" name="Freeform 2"/>
          <p:cNvSpPr>
            <a:spLocks noChangeArrowheads="1"/>
          </p:cNvSpPr>
          <p:nvPr/>
        </p:nvSpPr>
        <p:spPr bwMode="auto">
          <a:xfrm>
            <a:off x="1632960" y="489652"/>
            <a:ext cx="5878080" cy="653829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CC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6481" y="273629"/>
            <a:ext cx="8228160" cy="1144921"/>
          </a:xfrm>
        </p:spPr>
        <p:txBody>
          <a:bodyPr tIns="22859"/>
          <a:lstStyle/>
          <a:p>
            <a:pPr>
              <a:lnSpc>
                <a:spcPct val="95000"/>
              </a:lnSpc>
              <a:tabLst>
                <a:tab pos="656650" algn="l"/>
                <a:tab pos="1313299" algn="l"/>
                <a:tab pos="1968510" algn="l"/>
                <a:tab pos="2625159" algn="l"/>
                <a:tab pos="3281809" algn="l"/>
                <a:tab pos="3939898" algn="l"/>
                <a:tab pos="4596548" algn="l"/>
                <a:tab pos="5253198" algn="l"/>
                <a:tab pos="5908408" algn="l"/>
                <a:tab pos="6565057" algn="l"/>
                <a:tab pos="7221707" algn="l"/>
                <a:tab pos="7879796" algn="l"/>
              </a:tabLst>
            </a:pPr>
            <a:r>
              <a:rPr lang="de-DE" altLang="ru-RU" sz="3600" b="1" i="1">
                <a:latin typeface="Georgia" pitchFamily="16" charset="0"/>
              </a:rPr>
              <a:t>5. Геркулесовая каша</a:t>
            </a:r>
          </a:p>
        </p:txBody>
      </p:sp>
      <p:sp>
        <p:nvSpPr>
          <p:cNvPr id="24581" name="Freeform 5"/>
          <p:cNvSpPr>
            <a:spLocks noChangeArrowheads="1"/>
          </p:cNvSpPr>
          <p:nvPr/>
        </p:nvSpPr>
        <p:spPr bwMode="auto">
          <a:xfrm>
            <a:off x="489600" y="1633132"/>
            <a:ext cx="8163360" cy="440830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CC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89600" y="1795869"/>
            <a:ext cx="8163360" cy="403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 anchorCtr="1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Все знают о том, что овсяная каша полезна и детям и взрослым. Но те и другие частенько не любят ее. Одна из причин в том, что овсяная каша для взрослых должна готовиться совершенно не так, как для детей. Более того, есть овсяная каша только для взрослых, и есть овсяная каша только для детей. Они отличаются приготовлением и самой крупой.</a:t>
            </a:r>
          </a:p>
          <a:p>
            <a:pPr algn="ct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Детской овсяной кашей считается любая каша из дробленого, нецельного (давленого) или молотого овсяного зерна (толокна).</a:t>
            </a:r>
          </a:p>
        </p:txBody>
      </p:sp>
    </p:spTree>
    <p:extLst>
      <p:ext uri="{BB962C8B-B14F-4D97-AF65-F5344CB8AC3E}">
        <p14:creationId xmlns:p14="http://schemas.microsoft.com/office/powerpoint/2010/main" val="1821597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3120" cy="6902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456481" y="273629"/>
            <a:ext cx="8228160" cy="585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25604" name="Freeform 3"/>
          <p:cNvSpPr>
            <a:spLocks noChangeArrowheads="1"/>
          </p:cNvSpPr>
          <p:nvPr/>
        </p:nvSpPr>
        <p:spPr bwMode="auto">
          <a:xfrm>
            <a:off x="326880" y="489651"/>
            <a:ext cx="8490240" cy="5715961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C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326880" y="535736"/>
            <a:ext cx="8490240" cy="322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 anchorCtr="1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Прежде всего, взрослой овсяной кашей считается каша из целого, недробленого и немятого овсяного зерна. Обращаться с этим зерном надо так же, как с рисом. Более того, его можно смешивать с рисом и варить вместе. Пропорции смесей произвольные, но вкуснее бывает, когда рису чуть больше. Такую овсяную или овсяно-рисовую кашу, как и всякую крупную, рассыпчатую, можно заправлять маслом или (и) жареным луком.</a:t>
            </a:r>
          </a:p>
        </p:txBody>
      </p:sp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320" y="3511089"/>
            <a:ext cx="3591360" cy="2694523"/>
          </a:xfrm>
          <a:prstGeom prst="rect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5261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3120" cy="6902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456481" y="273629"/>
            <a:ext cx="8228160" cy="585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26628" name="Freeform 3"/>
          <p:cNvSpPr>
            <a:spLocks noChangeArrowheads="1"/>
          </p:cNvSpPr>
          <p:nvPr/>
        </p:nvSpPr>
        <p:spPr bwMode="auto">
          <a:xfrm>
            <a:off x="326880" y="489651"/>
            <a:ext cx="8490240" cy="5715961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CC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326880" y="489652"/>
            <a:ext cx="8490240" cy="604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Приготовление геркулеса.</a:t>
            </a:r>
          </a:p>
          <a:p>
            <a:pPr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I. Разварить геркулес или толокно в воде (желательно в мягкой).</a:t>
            </a:r>
          </a:p>
          <a:p>
            <a:pPr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II. Пропустить кашу через дуршлаг или частое металлическое сито, чтобы задержать не поддающиеся развариванию части — овсяную ость, остаточную шелуху и т. п.</a:t>
            </a:r>
          </a:p>
          <a:p>
            <a:pPr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Ш. Долить молока, варить, чтобы получилась не клейкая слизистая масса, а жиденькая, почти текучая кашица, которую можно даже пить и совсем легко проглатывать.</a:t>
            </a:r>
          </a:p>
          <a:p>
            <a:pPr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IV. Теперь надо довести кашицу до вкуса. Очень осторожно подсластить, но так, чтобы сахар не чувствовался, а лишь отбивал сыроватый привкус разваренного зерна. Затем слегка ароматизировать анисом или бадьяном, корицей, а если их нет, то высушенной лимонной или апельсиновой цедрой, растертой в порошок. </a:t>
            </a:r>
          </a:p>
          <a:p>
            <a:pPr eaLnBrk="1">
              <a:lnSpc>
                <a:spcPct val="95000"/>
              </a:lnSpc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782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7651" name="Freeform 2"/>
          <p:cNvSpPr>
            <a:spLocks noChangeArrowheads="1"/>
          </p:cNvSpPr>
          <p:nvPr/>
        </p:nvSpPr>
        <p:spPr bwMode="auto">
          <a:xfrm>
            <a:off x="489600" y="1633132"/>
            <a:ext cx="8163360" cy="4572481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27652" name="Freeform 3"/>
          <p:cNvSpPr>
            <a:spLocks noChangeArrowheads="1"/>
          </p:cNvSpPr>
          <p:nvPr/>
        </p:nvSpPr>
        <p:spPr bwMode="auto">
          <a:xfrm>
            <a:off x="2122561" y="489652"/>
            <a:ext cx="5061600" cy="653829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0C0C0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2765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6481" y="273629"/>
            <a:ext cx="8228160" cy="1144921"/>
          </a:xfrm>
        </p:spPr>
        <p:txBody>
          <a:bodyPr tIns="22859"/>
          <a:lstStyle/>
          <a:p>
            <a:pPr>
              <a:lnSpc>
                <a:spcPct val="95000"/>
              </a:lnSpc>
              <a:tabLst>
                <a:tab pos="656650" algn="l"/>
                <a:tab pos="1313299" algn="l"/>
                <a:tab pos="1968510" algn="l"/>
                <a:tab pos="2625159" algn="l"/>
                <a:tab pos="3281809" algn="l"/>
                <a:tab pos="3939898" algn="l"/>
                <a:tab pos="4596548" algn="l"/>
                <a:tab pos="5253198" algn="l"/>
                <a:tab pos="5908408" algn="l"/>
                <a:tab pos="6565057" algn="l"/>
                <a:tab pos="7221707" algn="l"/>
                <a:tab pos="7879796" algn="l"/>
              </a:tabLst>
            </a:pPr>
            <a:r>
              <a:rPr lang="de-DE" altLang="ru-RU" sz="3600" b="1" i="1">
                <a:latin typeface="Georgia" pitchFamily="16" charset="0"/>
              </a:rPr>
              <a:t>6. Перловая каша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489600" y="2193351"/>
            <a:ext cx="8163360" cy="3848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Перловка — кладовая белка и белковосодержащей клейковины. С ней следует обращаться столь же деликатно, как с бобовыми. Надо постараться разварить ее, не давая завариться каждому зерну в несъедобную твердую “пулю”. И тогда перловка покажет себя. Отблагодарит вкусом.</a:t>
            </a:r>
          </a:p>
          <a:p>
            <a:pPr eaLnBrk="1">
              <a:lnSpc>
                <a:spcPct val="95000"/>
              </a:lnSpc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727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456481" y="273629"/>
            <a:ext cx="8226720" cy="585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8676" name="Freeform 3"/>
          <p:cNvSpPr>
            <a:spLocks noChangeArrowheads="1"/>
          </p:cNvSpPr>
          <p:nvPr/>
        </p:nvSpPr>
        <p:spPr bwMode="auto">
          <a:xfrm>
            <a:off x="489600" y="816567"/>
            <a:ext cx="8163360" cy="5389046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489600" y="816566"/>
            <a:ext cx="8000640" cy="5224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Перед тем как готовить перловую кашу, следует заранее залить холодной водой, замочить предназначенную для варки крупу. При этом замачивать надо не на глазок, а один стакан (200 мл) перловой крупы залить ровно одним литром воды и оставить, повторяю, не менее чем на 10—12 часов. Пусть стоит в кухне с вечера всю ночь!Утром воду надо будет слить, а вымоченную крупу засыпать в подогретое до 40° молоко.</a:t>
            </a:r>
          </a:p>
          <a:p>
            <a:pPr algn="ct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пропорции для правильной варки перловки точные и ясные, и их нетрудно запомнить:</a:t>
            </a:r>
          </a:p>
          <a:p>
            <a:pPr eaLnBrk="1">
              <a:lnSpc>
                <a:spcPct val="95000"/>
              </a:lnSpc>
              <a:buSzPct val="45000"/>
              <a:buFont typeface="Wingdings" charset="2"/>
              <a:buChar char=""/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    1 стакан крупы</a:t>
            </a:r>
          </a:p>
          <a:p>
            <a:pPr eaLnBrk="1">
              <a:lnSpc>
                <a:spcPct val="95000"/>
              </a:lnSpc>
              <a:buSzPct val="45000"/>
              <a:buFont typeface="Wingdings" charset="2"/>
              <a:buChar char=""/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    1 литр воды для замачивания,</a:t>
            </a:r>
          </a:p>
          <a:p>
            <a:pPr eaLnBrk="1">
              <a:lnSpc>
                <a:spcPct val="95000"/>
              </a:lnSpc>
              <a:buSzPct val="45000"/>
              <a:buFont typeface="Wingdings" charset="2"/>
              <a:buChar char=""/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    2 литра молока для варки</a:t>
            </a:r>
          </a:p>
          <a:p>
            <a:pPr eaLnBrk="1">
              <a:lnSpc>
                <a:spcPct val="95000"/>
              </a:lnSpc>
              <a:buClrTx/>
              <a:buSzTx/>
              <a:buFontTx/>
              <a:buNone/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063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456481" y="273629"/>
            <a:ext cx="8226720" cy="585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700" name="Freeform 3"/>
          <p:cNvSpPr>
            <a:spLocks noChangeArrowheads="1"/>
          </p:cNvSpPr>
          <p:nvPr/>
        </p:nvSpPr>
        <p:spPr bwMode="auto">
          <a:xfrm>
            <a:off x="489600" y="816567"/>
            <a:ext cx="8163360" cy="5389046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0C0C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489600" y="979303"/>
            <a:ext cx="8000640" cy="408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4535" rIns="81639" bIns="40820"/>
          <a:lstStyle>
            <a:lvl1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0113" algn="l"/>
                <a:tab pos="2894013" algn="l"/>
                <a:tab pos="3617913" algn="l"/>
                <a:tab pos="4343400" algn="l"/>
                <a:tab pos="5067300" algn="l"/>
                <a:tab pos="5791200" algn="l"/>
                <a:tab pos="6513513" algn="l"/>
                <a:tab pos="7237413" algn="l"/>
                <a:tab pos="7961313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95000"/>
              </a:lnSpc>
            </a:pPr>
            <a:r>
              <a:rPr lang="de-DE" altLang="ru-RU" sz="2200" b="1" i="1">
                <a:solidFill>
                  <a:srgbClr val="000000"/>
                </a:solidFill>
                <a:latin typeface="Georgia" pitchFamily="16" charset="0"/>
              </a:rPr>
              <a:t>Пока молоко не закипит и не прокипит после этого 5 минут, варят непосредственно на наплитном огне, в кастрюле без крышки. А затем закрывают кастрюлю крышкой, снимают с огня и переставляют в водяную баню. Это делается для того, чтобы каша, варящаяся в молоке, не подгорала, не садилась бы на дно, а молоко бы не убегало. Варка перловой каши в водяной бане должна продолжаться 6 часов. </a:t>
            </a:r>
          </a:p>
          <a:p>
            <a:pPr algn="ctr" eaLnBrk="1">
              <a:lnSpc>
                <a:spcPct val="95000"/>
              </a:lnSpc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  <a:p>
            <a:pPr eaLnBrk="1">
              <a:lnSpc>
                <a:spcPct val="95000"/>
              </a:lnSpc>
            </a:pPr>
            <a:endParaRPr lang="de-DE" altLang="ru-RU" sz="2200" b="1" i="1">
              <a:solidFill>
                <a:srgbClr val="000000"/>
              </a:solidFill>
              <a:latin typeface="Georgia" pitchFamily="16" charset="0"/>
            </a:endParaRPr>
          </a:p>
        </p:txBody>
      </p:sp>
      <p:pic>
        <p:nvPicPr>
          <p:cNvPr id="2970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640" y="3918652"/>
            <a:ext cx="2285280" cy="2187589"/>
          </a:xfrm>
          <a:prstGeom prst="rect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2094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1013</Words>
  <Application>Microsoft Office PowerPoint</Application>
  <PresentationFormat>Экран (4:3)</PresentationFormat>
  <Paragraphs>61</Paragraphs>
  <Slides>12</Slides>
  <Notes>12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4. Пшенная каша</vt:lpstr>
      <vt:lpstr>Презентация PowerPoint</vt:lpstr>
      <vt:lpstr>Пшённая каша с тыквой</vt:lpstr>
      <vt:lpstr>5. Геркулесовая каша</vt:lpstr>
      <vt:lpstr>Презентация PowerPoint</vt:lpstr>
      <vt:lpstr>Презентация PowerPoint</vt:lpstr>
      <vt:lpstr>6. Перловая каша</vt:lpstr>
      <vt:lpstr>Презентация PowerPoint</vt:lpstr>
      <vt:lpstr>Презентация PowerPoint</vt:lpstr>
      <vt:lpstr>Презентация PowerPoint</vt:lpstr>
      <vt:lpstr>7. Ячневая каша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Пшенная каша</dc:title>
  <dc:creator>Елена</dc:creator>
  <cp:lastModifiedBy>Елена</cp:lastModifiedBy>
  <cp:revision>4</cp:revision>
  <dcterms:created xsi:type="dcterms:W3CDTF">2013-10-16T12:26:06Z</dcterms:created>
  <dcterms:modified xsi:type="dcterms:W3CDTF">2013-10-16T12:37:31Z</dcterms:modified>
</cp:coreProperties>
</file>