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78" r:id="rId6"/>
    <p:sldId id="260" r:id="rId7"/>
    <p:sldId id="261" r:id="rId8"/>
    <p:sldId id="262" r:id="rId9"/>
    <p:sldId id="268" r:id="rId10"/>
    <p:sldId id="263" r:id="rId11"/>
    <p:sldId id="269" r:id="rId12"/>
    <p:sldId id="264" r:id="rId13"/>
    <p:sldId id="266" r:id="rId14"/>
    <p:sldId id="270" r:id="rId15"/>
    <p:sldId id="271" r:id="rId16"/>
    <p:sldId id="272" r:id="rId17"/>
    <p:sldId id="273" r:id="rId18"/>
    <p:sldId id="274" r:id="rId19"/>
    <p:sldId id="276" r:id="rId20"/>
    <p:sldId id="267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046" autoAdjust="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3FD5D-16E0-4A0D-B9EC-A15F05BAAD4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FD0C3-D4D9-4B59-AFDE-87C1F33338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FD0C3-D4D9-4B59-AFDE-87C1F333389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BA59C49-7E58-4E63-9E7C-690175C8D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A4876E1-650E-4AF1-B14C-498CE65AE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Хозяйка\Рабочий стол\adb73267b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57912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Рождество Христово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C0099"/>
                </a:solidFill>
              </a:rPr>
              <a:t>Омела (</a:t>
            </a:r>
            <a:r>
              <a:rPr lang="ru-RU" b="1" dirty="0" err="1">
                <a:solidFill>
                  <a:srgbClr val="CC0099"/>
                </a:solidFill>
              </a:rPr>
              <a:t>Mistletoe</a:t>
            </a:r>
            <a:r>
              <a:rPr lang="ru-RU" b="1" dirty="0">
                <a:solidFill>
                  <a:srgbClr val="CC0099"/>
                </a:solidFill>
              </a:rPr>
              <a:t>)</a:t>
            </a:r>
          </a:p>
        </p:txBody>
      </p:sp>
      <p:pic>
        <p:nvPicPr>
          <p:cNvPr id="5" name="Picture 10" descr="ThumbnailPosy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05000"/>
            <a:ext cx="3756660" cy="3886200"/>
          </a:xfrm>
          <a:noFill/>
          <a:ln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81000" y="1828800"/>
            <a:ext cx="352044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CC0099"/>
                </a:solidFill>
              </a:rPr>
              <a:t>За много лет до рождения Христа друиды использовали ветви омелы для украшения домов, празднуя наступление зимы. Они почитали ее как священное растение и верили, что омела имеет свойство излечивать многие болезни (в том числе и бесплодие), помогает при отравлениях и защищает от злых чар.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Хозяйка\Рабочий стол\Perfect Poinsettias 3D Christmas Screensa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28600" y="0"/>
            <a:ext cx="7089648" cy="8382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1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3800" b="1" i="1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Пуансеттия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Содержимое 2"/>
          <p:cNvSpPr>
            <a:spLocks noGrp="1"/>
          </p:cNvSpPr>
          <p:nvPr>
            <p:ph sz="half" idx="1"/>
          </p:nvPr>
        </p:nvSpPr>
        <p:spPr>
          <a:xfrm>
            <a:off x="0" y="1036637"/>
            <a:ext cx="5486400" cy="582136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Пуансеттия</a:t>
            </a:r>
            <a:r>
              <a:rPr lang="ru-RU" dirty="0" smtClean="0">
                <a:solidFill>
                  <a:srgbClr val="00B050"/>
                </a:solidFill>
              </a:rPr>
              <a:t> – это очень красивое мексиканское растение, которое часто используют для украшения помещений во время рождественских праздников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Пуансеттия</a:t>
            </a:r>
            <a:r>
              <a:rPr lang="ru-RU" dirty="0" smtClean="0">
                <a:solidFill>
                  <a:srgbClr val="00B050"/>
                </a:solidFill>
              </a:rPr>
              <a:t> названа так в честь </a:t>
            </a:r>
            <a:r>
              <a:rPr lang="ru-RU" dirty="0" err="1" smtClean="0">
                <a:solidFill>
                  <a:srgbClr val="00B050"/>
                </a:solidFill>
              </a:rPr>
              <a:t>Жоеля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Пуансетта</a:t>
            </a:r>
            <a:r>
              <a:rPr lang="ru-RU" dirty="0" smtClean="0">
                <a:solidFill>
                  <a:srgbClr val="00B050"/>
                </a:solidFill>
              </a:rPr>
              <a:t>, первого американского посла в Мексике, который в 1828 году привез ее в Штаты. Благодаря форме своих листьев, это растение стало символом Вифлеемской звезды и поэтому ассоциировалось с Рождеством. Ярко-красные листья </a:t>
            </a:r>
            <a:r>
              <a:rPr lang="ru-RU" dirty="0" err="1" smtClean="0">
                <a:solidFill>
                  <a:srgbClr val="00B050"/>
                </a:solidFill>
              </a:rPr>
              <a:t>пуансеттии</a:t>
            </a:r>
            <a:r>
              <a:rPr lang="ru-RU" dirty="0" smtClean="0">
                <a:solidFill>
                  <a:srgbClr val="00B050"/>
                </a:solidFill>
              </a:rPr>
              <a:t>, окружающие ее невзрачный желтый цветок, часто принимают за лепестки.</a:t>
            </a:r>
          </a:p>
          <a:p>
            <a:endParaRPr lang="ru-RU" dirty="0"/>
          </a:p>
        </p:txBody>
      </p:sp>
      <p:pic>
        <p:nvPicPr>
          <p:cNvPr id="18" name="Picture 2" descr="C:\Documents and Settings\Хозяйка\Рабочий стол\puansettiya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1862" y="304800"/>
            <a:ext cx="1862138" cy="22345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32004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3399"/>
                </a:solidFill>
              </a:rPr>
              <a:t>В Англии</a:t>
            </a:r>
            <a:r>
              <a:rPr lang="ru-RU" dirty="0" smtClean="0">
                <a:solidFill>
                  <a:srgbClr val="FF3399"/>
                </a:solidFill>
              </a:rPr>
              <a:t> обязательные блюда на Рождество – запеченная в духовке индейка под соусом из крыжовника и рождественский пудинг, который обливается ромом, поджигается и пылающий ставится на стол.</a:t>
            </a:r>
          </a:p>
          <a:p>
            <a:r>
              <a:rPr lang="ru-RU" b="1" dirty="0" smtClean="0">
                <a:solidFill>
                  <a:srgbClr val="FF3399"/>
                </a:solidFill>
              </a:rPr>
              <a:t>В США</a:t>
            </a:r>
            <a:r>
              <a:rPr lang="ru-RU" dirty="0" smtClean="0">
                <a:solidFill>
                  <a:srgbClr val="FF3399"/>
                </a:solidFill>
              </a:rPr>
              <a:t> к рождественскому обеду подается индейка под клюквенным соусом.</a:t>
            </a:r>
          </a:p>
          <a:p>
            <a:endParaRPr lang="ru-RU" dirty="0"/>
          </a:p>
        </p:txBody>
      </p:sp>
      <p:pic>
        <p:nvPicPr>
          <p:cNvPr id="3075" name="Picture 3" descr="C:\Documents and Settings\Хозяйка\Рабочий стол\081030_rfoster_mp_festivals_cmas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0" y="3048000"/>
            <a:ext cx="2921000" cy="2190750"/>
          </a:xfrm>
          <a:prstGeom prst="rect">
            <a:avLst/>
          </a:prstGeom>
          <a:noFill/>
        </p:spPr>
      </p:pic>
      <p:pic>
        <p:nvPicPr>
          <p:cNvPr id="3076" name="Picture 4" descr="C:\Documents and Settings\Хозяйка\Рабочий стол\b97160f568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124200"/>
            <a:ext cx="2857232" cy="1906310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429000" y="5257800"/>
            <a:ext cx="2057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индейка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под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соусом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из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крыжовника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. </a:t>
            </a:r>
          </a:p>
        </p:txBody>
      </p:sp>
      <p:pic>
        <p:nvPicPr>
          <p:cNvPr id="3078" name="Picture 6" descr="C:\Documents and Settings\Хозяйка\Рабочий стол\1289631901_indejka-v-souse-s-papriko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0"/>
            <a:ext cx="3181350" cy="250403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876800" y="2514600"/>
            <a:ext cx="396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индейкой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с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клюквенным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соусом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010400" y="5334000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3399"/>
                </a:solidFill>
              </a:rPr>
              <a:t>рождественский пудинг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Рождественский Леденец (</a:t>
            </a:r>
            <a:r>
              <a:rPr lang="ru-RU" dirty="0" err="1" smtClean="0">
                <a:solidFill>
                  <a:srgbClr val="0070C0"/>
                </a:solidFill>
              </a:rPr>
              <a:t>Candy</a:t>
            </a:r>
            <a:r>
              <a:rPr lang="en-US" dirty="0" smtClean="0">
                <a:solidFill>
                  <a:srgbClr val="0070C0"/>
                </a:solidFill>
              </a:rPr>
              <a:t>c</a:t>
            </a:r>
            <a:r>
              <a:rPr lang="ru-RU" dirty="0" err="1" smtClean="0">
                <a:solidFill>
                  <a:srgbClr val="0070C0"/>
                </a:solidFill>
              </a:rPr>
              <a:t>ane</a:t>
            </a:r>
            <a:r>
              <a:rPr lang="ru-RU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Documents and Settings\Хозяйка\Рабочий стол\post-50860-1227521086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143000"/>
            <a:ext cx="3956538" cy="5486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182880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До того, как был изобретен полосатый мятный леденец в форме трости (или пастушьего посоха), родители угощали детей на Рождество леденцовыми палочками из простого белого сахара. В 17 веке его начали изгибать в форме посоха, а в 19 на белом леденце появились привычные для всех теперь красные полоски.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2971800" cy="48555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Дети оставляют на камине печенье для </a:t>
            </a:r>
            <a:r>
              <a:rPr lang="ru-RU" dirty="0" err="1" smtClean="0">
                <a:solidFill>
                  <a:srgbClr val="00B0F0"/>
                </a:solidFill>
              </a:rPr>
              <a:t>Санты</a:t>
            </a:r>
            <a:r>
              <a:rPr lang="ru-RU" dirty="0" smtClean="0">
                <a:solidFill>
                  <a:srgbClr val="00B0F0"/>
                </a:solidFill>
              </a:rPr>
              <a:t> в знак благодарности за работу, которую он делает каждое Рождество. А те, кто вел себя нехорошо, надеются таким образом его немного задобрить, чтобы тоже получить подарок.   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Печенья для </a:t>
            </a:r>
            <a:r>
              <a:rPr lang="ru-RU" b="1" dirty="0" err="1">
                <a:solidFill>
                  <a:srgbClr val="00B0F0"/>
                </a:solidFill>
              </a:rPr>
              <a:t>Санты</a:t>
            </a:r>
            <a:r>
              <a:rPr lang="ru-RU" b="1" dirty="0">
                <a:solidFill>
                  <a:srgbClr val="00B0F0"/>
                </a:solidFill>
              </a:rPr>
              <a:t> (</a:t>
            </a:r>
            <a:r>
              <a:rPr lang="ru-RU" b="1" dirty="0" err="1">
                <a:solidFill>
                  <a:srgbClr val="00B0F0"/>
                </a:solidFill>
              </a:rPr>
              <a:t>Cookies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err="1">
                <a:solidFill>
                  <a:srgbClr val="00B0F0"/>
                </a:solidFill>
              </a:rPr>
              <a:t>for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err="1">
                <a:solidFill>
                  <a:srgbClr val="00B0F0"/>
                </a:solidFill>
              </a:rPr>
              <a:t>Santa</a:t>
            </a:r>
            <a:r>
              <a:rPr lang="ru-RU" b="1" dirty="0">
                <a:solidFill>
                  <a:srgbClr val="00B0F0"/>
                </a:solidFill>
              </a:rPr>
              <a:t>)</a:t>
            </a:r>
          </a:p>
        </p:txBody>
      </p:sp>
      <p:pic>
        <p:nvPicPr>
          <p:cNvPr id="5" name="Picture 6" descr="cook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1752600"/>
            <a:ext cx="5364162" cy="4313237"/>
          </a:xfrm>
          <a:prstGeom prst="rect">
            <a:avLst/>
          </a:prstGeom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Свеча (</a:t>
            </a:r>
            <a:r>
              <a:rPr lang="en-US" dirty="0" smtClean="0">
                <a:solidFill>
                  <a:srgbClr val="00B050"/>
                </a:solidFill>
              </a:rPr>
              <a:t>Candle</a:t>
            </a:r>
            <a:r>
              <a:rPr lang="ru-RU" dirty="0" smtClean="0">
                <a:solidFill>
                  <a:srgbClr val="00B050"/>
                </a:solidFill>
              </a:rPr>
              <a:t>)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8" descr="xmas1a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0" y="1905000"/>
            <a:ext cx="5659741" cy="3441123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28600" y="1600200"/>
            <a:ext cx="3276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B050"/>
                </a:solidFill>
              </a:rPr>
              <a:t>Одна из главных традиций этих недель - это венки со свечами, которые имеют особое значение. Такие венки делают на первое воскресенье этого периода, и обычно они состоят из 5 свечей: четырех красных и одной белой. Каждое воскресенье зажигается новая красная свеча. Они зажигаются в то время, когда семья собирается вместе за молитвой, праздничным столом и т.д. Белую свечу зажигают в вечер перед Рождеством как символ того, что в мир придет Христос и осветит тьму.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Рождественская елка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Christmas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Tree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7800"/>
            <a:ext cx="3810000" cy="5257800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Обычай украшать ель появился в Англии сравнительно недавно, в середине XIX в., и был завезен сюда из Германии. Королева Виктория и принц Альберт впервые устроили елку для своих детей в Виндзоре, и эта мода быстро распространилась. Сейчас почти в каждом английском доме к Рождеству украшают разноцветными блестящими игрушками и сладостями елку, на верхушке ее обычно укрепляют Рождественскую фею или большую серебряную звезду. </a:t>
            </a:r>
          </a:p>
          <a:p>
            <a:endParaRPr lang="ru-RU" dirty="0"/>
          </a:p>
        </p:txBody>
      </p:sp>
      <p:pic>
        <p:nvPicPr>
          <p:cNvPr id="4" name="Picture 6" descr="tree-anim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1524000"/>
            <a:ext cx="3679825" cy="467995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Рождественское полено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4114800" cy="5562600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Рождественское полено должно быть срублено главой семейства, а не куплено у кого-то. Оно должно сгорать в камине вместе с остатками прошлогоднего рождественского полена. Полено должно гореть все двенадцать дней Рождества. Существует суеверие, что если человек увидит свою тень, отбрасываемую от камина, где горит полено, без головы, он умрет в следующем году. Пепел же рождественского полена излечивает болезни и оберегает жилище от ударов молнии. </a:t>
            </a:r>
          </a:p>
          <a:p>
            <a:endParaRPr lang="ru-RU" dirty="0"/>
          </a:p>
        </p:txBody>
      </p:sp>
      <p:pic>
        <p:nvPicPr>
          <p:cNvPr id="4" name="Picture 6" descr="christmas-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38600" y="1752600"/>
            <a:ext cx="4943475" cy="32988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santa а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304800"/>
            <a:ext cx="3886200" cy="2914650"/>
          </a:xfrm>
          <a:prstGeom prst="rect">
            <a:avLst/>
          </a:prstGeom>
          <a:noFill/>
          <a:ln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52400" y="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Санта Клаус (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Santa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Claus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0" y="1295400"/>
            <a:ext cx="3733800" cy="556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главное действующее лицо рождества, это, конечно, Санта-Клаус или рождественский дед. Санта Клаус - толстый веселый старичок, который разносит подарки, стал неотъемлемой частью празднования Рождества по всему миру. У него обязательно белая борода, красная курточка, штаны и шапка с белой меховой оторочкой. Он разъезжает на запряженных северными оленями санях, наполненных доверху подарками. Он проникает в дома через дымоход и оставляет подарки под елкой или в специальном носочке, но только послушным детям. В Англии его называют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Father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Christmas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 переводится, как Батюшка Рождество.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 descr="C:\Documents and Settings\Хозяйка\Рабочий стол\b7v91080sh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322068"/>
            <a:ext cx="2743200" cy="34403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Рождественские </a:t>
            </a:r>
            <a:r>
              <a:rPr lang="ru-RU" dirty="0" err="1" smtClean="0">
                <a:solidFill>
                  <a:srgbClr val="00B050"/>
                </a:solidFill>
              </a:rPr>
              <a:t>кэролы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(Carols)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2895600" cy="500793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1800" dirty="0" smtClean="0">
                <a:solidFill>
                  <a:srgbClr val="00B050"/>
                </a:solidFill>
              </a:rPr>
              <a:t>Самой главной рождественской традицией англичане считают гимны. Они называются "</a:t>
            </a:r>
            <a:r>
              <a:rPr lang="ru-RU" sz="1800" dirty="0" err="1" smtClean="0">
                <a:solidFill>
                  <a:srgbClr val="00B050"/>
                </a:solidFill>
              </a:rPr>
              <a:t>кэрол</a:t>
            </a:r>
            <a:r>
              <a:rPr lang="ru-RU" sz="1800" dirty="0" smtClean="0">
                <a:solidFill>
                  <a:srgbClr val="00B050"/>
                </a:solidFill>
              </a:rPr>
              <a:t>", их поют в церквях перед приходом рождества, и на улицах, проходя от одного дома к другому. Раньше, таким образом, собирались пожертвования для монастырей и детских приютов. Сегодня это просто веселое развлечение для большинства граждан.</a:t>
            </a:r>
          </a:p>
          <a:p>
            <a:pPr>
              <a:lnSpc>
                <a:spcPct val="80000"/>
              </a:lnSpc>
            </a:pPr>
            <a:endParaRPr lang="ru-RU" sz="1800" dirty="0">
              <a:solidFill>
                <a:srgbClr val="00B050"/>
              </a:solidFill>
            </a:endParaRPr>
          </a:p>
        </p:txBody>
      </p:sp>
      <p:pic>
        <p:nvPicPr>
          <p:cNvPr id="6" name="Picture 6" descr="carole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1447800"/>
            <a:ext cx="5184775" cy="44180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4114800" cy="14176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История </a:t>
            </a:r>
            <a:r>
              <a:rPr lang="ru-RU" sz="3200" b="1" dirty="0" smtClean="0">
                <a:solidFill>
                  <a:srgbClr val="00B0F0"/>
                </a:solidFill>
              </a:rPr>
              <a:t>появления</a:t>
            </a:r>
            <a:r>
              <a:rPr lang="ru-RU" sz="3200" dirty="0" smtClean="0">
                <a:solidFill>
                  <a:srgbClr val="00B0F0"/>
                </a:solidFill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</a:rPr>
              <a:t>праздника</a:t>
            </a:r>
            <a:r>
              <a:rPr lang="ru-RU" sz="3200" dirty="0" smtClean="0">
                <a:solidFill>
                  <a:srgbClr val="00B0F0"/>
                </a:solidFill>
              </a:rPr>
              <a:t>.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5257800" cy="5334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Рождество Христово – один из самых светлых христианских праздников, который всем христианским миром отмечается с особым благоговением. Это – праздник мира, отдыха и душевного спокойствия. Это – один из важнейших христианских праздников и государственный праздник в 145 странах мира. Святой Иоанн Златоуст называет праздник Рождества Христова «честнейшим и важнейшим всех праздников», «материю всех праздников». Радость этого события так велика, что Церковь издревле постановила весь день праздника сопровождать церковным звоном.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9" descr="christm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42236" y="914400"/>
            <a:ext cx="3901764" cy="50403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Хозяйка\Рабочий стол\82345-Royalty-Free-RF-Clipart-Illustration-Of-Golden-Bouncing-Christmas-Bells-With-Jingle-Bells-Text-On-Yellow.jpg"/>
          <p:cNvPicPr>
            <a:picLocks noChangeAspect="1" noChangeArrowheads="1"/>
          </p:cNvPicPr>
          <p:nvPr/>
        </p:nvPicPr>
        <p:blipFill>
          <a:blip r:embed="rId2" cstate="print"/>
          <a:srcRect t="666" r="39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5562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Dashing through the snow</a:t>
            </a:r>
            <a:br>
              <a:rPr lang="en-US" sz="1600" dirty="0" smtClean="0"/>
            </a:br>
            <a:r>
              <a:rPr lang="en-US" sz="1600" dirty="0" smtClean="0"/>
              <a:t>In a one-horse open sleigh,</a:t>
            </a:r>
            <a:br>
              <a:rPr lang="en-US" sz="1600" dirty="0" smtClean="0"/>
            </a:br>
            <a:r>
              <a:rPr lang="en-US" sz="1600" dirty="0" smtClean="0"/>
              <a:t>Over the fields we go,</a:t>
            </a:r>
            <a:br>
              <a:rPr lang="en-US" sz="1600" dirty="0" smtClean="0"/>
            </a:br>
            <a:r>
              <a:rPr lang="en-US" sz="1600" dirty="0" smtClean="0"/>
              <a:t>Laughing all the way;</a:t>
            </a:r>
            <a:br>
              <a:rPr lang="en-US" sz="1600" dirty="0" smtClean="0"/>
            </a:br>
            <a:r>
              <a:rPr lang="en-US" sz="1600" dirty="0" smtClean="0"/>
              <a:t>Bells on bob-tail ring,</a:t>
            </a:r>
            <a:br>
              <a:rPr lang="en-US" sz="1600" dirty="0" smtClean="0"/>
            </a:br>
            <a:r>
              <a:rPr lang="en-US" sz="1600" dirty="0" smtClean="0"/>
              <a:t>making spirits bright,</a:t>
            </a:r>
            <a:br>
              <a:rPr lang="en-US" sz="1600" dirty="0" smtClean="0"/>
            </a:br>
            <a:r>
              <a:rPr lang="en-US" sz="1600" dirty="0" smtClean="0"/>
              <a:t>What fun it is to ride and sing</a:t>
            </a:r>
            <a:br>
              <a:rPr lang="en-US" sz="1600" dirty="0" smtClean="0"/>
            </a:br>
            <a:r>
              <a:rPr lang="en-US" sz="1600" dirty="0" smtClean="0"/>
              <a:t>A sleighing song tonight, 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Jingle bells, jingle bells,</a:t>
            </a:r>
            <a:br>
              <a:rPr lang="en-US" sz="1600" dirty="0" smtClean="0"/>
            </a:br>
            <a:r>
              <a:rPr lang="en-US" sz="1600" dirty="0" smtClean="0"/>
              <a:t>jingle all the way!</a:t>
            </a:r>
            <a:br>
              <a:rPr lang="en-US" sz="1600" dirty="0" smtClean="0"/>
            </a:br>
            <a:r>
              <a:rPr lang="en-US" sz="1600" dirty="0" smtClean="0"/>
              <a:t>O what fun it is to ride</a:t>
            </a:r>
            <a:br>
              <a:rPr lang="en-US" sz="1600" dirty="0" smtClean="0"/>
            </a:br>
            <a:r>
              <a:rPr lang="en-US" sz="1600" dirty="0" smtClean="0"/>
              <a:t>In a one-horse open sleigh (repeat)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 day or two ago,</a:t>
            </a:r>
            <a:br>
              <a:rPr lang="en-US" sz="1600" dirty="0" smtClean="0"/>
            </a:br>
            <a:r>
              <a:rPr lang="en-US" sz="1600" dirty="0" smtClean="0"/>
              <a:t>I thought I'd take a ride,</a:t>
            </a:r>
            <a:br>
              <a:rPr lang="en-US" sz="1600" dirty="0" smtClean="0"/>
            </a:br>
            <a:r>
              <a:rPr lang="en-US" sz="1600" dirty="0" smtClean="0"/>
              <a:t>And soon Miss Fanny Bright</a:t>
            </a:r>
            <a:br>
              <a:rPr lang="en-US" sz="1600" dirty="0" smtClean="0"/>
            </a:br>
            <a:r>
              <a:rPr lang="en-US" sz="1600" dirty="0" smtClean="0"/>
              <a:t>Was seated by my side;</a:t>
            </a:r>
            <a:br>
              <a:rPr lang="en-US" sz="1600" dirty="0" smtClean="0"/>
            </a:br>
            <a:r>
              <a:rPr lang="en-US" sz="1600" dirty="0" smtClean="0"/>
              <a:t>The horse was lean and lank;</a:t>
            </a:r>
            <a:br>
              <a:rPr lang="en-US" sz="1600" dirty="0" smtClean="0"/>
            </a:br>
            <a:r>
              <a:rPr lang="en-US" sz="1600" dirty="0" smtClean="0"/>
              <a:t>Misfortune seemed his lot;</a:t>
            </a:r>
            <a:br>
              <a:rPr lang="en-US" sz="1600" dirty="0" smtClean="0"/>
            </a:br>
            <a:r>
              <a:rPr lang="en-US" sz="1600" dirty="0" smtClean="0"/>
              <a:t>He got into a drifted bank,</a:t>
            </a:r>
            <a:br>
              <a:rPr lang="en-US" sz="1600" dirty="0" smtClean="0"/>
            </a:br>
            <a:r>
              <a:rPr lang="en-US" sz="1600" dirty="0" smtClean="0"/>
              <a:t>And we, we got up</a:t>
            </a:r>
            <a:r>
              <a:rPr lang="ru-RU" sz="1600" dirty="0" smtClean="0"/>
              <a:t> </a:t>
            </a:r>
            <a:r>
              <a:rPr lang="en-US" sz="1600" dirty="0" smtClean="0"/>
              <a:t>sot</a:t>
            </a:r>
            <a:r>
              <a:rPr lang="ru-RU" sz="1600" dirty="0" smtClean="0"/>
              <a:t> </a:t>
            </a:r>
            <a:r>
              <a:rPr lang="en-US" sz="1600" dirty="0" smtClean="0"/>
              <a:t>.</a:t>
            </a:r>
            <a:r>
              <a:rPr lang="ru-RU" sz="1600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Jingle Bells, Jingle Bells,</a:t>
            </a:r>
            <a:br>
              <a:rPr lang="en-US" sz="1600" dirty="0" smtClean="0"/>
            </a:br>
            <a:r>
              <a:rPr lang="en-US" sz="1600" dirty="0" smtClean="0"/>
              <a:t>Jingle all the way!</a:t>
            </a:r>
            <a:br>
              <a:rPr lang="en-US" sz="1600" dirty="0" smtClean="0"/>
            </a:br>
            <a:r>
              <a:rPr lang="en-US" sz="1600" dirty="0" smtClean="0"/>
              <a:t>o What fun it is to ride</a:t>
            </a:r>
            <a:br>
              <a:rPr lang="en-US" sz="1600" dirty="0" smtClean="0"/>
            </a:br>
            <a:r>
              <a:rPr lang="en-US" sz="1600" dirty="0" smtClean="0"/>
              <a:t>In a one-horse open sleigh. (repeat)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05200" y="152400"/>
            <a:ext cx="6477000" cy="6705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A day or two ago,</a:t>
            </a:r>
            <a:br>
              <a:rPr lang="en-US" sz="1600" dirty="0" smtClean="0"/>
            </a:br>
            <a:r>
              <a:rPr lang="en-US" sz="1600" dirty="0" smtClean="0"/>
              <a:t>the story I must tell</a:t>
            </a:r>
            <a:br>
              <a:rPr lang="en-US" sz="1600" dirty="0" smtClean="0"/>
            </a:br>
            <a:r>
              <a:rPr lang="en-US" sz="1600" dirty="0" smtClean="0"/>
              <a:t>I went out on the snow</a:t>
            </a:r>
            <a:br>
              <a:rPr lang="en-US" sz="1600" dirty="0" smtClean="0"/>
            </a:br>
            <a:r>
              <a:rPr lang="en-US" sz="1600" dirty="0" smtClean="0"/>
              <a:t>And on my back I fell;</a:t>
            </a:r>
            <a:br>
              <a:rPr lang="en-US" sz="1600" dirty="0" smtClean="0"/>
            </a:br>
            <a:r>
              <a:rPr lang="en-US" sz="1600" dirty="0" smtClean="0"/>
              <a:t>A gent was riding by</a:t>
            </a:r>
            <a:br>
              <a:rPr lang="en-US" sz="1600" dirty="0" smtClean="0"/>
            </a:br>
            <a:r>
              <a:rPr lang="en-US" sz="1600" dirty="0" smtClean="0"/>
              <a:t>In a one-horse open sleigh,</a:t>
            </a:r>
            <a:br>
              <a:rPr lang="en-US" sz="1600" dirty="0" smtClean="0"/>
            </a:br>
            <a:r>
              <a:rPr lang="en-US" sz="1600" dirty="0" smtClean="0"/>
              <a:t>He laughed as there</a:t>
            </a:r>
            <a:br>
              <a:rPr lang="en-US" sz="1600" dirty="0" smtClean="0"/>
            </a:br>
            <a:r>
              <a:rPr lang="en-US" sz="1600" dirty="0" smtClean="0"/>
              <a:t>I sprawling lie,</a:t>
            </a:r>
            <a:br>
              <a:rPr lang="en-US" sz="1600" dirty="0" smtClean="0"/>
            </a:br>
            <a:r>
              <a:rPr lang="en-US" sz="1600" dirty="0" smtClean="0"/>
              <a:t>But quickly drove away, O</a:t>
            </a:r>
            <a:br>
              <a:rPr lang="en-US" sz="1600" dirty="0" smtClean="0"/>
            </a:br>
            <a:r>
              <a:rPr lang="en-US" sz="1600" dirty="0" smtClean="0"/>
              <a:t>Jingle Bells, Jingle Bells,</a:t>
            </a:r>
            <a:br>
              <a:rPr lang="en-US" sz="1600" dirty="0" smtClean="0"/>
            </a:br>
            <a:r>
              <a:rPr lang="en-US" sz="1600" dirty="0" smtClean="0"/>
              <a:t>Jingle all the way!</a:t>
            </a:r>
            <a:br>
              <a:rPr lang="en-US" sz="1600" dirty="0" smtClean="0"/>
            </a:br>
            <a:r>
              <a:rPr lang="en-US" sz="1600" dirty="0" smtClean="0"/>
              <a:t>o What fun it is to ride</a:t>
            </a:r>
            <a:br>
              <a:rPr lang="en-US" sz="1600" dirty="0" smtClean="0"/>
            </a:br>
            <a:r>
              <a:rPr lang="en-US" sz="1600" dirty="0" smtClean="0"/>
              <a:t>In a one-horse open sleigh. (repeat)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Now the ground is white</a:t>
            </a:r>
            <a:br>
              <a:rPr lang="en-US" sz="1600" dirty="0" smtClean="0"/>
            </a:br>
            <a:r>
              <a:rPr lang="en-US" sz="1600" dirty="0" smtClean="0"/>
              <a:t>Go it while you’re young,</a:t>
            </a:r>
            <a:br>
              <a:rPr lang="en-US" sz="1600" dirty="0" smtClean="0"/>
            </a:br>
            <a:r>
              <a:rPr lang="en-US" sz="1600" dirty="0" smtClean="0"/>
              <a:t>Take the girls tonight</a:t>
            </a:r>
            <a:br>
              <a:rPr lang="en-US" sz="1600" dirty="0" smtClean="0"/>
            </a:br>
            <a:r>
              <a:rPr lang="en-US" sz="1600" dirty="0" smtClean="0"/>
              <a:t>And sing this sleighing song;</a:t>
            </a:r>
            <a:br>
              <a:rPr lang="en-US" sz="1600" dirty="0" smtClean="0"/>
            </a:br>
            <a:r>
              <a:rPr lang="en-US" sz="1600" dirty="0" smtClean="0"/>
              <a:t>Just get a bob-tailed bay</a:t>
            </a:r>
            <a:br>
              <a:rPr lang="en-US" sz="1600" dirty="0" smtClean="0"/>
            </a:br>
            <a:r>
              <a:rPr lang="en-US" sz="1600" dirty="0" smtClean="0"/>
              <a:t>two-forty as his speed</a:t>
            </a:r>
            <a:br>
              <a:rPr lang="en-US" sz="1600" dirty="0" smtClean="0"/>
            </a:br>
            <a:r>
              <a:rPr lang="en-US" sz="1600" dirty="0" smtClean="0"/>
              <a:t>Hitch him to an open sleigh</a:t>
            </a:r>
            <a:br>
              <a:rPr lang="en-US" sz="1600" dirty="0" smtClean="0"/>
            </a:br>
            <a:r>
              <a:rPr lang="en-US" sz="1600" dirty="0" smtClean="0"/>
              <a:t>And crack! you’ll take the lead, O</a:t>
            </a:r>
            <a:br>
              <a:rPr lang="en-US" sz="1600" dirty="0" smtClean="0"/>
            </a:br>
            <a:r>
              <a:rPr lang="en-US" sz="1600" dirty="0" smtClean="0"/>
              <a:t>Jingle Bells, Jingle Bells,</a:t>
            </a:r>
            <a:br>
              <a:rPr lang="en-US" sz="1600" dirty="0" smtClean="0"/>
            </a:br>
            <a:r>
              <a:rPr lang="en-US" sz="1600" dirty="0" smtClean="0"/>
              <a:t>Jingle all the way!</a:t>
            </a:r>
            <a:br>
              <a:rPr lang="en-US" sz="1600" dirty="0" smtClean="0"/>
            </a:br>
            <a:r>
              <a:rPr lang="en-US" sz="1600" dirty="0" smtClean="0"/>
              <a:t>o What fun it is to ride</a:t>
            </a:r>
            <a:br>
              <a:rPr lang="en-US" sz="1600" dirty="0" smtClean="0"/>
            </a:br>
            <a:r>
              <a:rPr lang="en-US" sz="1600" dirty="0" smtClean="0"/>
              <a:t>In a one-horse open sleigh</a:t>
            </a:r>
            <a:endParaRPr lang="ru-RU" sz="1600" dirty="0"/>
          </a:p>
        </p:txBody>
      </p:sp>
      <p:pic>
        <p:nvPicPr>
          <p:cNvPr id="12" name="Picture 9" descr="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19800" y="838200"/>
            <a:ext cx="2908610" cy="210446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MRYXMAS021Ea1b2a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685800"/>
            <a:ext cx="8256896" cy="4876800"/>
          </a:xfrm>
          <a:noFill/>
          <a:ln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3399"/>
                </a:solidFill>
              </a:rPr>
              <a:t>Спасибо за внимание !!!</a:t>
            </a:r>
            <a:endParaRPr lang="ru-RU" sz="4000" dirty="0">
              <a:solidFill>
                <a:srgbClr val="FF3399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343400" y="0"/>
            <a:ext cx="5181600" cy="20095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3399"/>
                </a:solidFill>
              </a:rPr>
              <a:t>Работу выполняла Ученица 7 «а» класса  </a:t>
            </a:r>
          </a:p>
          <a:p>
            <a:r>
              <a:rPr lang="ru-RU" dirty="0" smtClean="0">
                <a:solidFill>
                  <a:srgbClr val="FF3399"/>
                </a:solidFill>
              </a:rPr>
              <a:t>Михайлова Полина                              </a:t>
            </a:r>
            <a:endParaRPr lang="ru-RU" dirty="0">
              <a:solidFill>
                <a:srgbClr val="FF3399"/>
              </a:solidFill>
            </a:endParaRPr>
          </a:p>
        </p:txBody>
      </p:sp>
      <p:pic>
        <p:nvPicPr>
          <p:cNvPr id="1028" name="Picture 4" descr="C:\Documents and Settings\Хозяйка\Рабочий стол\Фото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-7391400"/>
            <a:ext cx="12420600" cy="3733800"/>
          </a:xfrm>
          <a:prstGeom prst="rect">
            <a:avLst/>
          </a:prstGeom>
          <a:noFill/>
        </p:spPr>
      </p:pic>
      <p:pic>
        <p:nvPicPr>
          <p:cNvPr id="1029" name="Picture 5" descr="C:\Documents and Settings\Хозяйка\Рабочий стол\Фото0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6019800" cy="5029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181600" cy="68580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Божественный Младенец родился в Вифлееме, куда Пресвятая Дева Мария и ее муж Иосиф отправились из </a:t>
            </a:r>
            <a:r>
              <a:rPr lang="ru-RU" dirty="0" err="1" smtClean="0">
                <a:solidFill>
                  <a:srgbClr val="00B0F0"/>
                </a:solidFill>
              </a:rPr>
              <a:t>Назарета</a:t>
            </a:r>
            <a:r>
              <a:rPr lang="ru-RU" dirty="0" smtClean="0">
                <a:solidFill>
                  <a:srgbClr val="00B0F0"/>
                </a:solidFill>
              </a:rPr>
              <a:t> на перепись населения, объявленную римским императором Августом. Дома, постоялые дворы и гостиницы в Вифлееме в этот день были переполнены народом… Укрытие для Марии с Иосифом нашлось только в пещере-вертепе, куда пастухи в непогоду загоняли стада. Там и появился на свет Спаситель мира и, спеленатый, положен был на солому в ясли, куда кладут корм для животных.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Documents and Settings\Хозяйка\Рабочий стол\ib1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"/>
            <a:ext cx="3886200" cy="5867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096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Первыми гостями божественного младенца стали простые пастухи, которым Ангел возвестил о Рождестве Христовом: «Я возвещаю вам великую радость, которая будет всем людям: ибо ныне родился вам в городе </a:t>
            </a:r>
            <a:r>
              <a:rPr lang="ru-RU" dirty="0" err="1" smtClean="0">
                <a:solidFill>
                  <a:srgbClr val="00B0F0"/>
                </a:solidFill>
              </a:rPr>
              <a:t>Давидовом</a:t>
            </a:r>
            <a:r>
              <a:rPr lang="ru-RU" dirty="0" smtClean="0">
                <a:solidFill>
                  <a:srgbClr val="00B0F0"/>
                </a:solidFill>
              </a:rPr>
              <a:t> Спаситель, Который есть Христос Господь! И вот вам знак: вы найдете Младенца в пеленах, лежащего в яслях»…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Вслед за пастухами поклониться новорожденному Спасителю пришли волхвы (древние мудрецы), которым чудесная звезда указала путь в Иерусалим. Волхвы принесли Младенцу свои дары: золото, ладан и смирну. Эти дары имели глубокий смысл: золото принесли как Царю в виде дани, ладан как Богу, а смирну как человеку, который должен умереть (смирной в те далекие времена помазывали умерших).</a:t>
            </a:r>
          </a:p>
          <a:p>
            <a:endParaRPr lang="ru-RU" dirty="0"/>
          </a:p>
        </p:txBody>
      </p:sp>
      <p:pic>
        <p:nvPicPr>
          <p:cNvPr id="3074" name="Picture 2" descr="C:\Documents and Settings\Хозяйка\Рабочий стол\007a052wNqu.jpg"/>
          <p:cNvPicPr>
            <a:picLocks noChangeAspect="1" noChangeArrowheads="1"/>
          </p:cNvPicPr>
          <p:nvPr/>
        </p:nvPicPr>
        <p:blipFill>
          <a:blip r:embed="rId2" cstate="print"/>
          <a:srcRect r="4444" b="6861"/>
          <a:stretch>
            <a:fillRect/>
          </a:stretch>
        </p:blipFill>
        <p:spPr bwMode="auto">
          <a:xfrm>
            <a:off x="5925796" y="2667000"/>
            <a:ext cx="3218204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315200" cy="1524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Рождественские традиции в США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Религиозное празднование начинается в ночь с двадцать четвертого на двадцать пятое декабря с полуночной мессы. Далее - шумное застолье, день рождения все-таки.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Но это только схема. Не забывайте о том, что Америка страна многонациональная, поэтому часто то, как кто-то празднует Рождество, зависит о того, откуда были его бабушки и дедушки.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Например, многие американцы, чьи предки переселились в Америку из Польши, до сих пор хранят свои традиции. Перед Рождеством они раскладывают сено на полу и под скатертью. Это должно напоминать им о постоялом дворе, хлеве и яслях, где был рожден Иисус. И никакого мяса до первой звезды ("Так ведь пост, матушка…").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Вечером, как только восходит первая звезда, начинается традиционный польский пир. Свекольный суп, разнообразная рыба, капуста, грибы и "сладкое мясо" (не настоящее мясо, а сладость из меда и мака) - традиционные блюда для такого праздника.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Американцы с венгерскими корнями уделяют большое внимание церковной службе и пению в рождественский вечер и день. Пожалуй, больше, чем любые другие американцы, откуда бы ни были их предки. Вечером они собираются в своих дворах вокруг наряженных елок и ждут появления первой звезды. После этого готовят обильно приправленную пищу: рулеты с грецкими орехами и маком, вареники с медом и маком, бисквиты с тмином, кунжутом и анисом.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Чулок для подарков (</a:t>
            </a:r>
            <a:r>
              <a:rPr lang="ru-RU" sz="3600" b="1" dirty="0" err="1">
                <a:solidFill>
                  <a:srgbClr val="FF0000"/>
                </a:solidFill>
              </a:rPr>
              <a:t>Stocking</a:t>
            </a:r>
            <a:r>
              <a:rPr lang="ru-RU" sz="3600" b="1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4098" name="Picture 2" descr="C:\Documents and Settings\Хозяйка\Рабочий стол\9cfe61aca10bt.jpg"/>
          <p:cNvPicPr>
            <a:picLocks noChangeAspect="1" noChangeArrowheads="1"/>
          </p:cNvPicPr>
          <p:nvPr/>
        </p:nvPicPr>
        <p:blipFill>
          <a:blip r:embed="rId2" cstate="print"/>
          <a:srcRect l="2273" r="2273" b="4809"/>
          <a:stretch>
            <a:fillRect/>
          </a:stretch>
        </p:blipFill>
        <p:spPr bwMode="auto">
          <a:xfrm>
            <a:off x="5257800" y="1371600"/>
            <a:ext cx="3733800" cy="5334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447800"/>
            <a:ext cx="5105400" cy="54102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канун Рождества дети, по обычаю, вешают у камина чулок, который Санта ночью наполняет подарками.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 Эта традиция связана с одной из легенд о Св. Николае (прообразе </a:t>
            </a:r>
            <a:r>
              <a:rPr lang="ru-RU" dirty="0" err="1" smtClean="0">
                <a:solidFill>
                  <a:srgbClr val="FF0000"/>
                </a:solidFill>
              </a:rPr>
              <a:t>Санты</a:t>
            </a:r>
            <a:r>
              <a:rPr lang="ru-RU" dirty="0" smtClean="0">
                <a:solidFill>
                  <a:srgbClr val="FF0000"/>
                </a:solidFill>
              </a:rPr>
              <a:t>). Согласно этой легенде, святой подарил трем бедным бесприданницам по кошельку с золотом, тайно положив свои дары в чулки девушек, которые они повесили на ночь на каминную решетку - сушиться.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 тех пор дети оставляют у очага свои чулочки, в надежде утром найти в них что-нибудь приятное.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mage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457200"/>
            <a:ext cx="5334000" cy="4476750"/>
          </a:xfrm>
          <a:noFill/>
          <a:ln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41020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Британцы первыми начали украшать дом…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Остролист , омела , плющ, </a:t>
            </a:r>
            <a:r>
              <a:rPr lang="ru-RU" b="1" dirty="0" err="1">
                <a:solidFill>
                  <a:srgbClr val="7030A0"/>
                </a:solidFill>
              </a:rPr>
              <a:t>пуансеттия</a:t>
            </a:r>
            <a:r>
              <a:rPr lang="ru-RU" b="1" dirty="0">
                <a:solidFill>
                  <a:srgbClr val="7030A0"/>
                </a:solidFill>
              </a:rPr>
              <a:t> …</a:t>
            </a:r>
          </a:p>
        </p:txBody>
      </p:sp>
      <p:pic>
        <p:nvPicPr>
          <p:cNvPr id="5" name="Picture 7" descr="holly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447800"/>
            <a:ext cx="4404625" cy="4267200"/>
          </a:xfr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381000" y="2042279"/>
            <a:ext cx="3810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Остролист</a:t>
            </a:r>
            <a:r>
              <a:rPr lang="ru-RU" b="1" dirty="0">
                <a:solidFill>
                  <a:srgbClr val="7030A0"/>
                </a:solidFill>
              </a:rPr>
              <a:t> (</a:t>
            </a:r>
            <a:r>
              <a:rPr lang="ru-RU" b="1" dirty="0" err="1">
                <a:solidFill>
                  <a:srgbClr val="7030A0"/>
                </a:solidFill>
              </a:rPr>
              <a:t>Holly</a:t>
            </a:r>
            <a:r>
              <a:rPr lang="ru-RU" b="1" dirty="0">
                <a:solidFill>
                  <a:srgbClr val="7030A0"/>
                </a:solidFill>
              </a:rPr>
              <a:t>)</a:t>
            </a:r>
            <a:r>
              <a:rPr lang="ru-RU" dirty="0" smtClean="0">
                <a:solidFill>
                  <a:srgbClr val="7030A0"/>
                </a:solidFill>
              </a:rPr>
              <a:t> – это еще один рождественский символ. И, конечно, здесь тоже не обошлось без друидов, которые очень уважали остролист за его способность оставаться зеленым и красивым даже зимой, когда природа лишалась большинства своих красок. – это еще один рождественский символ. 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Хозяйка\Рабочий стол\Копия 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14400"/>
            <a:ext cx="3950970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33400" y="838200"/>
            <a:ext cx="3733800" cy="7010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Римляне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любили это растение, считая его творением Сатурна. Во время буйного празднования Сатурналий (прообраза европейского карнавала), горожане дарили друг другу венки из остролиста и украшали ими же дома. Столетия спустя, в то время как основная часть римлян продолжала праздновать Сатурналии, ранние христиане уже тайно отмечали Рождество. Чтобы избежать преследований, они, как и все, украшали дома ветками остролиста. Когда христианство превратилось позже в доминирующую религию, остролист стал признанным символом Рождества. Согласно некоторым версиям, именно из него был сделан венец Христа, а ягоды остролиста, изначально белые, покраснели от крови Спасителя.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еще остролист означает радость и примирение и, согласно народным поверьям, защищает от колдовства и молнии.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C:\Documents and Settings\Хозяйка\Рабочий стол\ostrolis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0213" y="-381000"/>
            <a:ext cx="3403787" cy="3086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241</TotalTime>
  <Words>1446</Words>
  <Application>Microsoft Office PowerPoint</Application>
  <PresentationFormat>Экран (4:3)</PresentationFormat>
  <Paragraphs>49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Слайд 1</vt:lpstr>
      <vt:lpstr>История появления праздника.</vt:lpstr>
      <vt:lpstr>Слайд 3</vt:lpstr>
      <vt:lpstr>Слайд 4</vt:lpstr>
      <vt:lpstr>Рождественские традиции в США </vt:lpstr>
      <vt:lpstr>Чулок для подарков (Stocking)</vt:lpstr>
      <vt:lpstr>Британцы первыми начали украшать дом…</vt:lpstr>
      <vt:lpstr>Остролист , омела , плющ, пуансеттия …</vt:lpstr>
      <vt:lpstr>Слайд 9</vt:lpstr>
      <vt:lpstr>Омела (Mistletoe)</vt:lpstr>
      <vt:lpstr>Слайд 11</vt:lpstr>
      <vt:lpstr>Слайд 12</vt:lpstr>
      <vt:lpstr>Рождественский Леденец (Candycane)</vt:lpstr>
      <vt:lpstr>Печенья для Санты (Cookies for Santa)</vt:lpstr>
      <vt:lpstr>Свеча (Candle)</vt:lpstr>
      <vt:lpstr>Рождественская елка (Christmas Tree)</vt:lpstr>
      <vt:lpstr>Рождественское полено </vt:lpstr>
      <vt:lpstr>Слайд 18</vt:lpstr>
      <vt:lpstr>Рождественские кэролы (Carols)</vt:lpstr>
      <vt:lpstr>Слайд 20</vt:lpstr>
      <vt:lpstr>Слайд 21</vt:lpstr>
      <vt:lpstr>Спасибо за внимание !!!</vt:lpstr>
    </vt:vector>
  </TitlesOfParts>
  <Company>Тверь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Михайлова</dc:creator>
  <cp:lastModifiedBy>Белоусова</cp:lastModifiedBy>
  <cp:revision>27</cp:revision>
  <dcterms:created xsi:type="dcterms:W3CDTF">2002-01-01T01:44:21Z</dcterms:created>
  <dcterms:modified xsi:type="dcterms:W3CDTF">2012-12-23T12:13:57Z</dcterms:modified>
</cp:coreProperties>
</file>