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6" r:id="rId11"/>
    <p:sldId id="265" r:id="rId12"/>
    <p:sldId id="267" r:id="rId13"/>
    <p:sldId id="271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0000"/>
    <a:srgbClr val="D47C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9A5D-A108-4FD7-A2A2-E88F4AEFECC4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11FE-F33F-494F-88A9-FECDF500E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9A5D-A108-4FD7-A2A2-E88F4AEFECC4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11FE-F33F-494F-88A9-FECDF500E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9A5D-A108-4FD7-A2A2-E88F4AEFECC4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11FE-F33F-494F-88A9-FECDF500E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9A5D-A108-4FD7-A2A2-E88F4AEFECC4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11FE-F33F-494F-88A9-FECDF500E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9A5D-A108-4FD7-A2A2-E88F4AEFECC4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11FE-F33F-494F-88A9-FECDF500E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9A5D-A108-4FD7-A2A2-E88F4AEFECC4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11FE-F33F-494F-88A9-FECDF500E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9A5D-A108-4FD7-A2A2-E88F4AEFECC4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11FE-F33F-494F-88A9-FECDF500E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9A5D-A108-4FD7-A2A2-E88F4AEFECC4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11FE-F33F-494F-88A9-FECDF500E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9A5D-A108-4FD7-A2A2-E88F4AEFECC4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11FE-F33F-494F-88A9-FECDF500E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9A5D-A108-4FD7-A2A2-E88F4AEFECC4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11FE-F33F-494F-88A9-FECDF500E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9A5D-A108-4FD7-A2A2-E88F4AEFECC4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B11FE-F33F-494F-88A9-FECDF500E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59A5D-A108-4FD7-A2A2-E88F4AEFECC4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B11FE-F33F-494F-88A9-FECDF500E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6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786842" cy="1357322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ln w="3175"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Bookman Old Style" pitchFamily="18" charset="0"/>
              </a:rPr>
              <a:t>тема урока:</a:t>
            </a:r>
          </a:p>
          <a:p>
            <a:r>
              <a:rPr lang="ru-RU" sz="3600" b="1" dirty="0" smtClean="0">
                <a:ln w="3175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Bookman Old Style" pitchFamily="18" charset="0"/>
              </a:rPr>
              <a:t> </a:t>
            </a:r>
            <a:r>
              <a:rPr lang="ru-RU" sz="3600" b="1" dirty="0" smtClean="0">
                <a:ln w="3175"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Bookman Old Style" pitchFamily="18" charset="0"/>
              </a:rPr>
              <a:t>«Влияние курения на организм»</a:t>
            </a:r>
            <a:endParaRPr lang="ru-RU" sz="3600" b="1" dirty="0">
              <a:ln w="3175"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1500174"/>
            <a:ext cx="51435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 smtClean="0"/>
              <a:t>«</a:t>
            </a:r>
            <a:r>
              <a:rPr lang="ru-RU" sz="1900" b="1" i="1" dirty="0" smtClean="0"/>
              <a:t>9/10 нашего счастья основано на здоровье»</a:t>
            </a:r>
          </a:p>
          <a:p>
            <a:pPr algn="r"/>
            <a:r>
              <a:rPr lang="ru-RU" sz="1900" b="1" i="1" dirty="0" smtClean="0"/>
              <a:t> Артур Шопенгауэр</a:t>
            </a:r>
            <a:endParaRPr lang="ru-RU" sz="1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1" y="1142984"/>
            <a:ext cx="5291607" cy="45005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14810" y="285728"/>
            <a:ext cx="4370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Перемежающая хромота</a:t>
            </a:r>
            <a:endParaRPr lang="ru-RU" sz="2400" b="1" u="sng" dirty="0">
              <a:ln>
                <a:solidFill>
                  <a:schemeClr val="tx1"/>
                </a:solidFill>
              </a:ln>
              <a:solidFill>
                <a:schemeClr val="bg1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Влияние курения </a:t>
            </a:r>
            <a:b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                                    на нервную систему</a:t>
            </a:r>
            <a:b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</a:br>
            <a:endParaRPr lang="ru-RU" sz="2800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9218" name="Picture 2" descr="C:\Documents and Settings\Admin\Рабочий стол\мамка\moz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214422"/>
            <a:ext cx="4460884" cy="3568707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57158" y="4857760"/>
            <a:ext cx="4643470" cy="1214446"/>
          </a:xfrm>
          <a:prstGeom prst="rect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Врачи установили, что курящие ученики более нервны, несообразительны, рассеяны, ленивы, плохо учатся.</a:t>
            </a:r>
            <a:endParaRPr lang="ru-RU" dirty="0">
              <a:solidFill>
                <a:schemeClr val="bg1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74638"/>
            <a:ext cx="6429420" cy="1154098"/>
          </a:xfrm>
          <a:ln w="19050">
            <a:solidFill>
              <a:schemeClr val="tx1">
                <a:lumMod val="65000"/>
                <a:lumOff val="3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               </a:t>
            </a:r>
            <a:r>
              <a:rPr lang="ru-RU" u="sng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курения на              пищеварительную систему </a:t>
            </a:r>
            <a:endParaRPr lang="ru-RU" u="sng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6000760" y="1643050"/>
            <a:ext cx="3000396" cy="3298290"/>
            <a:chOff x="6000760" y="1643050"/>
            <a:chExt cx="3000396" cy="3298290"/>
          </a:xfrm>
        </p:grpSpPr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00760" y="1643050"/>
              <a:ext cx="2943229" cy="2919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6786578" y="457200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u="sng" dirty="0" smtClean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man Old Style" pitchFamily="18" charset="0"/>
                </a:rPr>
                <a:t>Рак пищевода</a:t>
              </a:r>
              <a:endParaRPr lang="ru-RU" b="1" u="sng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0" y="1571612"/>
            <a:ext cx="3929058" cy="4226984"/>
            <a:chOff x="0" y="1571612"/>
            <a:chExt cx="3929058" cy="4226984"/>
          </a:xfrm>
        </p:grpSpPr>
        <p:pic>
          <p:nvPicPr>
            <p:cNvPr id="10243" name="Picture 3" descr="C:\Documents and Settings\Admin\Рабочий стол\мамка\язва желудка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2844" y="1571612"/>
              <a:ext cx="3786214" cy="378621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0" y="5429264"/>
              <a:ext cx="3733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u="sng" dirty="0" smtClean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Язва желудка и 12-перстной кишки</a:t>
              </a:r>
              <a:endParaRPr lang="ru-RU" b="1" u="sng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071802" y="3143248"/>
            <a:ext cx="4429156" cy="3432413"/>
            <a:chOff x="3286116" y="3143248"/>
            <a:chExt cx="4429156" cy="3432413"/>
          </a:xfrm>
        </p:grpSpPr>
        <p:pic>
          <p:nvPicPr>
            <p:cNvPr id="10244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071934" y="3143248"/>
              <a:ext cx="2857500" cy="271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3286116" y="5929330"/>
              <a:ext cx="44291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u="sng" dirty="0" smtClean="0">
                  <a:solidFill>
                    <a:schemeClr val="bg1">
                      <a:lumMod val="75000"/>
                    </a:schemeClr>
                  </a:solidFill>
                  <a:latin typeface="Bookman Old Style" pitchFamily="18" charset="0"/>
                </a:rPr>
                <a:t>Разрыхление зубной эмали и   образование зубного камня</a:t>
              </a:r>
              <a:endParaRPr lang="ru-RU" b="1" u="sng" dirty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Documents and Settings\Admin\Рабочий стол\мамка\59715161_1275290198_slide0008_image0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42852"/>
            <a:ext cx="6215106" cy="65021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142900"/>
            <a:ext cx="8229600" cy="1143000"/>
          </a:xfrm>
        </p:spPr>
        <p:txBody>
          <a:bodyPr/>
          <a:lstStyle/>
          <a:p>
            <a:r>
              <a:rPr lang="ru-RU" u="sng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Статистика:</a:t>
            </a:r>
            <a:endParaRPr lang="ru-RU" u="sng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785794"/>
            <a:ext cx="8572560" cy="50783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У некурящих ребят после преодоления 100м пульс обычно – 120-130 ударов в мин, а у курящих до 180 ударов /мин и более.</a:t>
            </a:r>
          </a:p>
          <a:p>
            <a:pPr marL="342900" indent="-342900" algn="just">
              <a:buAutoNum type="arabicPeriod" startAt="2"/>
            </a:pP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Никотин подстегивает сердце и заставляет его учащенно работать: Сердце курильщика сокращается в сутки лишних 20-25 раз</a:t>
            </a:r>
          </a:p>
          <a:p>
            <a:pPr marL="342900" indent="-342900" algn="just">
              <a:buAutoNum type="arabicPeriod" startAt="3"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Каждая сигарета сокращает жизнь человека в среднем на 12 мин.</a:t>
            </a:r>
          </a:p>
          <a:p>
            <a:pPr marL="342900" indent="-342900" algn="just">
              <a:buAutoNum type="arabicPeriod" startAt="3"/>
            </a:pP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У курящих рак легких возникает в 12 раз чаще, чем у некурящих.</a:t>
            </a:r>
          </a:p>
          <a:p>
            <a:pPr marL="342900" indent="-342900" algn="just">
              <a:buAutoNum type="arabicPeriod" startAt="3"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У баскетболистов после одной выкуренной сигареты точность попадания в кольцо ухудшается на 12%, а после 2-х на 14,5%.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  <a:p>
            <a:pPr marL="342900" indent="-342900" algn="just">
              <a:buAutoNum type="arabicPeriod" startAt="6"/>
            </a:pP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Среди космонавтов нет ни одного курящего.</a:t>
            </a:r>
          </a:p>
          <a:p>
            <a:pPr marL="342900" indent="-342900" algn="just">
              <a:buAutoNum type="arabicPeriod" startAt="6"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Во время преодоления перевала на Памире, на высоте 5000 м, с одним альпинистом случился обморок. Он был единственным курильщиком в этой группе.</a:t>
            </a:r>
          </a:p>
          <a:p>
            <a:pPr marL="342900" indent="-342900" algn="just"/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8. В Ницце (фр.курортный город) проводились соревнования среди отдыхающих  - «Кто больше выкурит  сразу сигарет».</a:t>
            </a:r>
          </a:p>
          <a:p>
            <a:pPr marL="342900" indent="-342900" algn="just"/>
            <a:r>
              <a:rPr lang="ru-RU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     Победитель – выкурил 52 сигареты – похоронен на местном кладбище, 2 и 3 призеры оказались в клинике, где врачи долго хлопотали над их здоровьем.</a:t>
            </a:r>
          </a:p>
          <a:p>
            <a:pPr marL="342900" indent="-342900" algn="just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9.   Если ребенок выкурил хотя бы 2 сигареты, то в 70 случаях из 100 он будет курить всю жизнь.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2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4900618" cy="108266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u="sng" dirty="0" smtClean="0">
                <a:ln w="12700"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теста</a:t>
            </a:r>
            <a:endParaRPr lang="ru-RU" u="sng" dirty="0">
              <a:ln w="12700">
                <a:solidFill>
                  <a:schemeClr val="bg2">
                    <a:lumMod val="75000"/>
                  </a:schemeClr>
                </a:solidFill>
              </a:ln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285860"/>
            <a:ext cx="457203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б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в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б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в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б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 …нервной системы</a:t>
            </a:r>
          </a:p>
          <a:p>
            <a:pPr marL="342900" indent="-342900">
              <a:buFont typeface="+mj-lt"/>
              <a:buAutoNum type="arabicPeriod"/>
            </a:pPr>
            <a:endParaRPr lang="ru-RU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8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57686" y="714356"/>
            <a:ext cx="57150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Тебя никто не заставлял,</a:t>
            </a:r>
          </a:p>
          <a:p>
            <a:r>
              <a:rPr lang="ru-RU" sz="2200" b="1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Ты сам нашел свой путь,</a:t>
            </a:r>
          </a:p>
          <a:p>
            <a:r>
              <a:rPr lang="ru-RU" sz="2200" b="1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Ты сам себе все навязал, </a:t>
            </a:r>
          </a:p>
          <a:p>
            <a:r>
              <a:rPr lang="ru-RU" sz="2200" b="1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Себя не обмануть!</a:t>
            </a:r>
            <a:endParaRPr lang="ru-RU" sz="2200" b="1" i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8000"/>
            <a:lum/>
          </a:blip>
          <a:srcRect/>
          <a:stretch>
            <a:fillRect t="-2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Admin\Рабочий стол\мамка\nuovi-orizzon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571876"/>
            <a:ext cx="4429156" cy="3074355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14346" y="-214338"/>
            <a:ext cx="7772400" cy="1470025"/>
          </a:xfrm>
        </p:spPr>
        <p:txBody>
          <a:bodyPr/>
          <a:lstStyle/>
          <a:p>
            <a:r>
              <a:rPr lang="ru-RU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Как табак завоевал мир?</a:t>
            </a:r>
            <a:endParaRPr lang="ru-RU" b="1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72" y="1000108"/>
            <a:ext cx="514435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Колумб Америку открыл! </a:t>
            </a:r>
          </a:p>
          <a:p>
            <a:r>
              <a:rPr lang="ru-RU" sz="20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Великий был моряк! </a:t>
            </a:r>
          </a:p>
          <a:p>
            <a:r>
              <a:rPr lang="ru-RU" sz="20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Но заодно он научил </a:t>
            </a:r>
          </a:p>
          <a:p>
            <a:r>
              <a:rPr lang="ru-RU" sz="20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Весь мир курить табак. </a:t>
            </a:r>
          </a:p>
          <a:p>
            <a:r>
              <a:rPr lang="ru-RU" sz="20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От трубки мира у костра</a:t>
            </a:r>
            <a:r>
              <a:rPr lang="en-US" sz="20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</a:t>
            </a:r>
            <a:endParaRPr lang="en-US" sz="2000" b="1" dirty="0" smtClean="0"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US" sz="20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       </a:t>
            </a:r>
            <a:r>
              <a:rPr lang="ru-RU" sz="20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раскуренной с вождем </a:t>
            </a:r>
          </a:p>
          <a:p>
            <a:r>
              <a:rPr lang="ru-RU" sz="20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Привычка вредная пошла </a:t>
            </a:r>
            <a:endParaRPr lang="en-US" sz="2000" b="1" dirty="0" smtClean="0"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US" sz="20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0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       </a:t>
            </a:r>
            <a:r>
              <a:rPr lang="ru-RU" sz="20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масштабе мировом</a:t>
            </a:r>
            <a:r>
              <a:rPr lang="ru-RU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!</a:t>
            </a:r>
            <a:endParaRPr lang="ru-RU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357158" y="928670"/>
            <a:ext cx="3000396" cy="3846205"/>
            <a:chOff x="285720" y="1142984"/>
            <a:chExt cx="3000396" cy="3846205"/>
          </a:xfrm>
        </p:grpSpPr>
        <p:pic>
          <p:nvPicPr>
            <p:cNvPr id="1027" name="Picture 3" descr="C:\Documents and Settings\Admin\Рабочий стол\мамка\37dcef3775615a0194b37ac01f2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5720" y="1142984"/>
              <a:ext cx="3000396" cy="3846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285720" y="4357694"/>
              <a:ext cx="22380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Христофор Колумб</a:t>
              </a:r>
              <a:endParaRPr lang="ru-RU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1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n w="381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Состав табачного дыма и         </a:t>
            </a:r>
            <a:br>
              <a:rPr lang="ru-RU" b="1" dirty="0" smtClean="0">
                <a:ln w="381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b="1" dirty="0" smtClean="0">
                <a:ln w="3810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      действие его на организм</a:t>
            </a:r>
            <a:endParaRPr lang="ru-RU" b="1" dirty="0">
              <a:ln w="38100">
                <a:solidFill>
                  <a:schemeClr val="tx1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1571612"/>
            <a:ext cx="5000660" cy="2246769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Bookman Old Style" pitchFamily="18" charset="0"/>
              </a:rPr>
              <a:t>   Вредные вещества, содержащиеся в табачном дыме, могут быть объединены в 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четыре группы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: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2000" dirty="0" smtClean="0">
                <a:latin typeface="Bookman Old Style" pitchFamily="18" charset="0"/>
              </a:rPr>
              <a:t>Ядовитые алкалоиды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2000" dirty="0" smtClean="0">
                <a:latin typeface="Bookman Old Style" pitchFamily="18" charset="0"/>
              </a:rPr>
              <a:t>Раздражающие вещества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2000" dirty="0" smtClean="0">
                <a:latin typeface="Bookman Old Style" pitchFamily="18" charset="0"/>
              </a:rPr>
              <a:t>Ядовитые газы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2000" dirty="0" smtClean="0">
                <a:latin typeface="Bookman Old Style" pitchFamily="18" charset="0"/>
              </a:rPr>
              <a:t>Канцерогенные вещества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4929198"/>
            <a:ext cx="6165470" cy="1754326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Одной капли чистого никотина </a:t>
            </a:r>
            <a:r>
              <a:rPr lang="ru-RU" b="1" dirty="0" smtClean="0">
                <a:latin typeface="Bookman Old Style" pitchFamily="18" charset="0"/>
              </a:rPr>
              <a:t>0,05 г</a:t>
            </a:r>
            <a:r>
              <a:rPr lang="ru-RU" dirty="0" smtClean="0">
                <a:latin typeface="Bookman Old Style" pitchFamily="18" charset="0"/>
              </a:rPr>
              <a:t> достаточно,</a:t>
            </a:r>
          </a:p>
          <a:p>
            <a:pPr algn="r"/>
            <a:r>
              <a:rPr lang="ru-RU" dirty="0" smtClean="0">
                <a:latin typeface="Bookman Old Style" pitchFamily="18" charset="0"/>
              </a:rPr>
              <a:t> чтобы умертвить </a:t>
            </a:r>
            <a:r>
              <a:rPr lang="ru-RU" b="1" dirty="0" smtClean="0">
                <a:latin typeface="Bookman Old Style" pitchFamily="18" charset="0"/>
              </a:rPr>
              <a:t>человека</a:t>
            </a:r>
            <a:r>
              <a:rPr lang="ru-RU" dirty="0" smtClean="0">
                <a:latin typeface="Bookman Old Style" pitchFamily="18" charset="0"/>
              </a:rPr>
              <a:t>.</a:t>
            </a:r>
          </a:p>
          <a:p>
            <a:r>
              <a:rPr lang="ru-RU" b="1" dirty="0" smtClean="0">
                <a:latin typeface="Bookman Old Style" pitchFamily="18" charset="0"/>
              </a:rPr>
              <a:t>¼</a:t>
            </a:r>
            <a:r>
              <a:rPr lang="ru-RU" dirty="0" smtClean="0">
                <a:latin typeface="Bookman Old Style" pitchFamily="18" charset="0"/>
              </a:rPr>
              <a:t> капли – птицу</a:t>
            </a:r>
          </a:p>
          <a:p>
            <a:r>
              <a:rPr lang="ru-RU" b="1" dirty="0" smtClean="0">
                <a:latin typeface="Bookman Old Style" pitchFamily="18" charset="0"/>
              </a:rPr>
              <a:t>½</a:t>
            </a:r>
            <a:r>
              <a:rPr lang="ru-RU" dirty="0" smtClean="0">
                <a:latin typeface="Bookman Old Style" pitchFamily="18" charset="0"/>
              </a:rPr>
              <a:t> капли – собаку</a:t>
            </a:r>
          </a:p>
          <a:p>
            <a:r>
              <a:rPr lang="ru-RU" b="1" dirty="0" smtClean="0">
                <a:latin typeface="Bookman Old Style" pitchFamily="18" charset="0"/>
              </a:rPr>
              <a:t>3</a:t>
            </a:r>
            <a:r>
              <a:rPr lang="ru-RU" dirty="0" smtClean="0">
                <a:latin typeface="Bookman Old Style" pitchFamily="18" charset="0"/>
              </a:rPr>
              <a:t> капли лошадь</a:t>
            </a:r>
          </a:p>
          <a:p>
            <a:endParaRPr lang="ru-RU" dirty="0"/>
          </a:p>
        </p:txBody>
      </p:sp>
      <p:pic>
        <p:nvPicPr>
          <p:cNvPr id="2050" name="Picture 2" descr="C:\Documents and Settings\Admin\Рабочий стол\мамка\1261006060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357430"/>
            <a:ext cx="4361769" cy="26432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b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5429264"/>
            <a:ext cx="9144064" cy="1143000"/>
          </a:xfrm>
        </p:spPr>
        <p:txBody>
          <a:bodyPr>
            <a:noAutofit/>
          </a:bodyPr>
          <a:lstStyle/>
          <a:p>
            <a:r>
              <a:rPr lang="ru-RU" sz="36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Влияние курения на органы дыхания</a:t>
            </a:r>
            <a:endParaRPr lang="ru-RU" sz="36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мамка\энфезем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2285992"/>
            <a:ext cx="4762500" cy="3581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3075" name="Picture 3" descr="C:\Documents and Settings\Admin\Рабочий стол\мамка\emfizem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857232"/>
            <a:ext cx="5519207" cy="39290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-142900"/>
            <a:ext cx="8229600" cy="1143000"/>
          </a:xfrm>
        </p:spPr>
        <p:txBody>
          <a:bodyPr/>
          <a:lstStyle/>
          <a:p>
            <a:r>
              <a:rPr lang="ru-RU" b="1" u="sng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Эмфизема легких</a:t>
            </a:r>
            <a:endParaRPr lang="ru-RU" b="1" u="sng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3000372"/>
            <a:ext cx="3962402" cy="319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u="sng" dirty="0" smtClean="0">
                <a:ln w="317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Рак трахеи</a:t>
            </a:r>
            <a:r>
              <a:rPr lang="ru-RU" dirty="0" smtClean="0">
                <a:ln w="317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317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>
              <a:ln w="317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9" name="Picture 3" descr="C:\Documents and Settings\Admin\Рабочий стол\мамка\рак трахе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1500174"/>
            <a:ext cx="4114800" cy="35433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00760" y="1000108"/>
            <a:ext cx="2836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Поперечный разрез</a:t>
            </a:r>
            <a:endParaRPr lang="ru-RU" sz="24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14290"/>
            <a:ext cx="8229600" cy="1143000"/>
          </a:xfrm>
        </p:spPr>
        <p:txBody>
          <a:bodyPr/>
          <a:lstStyle/>
          <a:p>
            <a:r>
              <a:rPr lang="ru-RU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Рак гортани</a:t>
            </a:r>
            <a:endParaRPr lang="ru-RU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714488"/>
            <a:ext cx="5434051" cy="4000528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5000"/>
            <a:lum/>
          </a:blip>
          <a:srcRect/>
          <a:stretch>
            <a:fillRect l="-2000" t="-5000" r="-3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мамка\рак легких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928670"/>
            <a:ext cx="2500330" cy="484828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</p:pic>
      <p:pic>
        <p:nvPicPr>
          <p:cNvPr id="6148" name="Picture 4" descr="C:\Documents and Settings\Admin\Рабочий стол\мамка\рак легких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2714620"/>
            <a:ext cx="3442936" cy="364331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</p:pic>
      <p:pic>
        <p:nvPicPr>
          <p:cNvPr id="6147" name="Picture 3" descr="C:\Documents and Settings\Admin\Рабочий стол\мамка\легкие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1000108"/>
            <a:ext cx="3422209" cy="21431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Рак легких</a:t>
            </a:r>
            <a:endParaRPr lang="ru-RU" sz="4800" b="1" u="sng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4000504"/>
            <a:ext cx="372890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Рак легких – кара курильщика</a:t>
            </a:r>
            <a:endParaRPr lang="ru-RU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57554" y="214290"/>
            <a:ext cx="5368777" cy="40011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>
                    <a:lumMod val="6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Bookman Old Style" pitchFamily="18" charset="0"/>
              </a:rPr>
              <a:t>Влияние на органы кровообращения</a:t>
            </a:r>
            <a:endParaRPr lang="ru-RU" sz="2000" b="1" dirty="0">
              <a:solidFill>
                <a:schemeClr val="bg1">
                  <a:lumMod val="6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Bookman Old Style" pitchFamily="18" charset="0"/>
            </a:endParaRPr>
          </a:p>
        </p:txBody>
      </p:sp>
      <p:pic>
        <p:nvPicPr>
          <p:cNvPr id="8195" name="Picture 3" descr="C:\Documents and Settings\Admin\Рабочий стол\мамка\Untitled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285860"/>
            <a:ext cx="7683172" cy="371477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grpSp>
        <p:nvGrpSpPr>
          <p:cNvPr id="28" name="Группа 27"/>
          <p:cNvGrpSpPr/>
          <p:nvPr/>
        </p:nvGrpSpPr>
        <p:grpSpPr>
          <a:xfrm>
            <a:off x="2428860" y="1071546"/>
            <a:ext cx="6505617" cy="3786214"/>
            <a:chOff x="2775900" y="1071546"/>
            <a:chExt cx="5444197" cy="3477761"/>
          </a:xfrm>
        </p:grpSpPr>
        <p:pic>
          <p:nvPicPr>
            <p:cNvPr id="8196" name="Picture 4" descr="C:\Documents and Settings\Admin\Рабочий стол\мамка\_heart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15008" y="1071546"/>
              <a:ext cx="2505089" cy="3477761"/>
            </a:xfrm>
            <a:prstGeom prst="rect">
              <a:avLst/>
            </a:prstGeom>
            <a:noFill/>
          </p:spPr>
        </p:pic>
        <p:grpSp>
          <p:nvGrpSpPr>
            <p:cNvPr id="27" name="Группа 26"/>
            <p:cNvGrpSpPr/>
            <p:nvPr/>
          </p:nvGrpSpPr>
          <p:grpSpPr>
            <a:xfrm>
              <a:off x="2775900" y="1268400"/>
              <a:ext cx="4653620" cy="2374914"/>
              <a:chOff x="2775900" y="1268400"/>
              <a:chExt cx="4653620" cy="2374914"/>
            </a:xfrm>
          </p:grpSpPr>
          <p:cxnSp>
            <p:nvCxnSpPr>
              <p:cNvPr id="13" name="Прямая со стрелкой 12"/>
              <p:cNvCxnSpPr/>
              <p:nvPr/>
            </p:nvCxnSpPr>
            <p:spPr>
              <a:xfrm>
                <a:off x="3428992" y="1714488"/>
                <a:ext cx="3071834" cy="1857388"/>
              </a:xfrm>
              <a:prstGeom prst="straightConnector1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 стрелкой 13"/>
              <p:cNvCxnSpPr/>
              <p:nvPr/>
            </p:nvCxnSpPr>
            <p:spPr>
              <a:xfrm>
                <a:off x="3428992" y="1714488"/>
                <a:ext cx="4000528" cy="1928826"/>
              </a:xfrm>
              <a:prstGeom prst="straightConnector1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2775900" y="1268400"/>
                <a:ext cx="2496952" cy="339243"/>
              </a:xfrm>
              <a:prstGeom prst="rect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ru-RU" b="1" dirty="0" smtClean="0">
                    <a:solidFill>
                      <a:schemeClr val="bg1">
                        <a:lumMod val="75000"/>
                      </a:schemeClr>
                    </a:solidFill>
                  </a:rPr>
                  <a:t>Коронарные сосуды сердца</a:t>
                </a:r>
                <a:endParaRPr lang="ru-RU" b="1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</p:grpSp>
      <p:sp>
        <p:nvSpPr>
          <p:cNvPr id="18" name="TextBox 17"/>
          <p:cNvSpPr txBox="1"/>
          <p:nvPr/>
        </p:nvSpPr>
        <p:spPr>
          <a:xfrm>
            <a:off x="2357422" y="5000636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  Сужение коронарных сосудов в результате курения ведет к инфаркту – омертвлению сердечного участка</a:t>
            </a:r>
            <a:endParaRPr lang="ru-RU" b="1" dirty="0">
              <a:solidFill>
                <a:schemeClr val="bg1">
                  <a:lumMod val="75000"/>
                </a:schemeClr>
              </a:solidFill>
              <a:latin typeface="Bookman Old Style" pitchFamily="18" charset="0"/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3357554" y="1285860"/>
            <a:ext cx="4803126" cy="3714776"/>
            <a:chOff x="3357554" y="1285860"/>
            <a:chExt cx="4803126" cy="3714776"/>
          </a:xfrm>
        </p:grpSpPr>
        <p:pic>
          <p:nvPicPr>
            <p:cNvPr id="35" name="Picture 5" descr="C:\Documents and Settings\Admin\Рабочий стол\мамка\coronary-artery-disease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57554" y="1285860"/>
              <a:ext cx="4803126" cy="371477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3500430" y="1428736"/>
              <a:ext cx="15716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u="sng" dirty="0" smtClean="0">
                  <a:latin typeface="Bookman Old Style" pitchFamily="18" charset="0"/>
                </a:rPr>
                <a:t>Инфаркт</a:t>
              </a:r>
              <a:endParaRPr lang="ru-RU" sz="2000" b="1" u="sng" dirty="0">
                <a:latin typeface="Bookman Old Style" pitchFamily="18" charset="0"/>
              </a:endParaRPr>
            </a:p>
          </p:txBody>
        </p:sp>
      </p:grp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800"/>
                            </p:stCondLst>
                            <p:childTnLst>
                              <p:par>
                                <p:cTn id="1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5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436</Words>
  <Application>Microsoft Office PowerPoint</Application>
  <PresentationFormat>Экран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Как табак завоевал мир?</vt:lpstr>
      <vt:lpstr>Состав табачного дыма и                действие его на организм</vt:lpstr>
      <vt:lpstr>Влияние курения на органы дыхания</vt:lpstr>
      <vt:lpstr>Эмфизема легких</vt:lpstr>
      <vt:lpstr>Рак трахеи </vt:lpstr>
      <vt:lpstr>Рак гортани</vt:lpstr>
      <vt:lpstr>Рак легких</vt:lpstr>
      <vt:lpstr>Презентация PowerPoint</vt:lpstr>
      <vt:lpstr>Презентация PowerPoint</vt:lpstr>
      <vt:lpstr>Влияние курения                                      на нервную систему </vt:lpstr>
      <vt:lpstr>               Влияние курения на              пищеварительную систему </vt:lpstr>
      <vt:lpstr>Презентация PowerPoint</vt:lpstr>
      <vt:lpstr>Статистика:</vt:lpstr>
      <vt:lpstr>Результаты теста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36</cp:revision>
  <dcterms:created xsi:type="dcterms:W3CDTF">2011-02-28T14:05:21Z</dcterms:created>
  <dcterms:modified xsi:type="dcterms:W3CDTF">2013-10-15T19:21:24Z</dcterms:modified>
</cp:coreProperties>
</file>