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31A1"/>
    <a:srgbClr val="652B91"/>
    <a:srgbClr val="481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191" autoAdjust="0"/>
    <p:restoredTop sz="96625" autoAdjust="0"/>
  </p:normalViewPr>
  <p:slideViewPr>
    <p:cSldViewPr>
      <p:cViewPr varScale="1">
        <p:scale>
          <a:sx n="71" d="100"/>
          <a:sy n="71" d="100"/>
        </p:scale>
        <p:origin x="-46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9ED539B-9215-4A61-821D-9320E4575DF9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1CCAD99-1754-4175-872A-D3ABEFA77B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3096344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Путешествие по океану Знаний.</a:t>
            </a:r>
            <a:endParaRPr lang="ru-RU" sz="80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 flipV="1">
            <a:off x="1371600" y="68579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9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90656" cy="403244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      2 </a:t>
            </a:r>
            <a:r>
              <a:rPr lang="ru-RU" sz="3100" dirty="0"/>
              <a:t>карточка:    </a:t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    </a:t>
            </a:r>
            <a:r>
              <a:rPr lang="ru-RU" dirty="0"/>
              <a:t>Паучок и жучок не любили </a:t>
            </a:r>
            <a:r>
              <a:rPr lang="ru-RU" dirty="0" smtClean="0"/>
              <a:t>лучок.</a:t>
            </a:r>
            <a:br>
              <a:rPr lang="ru-RU" dirty="0" smtClean="0"/>
            </a:br>
            <a:r>
              <a:rPr lang="ru-RU" dirty="0" smtClean="0"/>
              <a:t>    Хоть </a:t>
            </a:r>
            <a:r>
              <a:rPr lang="ru-RU" dirty="0"/>
              <a:t>для них мы лучок</a:t>
            </a:r>
            <a:br>
              <a:rPr lang="ru-RU" dirty="0"/>
            </a:br>
            <a:r>
              <a:rPr lang="ru-RU" dirty="0"/>
              <a:t>   </a:t>
            </a:r>
            <a:r>
              <a:rPr lang="ru-RU" dirty="0" smtClean="0"/>
              <a:t> И </a:t>
            </a:r>
            <a:r>
              <a:rPr lang="ru-RU" dirty="0"/>
              <a:t>связали в пучок.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99592" y="2708920"/>
            <a:ext cx="158417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529" y="2658958"/>
            <a:ext cx="1390447" cy="4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5" y="2690867"/>
            <a:ext cx="1308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753" y="3933056"/>
            <a:ext cx="13088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618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90656" cy="403244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      2 </a:t>
            </a:r>
            <a:r>
              <a:rPr lang="ru-RU" sz="3100" dirty="0"/>
              <a:t>карточка:    </a:t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    </a:t>
            </a:r>
            <a:r>
              <a:rPr lang="ru-RU" u="sng" dirty="0"/>
              <a:t>Пауч</a:t>
            </a:r>
            <a:r>
              <a:rPr lang="ru-RU" u="sng" dirty="0">
                <a:solidFill>
                  <a:srgbClr val="7131A1"/>
                </a:solidFill>
              </a:rPr>
              <a:t>ок</a:t>
            </a:r>
            <a:r>
              <a:rPr lang="ru-RU" dirty="0"/>
              <a:t> и </a:t>
            </a:r>
            <a:r>
              <a:rPr lang="ru-RU" u="sng" dirty="0"/>
              <a:t>жуч</a:t>
            </a:r>
            <a:r>
              <a:rPr lang="ru-RU" u="sng" dirty="0">
                <a:solidFill>
                  <a:srgbClr val="7131A1"/>
                </a:solidFill>
              </a:rPr>
              <a:t>ок</a:t>
            </a:r>
            <a:r>
              <a:rPr lang="ru-RU" dirty="0"/>
              <a:t> не любили </a:t>
            </a:r>
            <a:r>
              <a:rPr lang="ru-RU" u="sng" dirty="0" smtClean="0"/>
              <a:t>луч</a:t>
            </a:r>
            <a:r>
              <a:rPr lang="ru-RU" u="sng" dirty="0" smtClean="0">
                <a:solidFill>
                  <a:srgbClr val="7131A1"/>
                </a:solidFill>
              </a:rPr>
              <a:t>ок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   Хоть </a:t>
            </a:r>
            <a:r>
              <a:rPr lang="ru-RU" dirty="0"/>
              <a:t>для них мы лучок</a:t>
            </a:r>
            <a:br>
              <a:rPr lang="ru-RU" dirty="0"/>
            </a:br>
            <a:r>
              <a:rPr lang="ru-RU" dirty="0"/>
              <a:t>   </a:t>
            </a:r>
            <a:r>
              <a:rPr lang="ru-RU" dirty="0" smtClean="0"/>
              <a:t> И </a:t>
            </a:r>
            <a:r>
              <a:rPr lang="ru-RU" dirty="0"/>
              <a:t>связали в </a:t>
            </a:r>
            <a:r>
              <a:rPr lang="ru-RU" u="sng" dirty="0"/>
              <a:t>пуч</a:t>
            </a:r>
            <a:r>
              <a:rPr lang="ru-RU" u="sng" dirty="0">
                <a:solidFill>
                  <a:srgbClr val="7131A1"/>
                </a:solidFill>
              </a:rPr>
              <a:t>ок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3616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0457"/>
            <a:ext cx="7990656" cy="3816424"/>
          </a:xfrm>
        </p:spPr>
        <p:txBody>
          <a:bodyPr>
            <a:normAutofit/>
          </a:bodyPr>
          <a:lstStyle/>
          <a:p>
            <a:pPr algn="l"/>
            <a:r>
              <a:rPr lang="ru-RU" sz="3100" dirty="0" smtClean="0"/>
              <a:t>  </a:t>
            </a:r>
            <a:r>
              <a:rPr lang="ru-RU" sz="2800" dirty="0" smtClean="0"/>
              <a:t>3 </a:t>
            </a:r>
            <a:r>
              <a:rPr lang="ru-RU" sz="2800" dirty="0"/>
              <a:t>карточка: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 </a:t>
            </a:r>
            <a:r>
              <a:rPr lang="ru-RU" sz="4000" dirty="0" smtClean="0"/>
              <a:t>Устал </a:t>
            </a:r>
            <a:r>
              <a:rPr lang="ru-RU" sz="4000" dirty="0"/>
              <a:t>наш конёк за целый денёк.</a:t>
            </a:r>
            <a:br>
              <a:rPr lang="ru-RU" sz="4000" dirty="0"/>
            </a:br>
            <a:r>
              <a:rPr lang="ru-RU" sz="4000" dirty="0" smtClean="0"/>
              <a:t>Как </a:t>
            </a:r>
            <a:r>
              <a:rPr lang="ru-RU" sz="4000" dirty="0"/>
              <a:t>жаль, что ему не присесть на </a:t>
            </a:r>
            <a:r>
              <a:rPr lang="ru-RU" sz="4000" dirty="0" smtClean="0"/>
              <a:t>   пенёк</a:t>
            </a:r>
            <a:r>
              <a:rPr lang="ru-RU" sz="4000" dirty="0"/>
              <a:t>!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987824" y="2420888"/>
            <a:ext cx="129614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420888"/>
            <a:ext cx="1304925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1304925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15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90656" cy="3816424"/>
          </a:xfrm>
        </p:spPr>
        <p:txBody>
          <a:bodyPr>
            <a:normAutofit/>
          </a:bodyPr>
          <a:lstStyle/>
          <a:p>
            <a:pPr algn="l"/>
            <a:r>
              <a:rPr lang="ru-RU" sz="3100" dirty="0" smtClean="0"/>
              <a:t>  </a:t>
            </a:r>
            <a:r>
              <a:rPr lang="ru-RU" sz="2800" dirty="0" smtClean="0"/>
              <a:t>3 </a:t>
            </a:r>
            <a:r>
              <a:rPr lang="ru-RU" sz="2800" dirty="0"/>
              <a:t>карточка: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 </a:t>
            </a:r>
            <a:r>
              <a:rPr lang="ru-RU" sz="4000" dirty="0" smtClean="0"/>
              <a:t>Устал </a:t>
            </a:r>
            <a:r>
              <a:rPr lang="ru-RU" sz="4000" dirty="0"/>
              <a:t>наш </a:t>
            </a:r>
            <a:r>
              <a:rPr lang="ru-RU" sz="4000" u="sng" dirty="0"/>
              <a:t>кон</a:t>
            </a:r>
            <a:r>
              <a:rPr lang="ru-RU" sz="4000" u="sng" dirty="0">
                <a:solidFill>
                  <a:srgbClr val="7131A1"/>
                </a:solidFill>
              </a:rPr>
              <a:t>ё</a:t>
            </a:r>
            <a:r>
              <a:rPr lang="ru-RU" sz="4000" dirty="0">
                <a:solidFill>
                  <a:srgbClr val="7131A1"/>
                </a:solidFill>
              </a:rPr>
              <a:t>к</a:t>
            </a:r>
            <a:r>
              <a:rPr lang="ru-RU" sz="4000" dirty="0"/>
              <a:t> за целый </a:t>
            </a:r>
            <a:r>
              <a:rPr lang="ru-RU" sz="4000" u="sng" dirty="0"/>
              <a:t>ден</a:t>
            </a:r>
            <a:r>
              <a:rPr lang="ru-RU" sz="4000" u="sng" dirty="0">
                <a:solidFill>
                  <a:srgbClr val="7131A1"/>
                </a:solidFill>
              </a:rPr>
              <a:t>ёк</a:t>
            </a:r>
            <a:r>
              <a:rPr lang="ru-RU" sz="4000" dirty="0"/>
              <a:t>.</a:t>
            </a:r>
            <a:br>
              <a:rPr lang="ru-RU" sz="4000" dirty="0"/>
            </a:br>
            <a:r>
              <a:rPr lang="ru-RU" sz="4000" dirty="0" smtClean="0"/>
              <a:t>Как </a:t>
            </a:r>
            <a:r>
              <a:rPr lang="ru-RU" sz="4000" dirty="0"/>
              <a:t>жаль, что ему не присесть на </a:t>
            </a:r>
            <a:r>
              <a:rPr lang="ru-RU" sz="4000" dirty="0" smtClean="0"/>
              <a:t>   </a:t>
            </a:r>
            <a:r>
              <a:rPr lang="ru-RU" sz="4000" u="sng" dirty="0" smtClean="0"/>
              <a:t>пен</a:t>
            </a:r>
            <a:r>
              <a:rPr lang="ru-RU" sz="4000" u="sng" dirty="0" smtClean="0">
                <a:solidFill>
                  <a:srgbClr val="7131A1"/>
                </a:solidFill>
              </a:rPr>
              <a:t>ёк</a:t>
            </a:r>
            <a:r>
              <a:rPr lang="ru-RU" sz="4000" dirty="0"/>
              <a:t>!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824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90656" cy="381642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  </a:t>
            </a:r>
            <a:r>
              <a:rPr lang="ru-RU" sz="3100" dirty="0"/>
              <a:t>4</a:t>
            </a:r>
            <a:r>
              <a:rPr lang="ru-RU" sz="3100" dirty="0" smtClean="0"/>
              <a:t> </a:t>
            </a:r>
            <a:r>
              <a:rPr lang="ru-RU" sz="3100" dirty="0"/>
              <a:t>карточка: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 </a:t>
            </a:r>
            <a:r>
              <a:rPr lang="ru-RU" sz="3100" dirty="0" smtClean="0"/>
              <a:t>         </a:t>
            </a:r>
            <a:r>
              <a:rPr lang="ru-RU" sz="4000" dirty="0" smtClean="0"/>
              <a:t>Старый </a:t>
            </a:r>
            <a:r>
              <a:rPr lang="ru-RU" sz="4000" dirty="0"/>
              <a:t>чемоданчик</a:t>
            </a:r>
            <a:br>
              <a:rPr lang="ru-RU" sz="4000" dirty="0"/>
            </a:br>
            <a:r>
              <a:rPr lang="ru-RU" sz="4000" dirty="0"/>
              <a:t>        </a:t>
            </a:r>
            <a:r>
              <a:rPr lang="ru-RU" sz="4000" dirty="0" smtClean="0"/>
              <a:t>Вынесем </a:t>
            </a:r>
            <a:r>
              <a:rPr lang="ru-RU" sz="4000" dirty="0"/>
              <a:t>в чуланчик,</a:t>
            </a:r>
            <a:br>
              <a:rPr lang="ru-RU" sz="4000" dirty="0"/>
            </a:br>
            <a:r>
              <a:rPr lang="ru-RU" sz="4000" dirty="0"/>
              <a:t>        </a:t>
            </a:r>
            <a:r>
              <a:rPr lang="ru-RU" sz="4000" dirty="0" smtClean="0"/>
              <a:t>А </a:t>
            </a:r>
            <a:r>
              <a:rPr lang="ru-RU" sz="4000" dirty="0"/>
              <a:t>новый барабанчик</a:t>
            </a:r>
            <a:br>
              <a:rPr lang="ru-RU" sz="4000" dirty="0"/>
            </a:br>
            <a:r>
              <a:rPr lang="ru-RU" sz="4000" dirty="0"/>
              <a:t>        </a:t>
            </a:r>
            <a:r>
              <a:rPr lang="ru-RU" sz="4000" dirty="0" smtClean="0"/>
              <a:t>Положим </a:t>
            </a:r>
            <a:r>
              <a:rPr lang="ru-RU" sz="4000" dirty="0"/>
              <a:t>на диванчик.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2457450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36912"/>
            <a:ext cx="202206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407" y="3212976"/>
            <a:ext cx="2457450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35991"/>
            <a:ext cx="202206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32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90656" cy="381642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  </a:t>
            </a:r>
            <a:r>
              <a:rPr lang="ru-RU" sz="3100" dirty="0"/>
              <a:t>4</a:t>
            </a:r>
            <a:r>
              <a:rPr lang="ru-RU" sz="3100" dirty="0" smtClean="0"/>
              <a:t> </a:t>
            </a:r>
            <a:r>
              <a:rPr lang="ru-RU" sz="3100" dirty="0"/>
              <a:t>карточка: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 </a:t>
            </a:r>
            <a:r>
              <a:rPr lang="ru-RU" sz="3100" dirty="0" smtClean="0"/>
              <a:t>         </a:t>
            </a:r>
            <a:r>
              <a:rPr lang="ru-RU" sz="4000" dirty="0" smtClean="0"/>
              <a:t>Старый </a:t>
            </a:r>
            <a:r>
              <a:rPr lang="ru-RU" sz="4000" u="sng" dirty="0"/>
              <a:t>чемодан</a:t>
            </a:r>
            <a:r>
              <a:rPr lang="ru-RU" sz="4000" u="sng" dirty="0">
                <a:solidFill>
                  <a:srgbClr val="652B91"/>
                </a:solidFill>
              </a:rPr>
              <a:t>чик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        </a:t>
            </a:r>
            <a:r>
              <a:rPr lang="ru-RU" sz="4000" dirty="0" smtClean="0"/>
              <a:t>Вынесем </a:t>
            </a:r>
            <a:r>
              <a:rPr lang="ru-RU" sz="4000" dirty="0"/>
              <a:t>в </a:t>
            </a:r>
            <a:r>
              <a:rPr lang="ru-RU" sz="4000" u="sng" dirty="0"/>
              <a:t>чулан</a:t>
            </a:r>
            <a:r>
              <a:rPr lang="ru-RU" sz="4000" u="sng" dirty="0">
                <a:solidFill>
                  <a:srgbClr val="652B91"/>
                </a:solidFill>
              </a:rPr>
              <a:t>чик</a:t>
            </a:r>
            <a:r>
              <a:rPr lang="ru-RU" sz="4000" dirty="0"/>
              <a:t>,</a:t>
            </a:r>
            <a:br>
              <a:rPr lang="ru-RU" sz="4000" dirty="0"/>
            </a:br>
            <a:r>
              <a:rPr lang="ru-RU" sz="4000" dirty="0"/>
              <a:t>        </a:t>
            </a:r>
            <a:r>
              <a:rPr lang="ru-RU" sz="4000" dirty="0" smtClean="0"/>
              <a:t>А </a:t>
            </a:r>
            <a:r>
              <a:rPr lang="ru-RU" sz="4000" dirty="0"/>
              <a:t>новый </a:t>
            </a:r>
            <a:r>
              <a:rPr lang="ru-RU" sz="4000" u="sng" dirty="0"/>
              <a:t>барабан</a:t>
            </a:r>
            <a:r>
              <a:rPr lang="ru-RU" sz="4000" u="sng" dirty="0">
                <a:solidFill>
                  <a:srgbClr val="652B91"/>
                </a:solidFill>
              </a:rPr>
              <a:t>чик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        </a:t>
            </a:r>
            <a:r>
              <a:rPr lang="ru-RU" sz="4000" dirty="0" smtClean="0"/>
              <a:t>Положим </a:t>
            </a:r>
            <a:r>
              <a:rPr lang="ru-RU" sz="4000" dirty="0"/>
              <a:t>на </a:t>
            </a:r>
            <a:r>
              <a:rPr lang="ru-RU" sz="4000" u="sng" dirty="0"/>
              <a:t>диван</a:t>
            </a:r>
            <a:r>
              <a:rPr lang="ru-RU" sz="4000" u="sng" dirty="0">
                <a:solidFill>
                  <a:srgbClr val="652B91"/>
                </a:solidFill>
              </a:rPr>
              <a:t>чик</a:t>
            </a:r>
            <a:r>
              <a:rPr lang="ru-RU" sz="4000" dirty="0"/>
              <a:t>.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5202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90656" cy="338437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/>
              <a:t> </a:t>
            </a:r>
            <a:r>
              <a:rPr lang="ru-RU" sz="3100" dirty="0" smtClean="0"/>
              <a:t>       5 </a:t>
            </a:r>
            <a:r>
              <a:rPr lang="ru-RU" sz="3100" dirty="0"/>
              <a:t>карточка: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    </a:t>
            </a:r>
            <a:r>
              <a:rPr lang="ru-RU" sz="4000" dirty="0" smtClean="0"/>
              <a:t>Спелую </a:t>
            </a:r>
            <a:r>
              <a:rPr lang="ru-RU" sz="4000" dirty="0"/>
              <a:t>малинку собери в корзинку,</a:t>
            </a:r>
            <a:br>
              <a:rPr lang="ru-RU" sz="4000" dirty="0"/>
            </a:br>
            <a:r>
              <a:rPr lang="ru-RU" sz="4000" dirty="0"/>
              <a:t>  </a:t>
            </a:r>
            <a:r>
              <a:rPr lang="ru-RU" sz="4000" dirty="0" smtClean="0"/>
              <a:t> </a:t>
            </a:r>
            <a:r>
              <a:rPr lang="ru-RU" sz="4000" dirty="0"/>
              <a:t>А свою картинку положи в машинку.</a:t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483768" y="2204864"/>
            <a:ext cx="165618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177082"/>
            <a:ext cx="1872208" cy="6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252" y="2764483"/>
            <a:ext cx="1663700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430" y="2736701"/>
            <a:ext cx="1663700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742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90656" cy="338437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/>
              <a:t> </a:t>
            </a:r>
            <a:r>
              <a:rPr lang="ru-RU" sz="3100" dirty="0" smtClean="0"/>
              <a:t>       5 </a:t>
            </a:r>
            <a:r>
              <a:rPr lang="ru-RU" sz="3100" dirty="0"/>
              <a:t>карточка: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    </a:t>
            </a:r>
            <a:r>
              <a:rPr lang="ru-RU" sz="4000" dirty="0" smtClean="0"/>
              <a:t>Спелую </a:t>
            </a:r>
            <a:r>
              <a:rPr lang="ru-RU" sz="4000" u="sng" dirty="0"/>
              <a:t>малин</a:t>
            </a:r>
            <a:r>
              <a:rPr lang="ru-RU" sz="4000" u="sng" dirty="0">
                <a:solidFill>
                  <a:srgbClr val="7131A1"/>
                </a:solidFill>
              </a:rPr>
              <a:t>к</a:t>
            </a:r>
            <a:r>
              <a:rPr lang="ru-RU" sz="4000" u="sng" dirty="0"/>
              <a:t>у</a:t>
            </a:r>
            <a:r>
              <a:rPr lang="ru-RU" sz="4000" dirty="0"/>
              <a:t> собери в </a:t>
            </a:r>
            <a:r>
              <a:rPr lang="ru-RU" sz="4000" u="sng" dirty="0"/>
              <a:t>корзин</a:t>
            </a:r>
            <a:r>
              <a:rPr lang="ru-RU" sz="4000" u="sng" dirty="0">
                <a:solidFill>
                  <a:srgbClr val="652B91"/>
                </a:solidFill>
              </a:rPr>
              <a:t>к</a:t>
            </a:r>
            <a:r>
              <a:rPr lang="ru-RU" sz="4000" u="sng" dirty="0"/>
              <a:t>у</a:t>
            </a:r>
            <a:r>
              <a:rPr lang="ru-RU" sz="4000" dirty="0"/>
              <a:t>,</a:t>
            </a:r>
            <a:br>
              <a:rPr lang="ru-RU" sz="4000" dirty="0"/>
            </a:br>
            <a:r>
              <a:rPr lang="ru-RU" sz="4000" dirty="0"/>
              <a:t>  </a:t>
            </a:r>
            <a:r>
              <a:rPr lang="ru-RU" sz="4000" dirty="0" smtClean="0"/>
              <a:t> </a:t>
            </a:r>
            <a:r>
              <a:rPr lang="ru-RU" sz="4000" dirty="0"/>
              <a:t>А свою </a:t>
            </a:r>
            <a:r>
              <a:rPr lang="ru-RU" sz="4000" u="sng" dirty="0"/>
              <a:t>картин</a:t>
            </a:r>
            <a:r>
              <a:rPr lang="ru-RU" sz="4000" u="sng" dirty="0">
                <a:solidFill>
                  <a:srgbClr val="7131A1"/>
                </a:solidFill>
              </a:rPr>
              <a:t>к</a:t>
            </a:r>
            <a:r>
              <a:rPr lang="ru-RU" sz="4000" u="sng" dirty="0"/>
              <a:t>у</a:t>
            </a:r>
            <a:r>
              <a:rPr lang="ru-RU" sz="4000" dirty="0"/>
              <a:t> положи в </a:t>
            </a:r>
            <a:r>
              <a:rPr lang="ru-RU" sz="4000" u="sng" dirty="0"/>
              <a:t>машин</a:t>
            </a:r>
            <a:r>
              <a:rPr lang="ru-RU" sz="4000" u="sng" dirty="0">
                <a:solidFill>
                  <a:srgbClr val="652B91"/>
                </a:solidFill>
              </a:rPr>
              <a:t>к</a:t>
            </a:r>
            <a:r>
              <a:rPr lang="ru-RU" sz="4000" u="sng" dirty="0"/>
              <a:t>у</a:t>
            </a:r>
            <a:r>
              <a:rPr lang="ru-RU" sz="4000" dirty="0"/>
              <a:t>.</a:t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9851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990656" cy="309634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/>
              <a:t> </a:t>
            </a:r>
            <a:r>
              <a:rPr lang="ru-RU" sz="3100" dirty="0" smtClean="0"/>
              <a:t>               </a:t>
            </a:r>
            <a:r>
              <a:rPr lang="ru-RU" sz="3100" dirty="0"/>
              <a:t>6</a:t>
            </a:r>
            <a:r>
              <a:rPr lang="ru-RU" sz="3100" dirty="0" smtClean="0"/>
              <a:t> </a:t>
            </a:r>
            <a:r>
              <a:rPr lang="ru-RU" sz="3100" dirty="0"/>
              <a:t>карточка:  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>             </a:t>
            </a:r>
            <a:r>
              <a:rPr lang="ru-RU" sz="3600" dirty="0"/>
              <a:t>Улетают уточки,</a:t>
            </a:r>
            <a:br>
              <a:rPr lang="ru-RU" sz="3600" dirty="0"/>
            </a:br>
            <a:r>
              <a:rPr lang="ru-RU" sz="3600" dirty="0"/>
              <a:t>               </a:t>
            </a:r>
            <a:r>
              <a:rPr lang="ru-RU" sz="3600" dirty="0" smtClean="0"/>
              <a:t> </a:t>
            </a:r>
            <a:r>
              <a:rPr lang="ru-RU" sz="3600" dirty="0"/>
              <a:t>Ведь зима - не шуточки.</a:t>
            </a:r>
            <a:br>
              <a:rPr lang="ru-RU" sz="3600" dirty="0"/>
            </a:br>
            <a:r>
              <a:rPr lang="ru-RU" sz="3600" dirty="0"/>
              <a:t>               </a:t>
            </a:r>
            <a:r>
              <a:rPr lang="ru-RU" sz="3600" dirty="0" smtClean="0"/>
              <a:t> </a:t>
            </a:r>
            <a:r>
              <a:rPr lang="ru-RU" sz="3600" dirty="0"/>
              <a:t>Где зимует белочка, </a:t>
            </a:r>
            <a:br>
              <a:rPr lang="ru-RU" sz="3600" dirty="0"/>
            </a:br>
            <a:r>
              <a:rPr lang="ru-RU" sz="3600" dirty="0"/>
              <a:t>                </a:t>
            </a:r>
            <a:r>
              <a:rPr lang="ru-RU" sz="3600" dirty="0" smtClean="0"/>
              <a:t>Знаешь </a:t>
            </a:r>
            <a:r>
              <a:rPr lang="ru-RU" sz="3600" dirty="0"/>
              <a:t>ли ты, девочка? 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04864"/>
            <a:ext cx="136894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80928"/>
            <a:ext cx="1663700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12976"/>
            <a:ext cx="1663700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17032"/>
            <a:ext cx="1663700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66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990656" cy="309634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/>
              <a:t> </a:t>
            </a:r>
            <a:r>
              <a:rPr lang="ru-RU" sz="3100" dirty="0" smtClean="0"/>
              <a:t>               </a:t>
            </a:r>
            <a:r>
              <a:rPr lang="ru-RU" sz="3100" dirty="0"/>
              <a:t>6</a:t>
            </a:r>
            <a:r>
              <a:rPr lang="ru-RU" sz="3100" dirty="0" smtClean="0"/>
              <a:t> </a:t>
            </a:r>
            <a:r>
              <a:rPr lang="ru-RU" sz="3100" dirty="0"/>
              <a:t>карточка:  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>             </a:t>
            </a:r>
            <a:r>
              <a:rPr lang="ru-RU" sz="3600" dirty="0"/>
              <a:t>Улетают </a:t>
            </a:r>
            <a:r>
              <a:rPr lang="ru-RU" sz="3600" u="sng" dirty="0"/>
              <a:t>ут</a:t>
            </a:r>
            <a:r>
              <a:rPr lang="ru-RU" sz="3600" u="sng" dirty="0">
                <a:solidFill>
                  <a:srgbClr val="652B91"/>
                </a:solidFill>
              </a:rPr>
              <a:t>очк</a:t>
            </a:r>
            <a:r>
              <a:rPr lang="ru-RU" sz="3600" u="sng" dirty="0"/>
              <a:t>и</a:t>
            </a:r>
            <a:r>
              <a:rPr lang="ru-RU" sz="3600" dirty="0"/>
              <a:t>,</a:t>
            </a:r>
            <a:br>
              <a:rPr lang="ru-RU" sz="3600" dirty="0"/>
            </a:br>
            <a:r>
              <a:rPr lang="ru-RU" sz="3600" dirty="0"/>
              <a:t>               </a:t>
            </a:r>
            <a:r>
              <a:rPr lang="ru-RU" sz="3600" dirty="0" smtClean="0"/>
              <a:t> </a:t>
            </a:r>
            <a:r>
              <a:rPr lang="ru-RU" sz="3600" dirty="0"/>
              <a:t>Ведь зима - не </a:t>
            </a:r>
            <a:r>
              <a:rPr lang="ru-RU" sz="3600" u="sng" dirty="0"/>
              <a:t>шут</a:t>
            </a:r>
            <a:r>
              <a:rPr lang="ru-RU" sz="3600" u="sng" dirty="0">
                <a:solidFill>
                  <a:srgbClr val="652B91"/>
                </a:solidFill>
              </a:rPr>
              <a:t>очк</a:t>
            </a:r>
            <a:r>
              <a:rPr lang="ru-RU" sz="3600" u="sng" dirty="0"/>
              <a:t>и</a:t>
            </a:r>
            <a:r>
              <a:rPr lang="ru-RU" sz="3600" dirty="0"/>
              <a:t>.</a:t>
            </a:r>
            <a:br>
              <a:rPr lang="ru-RU" sz="3600" dirty="0"/>
            </a:br>
            <a:r>
              <a:rPr lang="ru-RU" sz="3600" dirty="0"/>
              <a:t>               </a:t>
            </a:r>
            <a:r>
              <a:rPr lang="ru-RU" sz="3600" dirty="0" smtClean="0"/>
              <a:t> </a:t>
            </a:r>
            <a:r>
              <a:rPr lang="ru-RU" sz="3600" dirty="0"/>
              <a:t>Где зимует </a:t>
            </a:r>
            <a:r>
              <a:rPr lang="ru-RU" sz="3600" u="sng" dirty="0"/>
              <a:t>бел</a:t>
            </a:r>
            <a:r>
              <a:rPr lang="ru-RU" sz="3600" u="sng" dirty="0">
                <a:solidFill>
                  <a:srgbClr val="652B91"/>
                </a:solidFill>
              </a:rPr>
              <a:t>очк</a:t>
            </a:r>
            <a:r>
              <a:rPr lang="ru-RU" sz="3600" u="sng" dirty="0"/>
              <a:t>а</a:t>
            </a:r>
            <a:r>
              <a:rPr lang="ru-RU" sz="3600" dirty="0"/>
              <a:t>, </a:t>
            </a:r>
            <a:br>
              <a:rPr lang="ru-RU" sz="3600" dirty="0"/>
            </a:br>
            <a:r>
              <a:rPr lang="ru-RU" sz="3600" dirty="0"/>
              <a:t>                </a:t>
            </a:r>
            <a:r>
              <a:rPr lang="ru-RU" sz="3600" dirty="0" smtClean="0"/>
              <a:t>Знаешь </a:t>
            </a:r>
            <a:r>
              <a:rPr lang="ru-RU" sz="3600" dirty="0"/>
              <a:t>ли ты, </a:t>
            </a:r>
            <a:r>
              <a:rPr lang="ru-RU" sz="3600" u="sng" dirty="0"/>
              <a:t>дев</a:t>
            </a:r>
            <a:r>
              <a:rPr lang="ru-RU" sz="3600" u="sng" dirty="0">
                <a:solidFill>
                  <a:srgbClr val="652B91"/>
                </a:solidFill>
              </a:rPr>
              <a:t>очк</a:t>
            </a:r>
            <a:r>
              <a:rPr lang="ru-RU" sz="3600" u="sng" dirty="0"/>
              <a:t>а</a:t>
            </a:r>
            <a:r>
              <a:rPr lang="ru-RU" sz="3600" dirty="0"/>
              <a:t>? 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4716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340768"/>
            <a:ext cx="3812645" cy="4104456"/>
          </a:xfrm>
        </p:spPr>
        <p:txBody>
          <a:bodyPr>
            <a:noAutofit/>
          </a:bodyPr>
          <a:lstStyle/>
          <a:p>
            <a:r>
              <a:rPr lang="ru-RU" sz="3600" smtClean="0"/>
              <a:t>Если хмуримся с утра,</a:t>
            </a:r>
            <a:br>
              <a:rPr lang="ru-RU" sz="3600" smtClean="0"/>
            </a:br>
            <a:r>
              <a:rPr lang="ru-RU" sz="3600" smtClean="0"/>
              <a:t>Нам поможет доброта.</a:t>
            </a:r>
            <a:br>
              <a:rPr lang="ru-RU" sz="3600" smtClean="0"/>
            </a:br>
            <a:r>
              <a:rPr lang="ru-RU" sz="3600" smtClean="0"/>
              <a:t>Встаньте, дети, подтянитесь,</a:t>
            </a:r>
            <a:br>
              <a:rPr lang="ru-RU" sz="3600" smtClean="0"/>
            </a:br>
            <a:r>
              <a:rPr lang="ru-RU" sz="3600" smtClean="0"/>
              <a:t>И друг другу улыбнитесь!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flipV="1">
            <a:off x="4868333" y="6812280"/>
            <a:ext cx="3818467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1" b="8971"/>
          <a:stretch>
            <a:fillRect/>
          </a:stretch>
        </p:blipFill>
        <p:spPr>
          <a:xfrm>
            <a:off x="251520" y="1371600"/>
            <a:ext cx="4608512" cy="4217640"/>
          </a:xfrm>
        </p:spPr>
      </p:pic>
    </p:spTree>
    <p:extLst>
      <p:ext uri="{BB962C8B-B14F-4D97-AF65-F5344CB8AC3E}">
        <p14:creationId xmlns:p14="http://schemas.microsoft.com/office/powerpoint/2010/main" val="35196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990656" cy="42484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/>
              <a:t> </a:t>
            </a:r>
            <a:r>
              <a:rPr lang="ru-RU" sz="3100" dirty="0" smtClean="0"/>
              <a:t>               7 </a:t>
            </a:r>
            <a:r>
              <a:rPr lang="ru-RU" sz="3100" dirty="0"/>
              <a:t>карточка:  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dirty="0"/>
              <a:t>        </a:t>
            </a:r>
            <a:r>
              <a:rPr lang="ru-RU" sz="4000" dirty="0" smtClean="0"/>
              <a:t>     Лисичка-сестричка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           </a:t>
            </a:r>
            <a:r>
              <a:rPr lang="ru-RU" sz="4000" dirty="0" smtClean="0"/>
              <a:t> </a:t>
            </a:r>
            <a:r>
              <a:rPr lang="ru-RU" sz="4000" dirty="0"/>
              <a:t>Пила всё водичку</a:t>
            </a:r>
            <a:br>
              <a:rPr lang="ru-RU" sz="4000" dirty="0"/>
            </a:br>
            <a:r>
              <a:rPr lang="ru-RU" sz="4000" dirty="0"/>
              <a:t>            </a:t>
            </a:r>
            <a:r>
              <a:rPr lang="ru-RU" sz="4000" dirty="0" smtClean="0"/>
              <a:t>В </a:t>
            </a:r>
            <a:r>
              <a:rPr lang="ru-RU" sz="4000" dirty="0"/>
              <a:t>гостях у синички,</a:t>
            </a:r>
            <a:br>
              <a:rPr lang="ru-RU" sz="4000" dirty="0"/>
            </a:br>
            <a:r>
              <a:rPr lang="ru-RU" sz="4000" dirty="0"/>
              <a:t>            </a:t>
            </a:r>
            <a:r>
              <a:rPr lang="ru-RU" sz="4000" dirty="0" smtClean="0"/>
              <a:t>У </a:t>
            </a:r>
            <a:r>
              <a:rPr lang="ru-RU" sz="4000" dirty="0"/>
              <a:t>маленькой птичк</a:t>
            </a:r>
            <a:r>
              <a:rPr lang="ru-RU" dirty="0"/>
              <a:t>и.</a:t>
            </a:r>
            <a:br>
              <a:rPr lang="ru-RU" dirty="0"/>
            </a:br>
            <a:r>
              <a:rPr lang="ru-RU" sz="4000" dirty="0"/>
              <a:t>   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564904"/>
            <a:ext cx="1656160" cy="53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2564903"/>
            <a:ext cx="187166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313" y="3140968"/>
            <a:ext cx="1605759" cy="51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3645025"/>
            <a:ext cx="1655118" cy="53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240" y="4221088"/>
            <a:ext cx="141849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306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990656" cy="42484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/>
              <a:t> </a:t>
            </a:r>
            <a:r>
              <a:rPr lang="ru-RU" sz="3100" dirty="0" smtClean="0"/>
              <a:t>               </a:t>
            </a:r>
            <a:r>
              <a:rPr lang="ru-RU" sz="2800" dirty="0" smtClean="0"/>
              <a:t>7 </a:t>
            </a:r>
            <a:r>
              <a:rPr lang="ru-RU" sz="2800" dirty="0"/>
              <a:t>карточка:   </a:t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dirty="0"/>
              <a:t>        </a:t>
            </a:r>
            <a:r>
              <a:rPr lang="ru-RU" sz="4000" dirty="0" smtClean="0"/>
              <a:t>     </a:t>
            </a:r>
            <a:r>
              <a:rPr lang="ru-RU" sz="4000" u="sng" dirty="0" smtClean="0"/>
              <a:t>Лис</a:t>
            </a:r>
            <a:r>
              <a:rPr lang="ru-RU" sz="4000" u="sng" dirty="0" smtClean="0">
                <a:solidFill>
                  <a:srgbClr val="652B91"/>
                </a:solidFill>
              </a:rPr>
              <a:t>ичк</a:t>
            </a:r>
            <a:r>
              <a:rPr lang="ru-RU" sz="4000" u="sng" dirty="0" smtClean="0"/>
              <a:t>а-сестр</a:t>
            </a:r>
            <a:r>
              <a:rPr lang="ru-RU" sz="4000" u="sng" dirty="0" smtClean="0">
                <a:solidFill>
                  <a:srgbClr val="652B91"/>
                </a:solidFill>
              </a:rPr>
              <a:t>ичк</a:t>
            </a:r>
            <a:r>
              <a:rPr lang="ru-RU" sz="4000" u="sng" dirty="0" smtClean="0"/>
              <a:t>а </a:t>
            </a:r>
            <a:r>
              <a:rPr lang="ru-RU" sz="4000" u="sng" dirty="0"/>
              <a:t/>
            </a:r>
            <a:br>
              <a:rPr lang="ru-RU" sz="4000" u="sng" dirty="0"/>
            </a:br>
            <a:r>
              <a:rPr lang="ru-RU" sz="4000" dirty="0"/>
              <a:t>           </a:t>
            </a:r>
            <a:r>
              <a:rPr lang="ru-RU" sz="4000" dirty="0" smtClean="0"/>
              <a:t> </a:t>
            </a:r>
            <a:r>
              <a:rPr lang="ru-RU" sz="4000" dirty="0"/>
              <a:t>Пила всё </a:t>
            </a:r>
            <a:r>
              <a:rPr lang="ru-RU" sz="4000" u="sng" dirty="0"/>
              <a:t>вод</a:t>
            </a:r>
            <a:r>
              <a:rPr lang="ru-RU" sz="4000" u="sng" dirty="0">
                <a:solidFill>
                  <a:srgbClr val="652B91"/>
                </a:solidFill>
              </a:rPr>
              <a:t>ичк</a:t>
            </a:r>
            <a:r>
              <a:rPr lang="ru-RU" sz="4000" u="sng" dirty="0"/>
              <a:t>у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            </a:t>
            </a:r>
            <a:r>
              <a:rPr lang="ru-RU" sz="4000" dirty="0" smtClean="0"/>
              <a:t>В </a:t>
            </a:r>
            <a:r>
              <a:rPr lang="ru-RU" sz="4000" dirty="0"/>
              <a:t>гостях у </a:t>
            </a:r>
            <a:r>
              <a:rPr lang="ru-RU" sz="4000" u="sng" dirty="0"/>
              <a:t>син</a:t>
            </a:r>
            <a:r>
              <a:rPr lang="ru-RU" sz="4000" u="sng" dirty="0">
                <a:solidFill>
                  <a:schemeClr val="bg1"/>
                </a:solidFill>
              </a:rPr>
              <a:t>ич</a:t>
            </a:r>
            <a:r>
              <a:rPr lang="ru-RU" sz="4000" u="sng" dirty="0">
                <a:solidFill>
                  <a:srgbClr val="652B91"/>
                </a:solidFill>
              </a:rPr>
              <a:t>к</a:t>
            </a:r>
            <a:r>
              <a:rPr lang="ru-RU" sz="4000" u="sng" dirty="0"/>
              <a:t>и</a:t>
            </a:r>
            <a:r>
              <a:rPr lang="ru-RU" sz="4000" dirty="0"/>
              <a:t>,</a:t>
            </a:r>
            <a:br>
              <a:rPr lang="ru-RU" sz="4000" dirty="0"/>
            </a:br>
            <a:r>
              <a:rPr lang="ru-RU" sz="4000" dirty="0"/>
              <a:t>            </a:t>
            </a:r>
            <a:r>
              <a:rPr lang="ru-RU" sz="4000" dirty="0" smtClean="0"/>
              <a:t>У </a:t>
            </a:r>
            <a:r>
              <a:rPr lang="ru-RU" sz="4000" dirty="0"/>
              <a:t>маленькой </a:t>
            </a:r>
            <a:r>
              <a:rPr lang="ru-RU" sz="4000" u="sng" dirty="0"/>
              <a:t>пт</a:t>
            </a:r>
            <a:r>
              <a:rPr lang="ru-RU" sz="4000" u="sng" dirty="0">
                <a:solidFill>
                  <a:schemeClr val="bg1"/>
                </a:solidFill>
              </a:rPr>
              <a:t>ич</a:t>
            </a:r>
            <a:r>
              <a:rPr lang="ru-RU" sz="4000" u="sng" dirty="0">
                <a:solidFill>
                  <a:srgbClr val="652B91"/>
                </a:solidFill>
              </a:rPr>
              <a:t>к</a:t>
            </a:r>
            <a:r>
              <a:rPr lang="ru-RU" sz="4000" u="sng" dirty="0"/>
              <a:t>и</a:t>
            </a:r>
            <a:r>
              <a:rPr lang="ru-RU" dirty="0"/>
              <a:t>.</a:t>
            </a:r>
            <a:br>
              <a:rPr lang="ru-RU" dirty="0"/>
            </a:br>
            <a:r>
              <a:rPr lang="ru-RU" sz="4000" dirty="0"/>
              <a:t>   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9068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990656" cy="345638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/>
              <a:t> </a:t>
            </a:r>
            <a:r>
              <a:rPr lang="ru-RU" sz="3100" dirty="0" smtClean="0"/>
              <a:t>               </a:t>
            </a:r>
            <a:r>
              <a:rPr lang="ru-RU" sz="3100" dirty="0"/>
              <a:t>8</a:t>
            </a:r>
            <a:r>
              <a:rPr lang="ru-RU" sz="3100" dirty="0" smtClean="0"/>
              <a:t> </a:t>
            </a:r>
            <a:r>
              <a:rPr lang="ru-RU" sz="3100" dirty="0"/>
              <a:t>карточка:  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dirty="0"/>
              <a:t>  </a:t>
            </a:r>
            <a:r>
              <a:rPr lang="ru-RU" sz="4000" dirty="0" smtClean="0"/>
              <a:t>Уж </a:t>
            </a:r>
            <a:r>
              <a:rPr lang="ru-RU" sz="4000" dirty="0"/>
              <a:t>как я ль мою коровушку люблю, </a:t>
            </a:r>
            <a:br>
              <a:rPr lang="ru-RU" sz="4000" dirty="0"/>
            </a:br>
            <a:r>
              <a:rPr lang="ru-RU" sz="4000" dirty="0" smtClean="0"/>
              <a:t>  </a:t>
            </a:r>
            <a:r>
              <a:rPr lang="ru-RU" sz="4000" dirty="0"/>
              <a:t>Уж как я ль-то ей </a:t>
            </a:r>
            <a:r>
              <a:rPr lang="ru-RU" sz="4000" dirty="0" err="1"/>
              <a:t>крапивушки</a:t>
            </a:r>
            <a:r>
              <a:rPr lang="ru-RU" sz="4000" dirty="0"/>
              <a:t> нажну. </a:t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24944"/>
            <a:ext cx="2160240" cy="49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232" y="3458414"/>
            <a:ext cx="2448000" cy="5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340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990656" cy="345638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/>
              <a:t> </a:t>
            </a:r>
            <a:r>
              <a:rPr lang="ru-RU" sz="3100" dirty="0" smtClean="0"/>
              <a:t>               </a:t>
            </a:r>
            <a:r>
              <a:rPr lang="ru-RU" sz="2800" dirty="0"/>
              <a:t>8</a:t>
            </a:r>
            <a:r>
              <a:rPr lang="ru-RU" sz="2800" dirty="0" smtClean="0"/>
              <a:t> </a:t>
            </a:r>
            <a:r>
              <a:rPr lang="ru-RU" sz="2800" dirty="0"/>
              <a:t>карточка: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dirty="0"/>
              <a:t>  </a:t>
            </a:r>
            <a:r>
              <a:rPr lang="ru-RU" sz="4000" dirty="0" smtClean="0"/>
              <a:t>Уж </a:t>
            </a:r>
            <a:r>
              <a:rPr lang="ru-RU" sz="4000" dirty="0"/>
              <a:t>как я ль мою </a:t>
            </a:r>
            <a:r>
              <a:rPr lang="ru-RU" sz="4000" u="sng" dirty="0"/>
              <a:t>коров</a:t>
            </a:r>
            <a:r>
              <a:rPr lang="ru-RU" sz="4000" u="sng" dirty="0">
                <a:solidFill>
                  <a:srgbClr val="652B91"/>
                </a:solidFill>
              </a:rPr>
              <a:t>ушк</a:t>
            </a:r>
            <a:r>
              <a:rPr lang="ru-RU" sz="4000" u="sng" dirty="0"/>
              <a:t>у </a:t>
            </a:r>
            <a:r>
              <a:rPr lang="ru-RU" sz="4000" dirty="0"/>
              <a:t>люблю, </a:t>
            </a:r>
            <a:br>
              <a:rPr lang="ru-RU" sz="4000" dirty="0"/>
            </a:br>
            <a:r>
              <a:rPr lang="ru-RU" sz="4000" dirty="0" smtClean="0"/>
              <a:t>  </a:t>
            </a:r>
            <a:r>
              <a:rPr lang="ru-RU" sz="4000" dirty="0"/>
              <a:t>Уж как я ль-то ей </a:t>
            </a:r>
            <a:r>
              <a:rPr lang="ru-RU" sz="4000" u="sng" dirty="0" err="1"/>
              <a:t>крапив</a:t>
            </a:r>
            <a:r>
              <a:rPr lang="ru-RU" sz="4000" u="sng" dirty="0" err="1">
                <a:solidFill>
                  <a:srgbClr val="652B91"/>
                </a:solidFill>
              </a:rPr>
              <a:t>ушк</a:t>
            </a:r>
            <a:r>
              <a:rPr lang="ru-RU" sz="4000" u="sng" dirty="0" err="1"/>
              <a:t>и</a:t>
            </a:r>
            <a:r>
              <a:rPr lang="ru-RU" sz="4000" dirty="0"/>
              <a:t> нажну. </a:t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2"/>
            <a:ext cx="6400800" cy="7200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084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1628800"/>
            <a:ext cx="3814192" cy="2764904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>
                <a:solidFill>
                  <a:srgbClr val="7131A1"/>
                </a:solidFill>
              </a:rPr>
              <a:t>Остров </a:t>
            </a:r>
            <a:r>
              <a:rPr lang="ru-RU" dirty="0" smtClean="0">
                <a:solidFill>
                  <a:srgbClr val="7131A1"/>
                </a:solidFill>
              </a:rPr>
              <a:t>Колыбельный</a:t>
            </a:r>
            <a:endParaRPr lang="ru-RU" dirty="0">
              <a:solidFill>
                <a:srgbClr val="7131A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teach\Desktop\Новая папка\397293_html_e63d9d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69" y="362977"/>
            <a:ext cx="4447579" cy="604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83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611560" y="1600200"/>
            <a:ext cx="4680520" cy="3052936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Остров </a:t>
            </a:r>
            <a:r>
              <a:rPr lang="ru-RU" dirty="0" smtClean="0">
                <a:solidFill>
                  <a:srgbClr val="7030A0"/>
                </a:solidFill>
              </a:rPr>
              <a:t>Физкультурный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43263"/>
            <a:ext cx="4449763" cy="603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03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4398248" y="2060848"/>
            <a:ext cx="4680520" cy="3052936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Остров Маленький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857998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908721"/>
            <a:ext cx="3096345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52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Сделай предметы маленькими.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9600" dirty="0" smtClean="0"/>
              <a:t>Нос -</a:t>
            </a:r>
            <a:endParaRPr lang="ru-RU" sz="9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23928" y="2679192"/>
            <a:ext cx="4543416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нос</a:t>
            </a:r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</a:rPr>
              <a:t>ик</a:t>
            </a:r>
            <a:endParaRPr lang="ru-RU" sz="9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9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Сделай предметы маленькими.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79192"/>
            <a:ext cx="3959295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/>
              <a:t>палец -</a:t>
            </a:r>
            <a:endParaRPr lang="ru-RU" sz="9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355976" y="2679192"/>
            <a:ext cx="4464496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пальч</a:t>
            </a:r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</a:rPr>
              <a:t>ик</a:t>
            </a:r>
            <a:endParaRPr lang="ru-RU" sz="9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67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Сделай предметы маленькими.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679192"/>
            <a:ext cx="3239215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/>
              <a:t>глаз -</a:t>
            </a:r>
            <a:endParaRPr lang="ru-RU" sz="9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355976" y="2679192"/>
            <a:ext cx="4248472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глаз</a:t>
            </a:r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</a:rPr>
              <a:t>ик</a:t>
            </a:r>
            <a:endParaRPr lang="ru-RU" sz="9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19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ach\Desktop\Новая папка\1287554493_beautiful_sailboats_2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5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Сделай предметы маленькими.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679192"/>
            <a:ext cx="3239215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/>
              <a:t>дом -</a:t>
            </a:r>
            <a:endParaRPr lang="ru-RU" sz="9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355976" y="2679192"/>
            <a:ext cx="4248472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дом</a:t>
            </a:r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</a:rPr>
              <a:t>ик</a:t>
            </a:r>
            <a:endParaRPr lang="ru-RU" sz="9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93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Сделай предметы маленькими.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47664" y="2679192"/>
            <a:ext cx="2951183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/>
              <a:t>кот -</a:t>
            </a:r>
            <a:endParaRPr lang="ru-RU" sz="9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355976" y="2679192"/>
            <a:ext cx="4032448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кот</a:t>
            </a:r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</a:rPr>
              <a:t>ик</a:t>
            </a:r>
            <a:endParaRPr lang="ru-RU" sz="9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11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Сделай предметы маленькими.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2679192"/>
            <a:ext cx="3024335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/>
              <a:t>стул -</a:t>
            </a:r>
            <a:endParaRPr lang="ru-RU" sz="9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79912" y="2679192"/>
            <a:ext cx="5040560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стуль</a:t>
            </a:r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</a:rPr>
              <a:t>чик</a:t>
            </a:r>
            <a:endParaRPr lang="ru-RU" sz="9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28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Сделай предметы маленькими.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2679192"/>
            <a:ext cx="3024335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/>
              <a:t>лес -</a:t>
            </a:r>
            <a:endParaRPr lang="ru-RU" sz="9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79912" y="2679192"/>
            <a:ext cx="5040560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лес</a:t>
            </a:r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</a:rPr>
              <a:t>ок</a:t>
            </a:r>
            <a:endParaRPr lang="ru-RU" sz="9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46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Сделай предметы маленькими.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2679192"/>
            <a:ext cx="4032448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/>
              <a:t>щетка -</a:t>
            </a:r>
            <a:endParaRPr lang="ru-RU" sz="9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067944" y="2679192"/>
            <a:ext cx="4752528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щет</a:t>
            </a:r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</a:rPr>
              <a:t>очк</a:t>
            </a: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9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76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Сделай предметы маленькими.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79192"/>
            <a:ext cx="3888432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/>
              <a:t>зверь -</a:t>
            </a:r>
            <a:endParaRPr lang="ru-RU" sz="9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067944" y="2679192"/>
            <a:ext cx="4752528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звер</a:t>
            </a:r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</a:rPr>
              <a:t>ёк</a:t>
            </a:r>
            <a:endParaRPr lang="ru-RU" sz="9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35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4464496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>
                <a:solidFill>
                  <a:srgbClr val="FFC000"/>
                </a:solidFill>
              </a:rPr>
              <a:t>Вывод</a:t>
            </a:r>
            <a:r>
              <a:rPr lang="ru-RU" i="1" dirty="0" smtClean="0">
                <a:solidFill>
                  <a:srgbClr val="FFC000"/>
                </a:solidFill>
              </a:rPr>
              <a:t>: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Слова 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с уменьшительно-ласкательным значением образуются с  помощью суффиксов:</a:t>
            </a:r>
            <a:r>
              <a:rPr lang="ru-RU" i="1" dirty="0"/>
              <a:t> </a:t>
            </a: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ru-RU" i="1" dirty="0" err="1">
                <a:solidFill>
                  <a:schemeClr val="accent3">
                    <a:lumMod val="50000"/>
                  </a:schemeClr>
                </a:solidFill>
              </a:rPr>
              <a:t>оньк</a:t>
            </a: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-, -</a:t>
            </a:r>
            <a:r>
              <a:rPr lang="ru-RU" i="1" dirty="0" err="1">
                <a:solidFill>
                  <a:schemeClr val="accent3">
                    <a:lumMod val="50000"/>
                  </a:schemeClr>
                </a:solidFill>
              </a:rPr>
              <a:t>еньк</a:t>
            </a: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-, -</a:t>
            </a:r>
            <a:r>
              <a:rPr lang="ru-RU" i="1" dirty="0" err="1">
                <a:solidFill>
                  <a:schemeClr val="accent3">
                    <a:lumMod val="50000"/>
                  </a:schemeClr>
                </a:solidFill>
              </a:rPr>
              <a:t>ок</a:t>
            </a: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, -</a:t>
            </a:r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ик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-,-</a:t>
            </a:r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ёк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-, -чик-, -</a:t>
            </a:r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ичк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-, </a:t>
            </a: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ru-RU" i="1" dirty="0" err="1">
                <a:solidFill>
                  <a:schemeClr val="accent3">
                    <a:lumMod val="50000"/>
                  </a:schemeClr>
                </a:solidFill>
              </a:rPr>
              <a:t>очк</a:t>
            </a: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-, -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к-, -</a:t>
            </a:r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ушк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-,   -</a:t>
            </a:r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юшк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 … 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97350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170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00200"/>
            <a:ext cx="4104456" cy="305293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7131A1"/>
                </a:solidFill>
              </a:rPr>
              <a:t>Остров</a:t>
            </a:r>
            <a:br>
              <a:rPr lang="ru-RU" sz="6000" dirty="0" smtClean="0">
                <a:solidFill>
                  <a:srgbClr val="7131A1"/>
                </a:solidFill>
              </a:rPr>
            </a:br>
            <a:r>
              <a:rPr lang="ru-RU" sz="6000" dirty="0" smtClean="0">
                <a:solidFill>
                  <a:srgbClr val="7131A1"/>
                </a:solidFill>
              </a:rPr>
              <a:t> Игровой</a:t>
            </a:r>
            <a:endParaRPr lang="ru-RU" sz="6000" dirty="0">
              <a:solidFill>
                <a:srgbClr val="7131A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3556001"/>
            <a:ext cx="2696344" cy="1473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76177"/>
            <a:ext cx="4449763" cy="603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67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Спасибо за внимание!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2564904"/>
            <a:ext cx="648072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724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4221088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     </a:t>
            </a:r>
            <a:r>
              <a:rPr lang="ru-RU" sz="3600" b="1" dirty="0" smtClean="0"/>
              <a:t>Цель</a:t>
            </a:r>
            <a:r>
              <a:rPr lang="ru-RU" sz="3600" b="1" dirty="0"/>
              <a:t>:   </a:t>
            </a:r>
            <a:r>
              <a:rPr lang="ru-RU" sz="3600" i="1" dirty="0"/>
              <a:t>Узнать, с  помощью каких </a:t>
            </a:r>
            <a:r>
              <a:rPr lang="ru-RU" sz="3600" i="1" dirty="0" smtClean="0"/>
              <a:t>                 суффиксов </a:t>
            </a:r>
            <a:r>
              <a:rPr lang="ru-RU" sz="3600" i="1" dirty="0"/>
              <a:t>образуются слова с уменьшительно-ласкательным </a:t>
            </a:r>
            <a:r>
              <a:rPr lang="ru-RU" sz="3600" i="1" dirty="0" smtClean="0"/>
              <a:t>значением.</a:t>
            </a:r>
            <a:endParaRPr lang="ru-RU" sz="3600" i="1" dirty="0"/>
          </a:p>
          <a:p>
            <a:pPr marL="0" indent="0">
              <a:buNone/>
            </a:pPr>
            <a:endParaRPr lang="ru-RU" sz="3600" i="1" dirty="0" smtClean="0"/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3691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6000" dirty="0" smtClean="0"/>
              <a:t>Страна </a:t>
            </a:r>
            <a:r>
              <a:rPr lang="ru-RU" sz="6000" dirty="0"/>
              <a:t>Словообразование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383425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1196752"/>
            <a:ext cx="3812645" cy="3888431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7030A0"/>
                </a:solidFill>
              </a:rPr>
              <a:t>Остров Ласковый</a:t>
            </a:r>
            <a:endParaRPr lang="ru-RU" sz="66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flipV="1">
            <a:off x="4868333" y="6857999"/>
            <a:ext cx="3818467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7" name="Picture 3" descr="C:\Users\teach\Desktop\Новая папка\397293_html_e63d9d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35652"/>
            <a:ext cx="4447579" cy="534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 flipV="1">
            <a:off x="323528" y="6812280"/>
            <a:ext cx="4176464" cy="45719"/>
          </a:xfrm>
        </p:spPr>
      </p:sp>
    </p:spTree>
    <p:extLst>
      <p:ext uri="{BB962C8B-B14F-4D97-AF65-F5344CB8AC3E}">
        <p14:creationId xmlns:p14="http://schemas.microsoft.com/office/powerpoint/2010/main" val="87011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4032448"/>
          </a:xfrm>
        </p:spPr>
        <p:txBody>
          <a:bodyPr>
            <a:noAutofit/>
          </a:bodyPr>
          <a:lstStyle/>
          <a:p>
            <a:pPr algn="l"/>
            <a:r>
              <a:rPr lang="ru-RU" sz="2800" i="1" dirty="0"/>
              <a:t>1 карточка:       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/>
              <a:t>Подарили мне новый фонарик </a:t>
            </a:r>
            <a:br>
              <a:rPr lang="ru-RU" sz="4000" dirty="0"/>
            </a:br>
            <a:r>
              <a:rPr lang="ru-RU" sz="4000" dirty="0"/>
              <a:t> </a:t>
            </a:r>
            <a:r>
              <a:rPr lang="ru-RU" sz="4000" dirty="0" smtClean="0"/>
              <a:t>И </a:t>
            </a:r>
            <a:r>
              <a:rPr lang="ru-RU" sz="4000" dirty="0"/>
              <a:t>ещё карандашик и шарик.</a:t>
            </a:r>
            <a:br>
              <a:rPr lang="ru-RU" sz="4000" dirty="0"/>
            </a:br>
            <a:r>
              <a:rPr lang="ru-RU" sz="4000" dirty="0" smtClean="0"/>
              <a:t> </a:t>
            </a:r>
            <a:r>
              <a:rPr lang="ru-RU" sz="4000" dirty="0"/>
              <a:t>Рисовал карандашиком кустик</a:t>
            </a:r>
            <a:br>
              <a:rPr lang="ru-RU" sz="4000" dirty="0"/>
            </a:br>
            <a:r>
              <a:rPr lang="ru-RU" sz="4000" dirty="0" smtClean="0"/>
              <a:t> </a:t>
            </a:r>
            <a:r>
              <a:rPr lang="ru-RU" sz="4000" dirty="0"/>
              <a:t>И на кустике маленький листик.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03648" y="5766295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906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4032448"/>
          </a:xfrm>
        </p:spPr>
        <p:txBody>
          <a:bodyPr>
            <a:noAutofit/>
          </a:bodyPr>
          <a:lstStyle/>
          <a:p>
            <a:pPr algn="l"/>
            <a:r>
              <a:rPr lang="ru-RU" sz="2800" i="1" dirty="0"/>
              <a:t>1 карточка:       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/>
              <a:t>Подарили мне новый фонар</a:t>
            </a:r>
            <a:r>
              <a:rPr lang="ru-RU" sz="4000" dirty="0">
                <a:solidFill>
                  <a:schemeClr val="bg1"/>
                </a:solidFill>
              </a:rPr>
              <a:t>ик</a:t>
            </a:r>
            <a:r>
              <a:rPr lang="ru-RU" sz="4000" dirty="0"/>
              <a:t> </a:t>
            </a:r>
            <a:br>
              <a:rPr lang="ru-RU" sz="4000" dirty="0"/>
            </a:br>
            <a:r>
              <a:rPr lang="ru-RU" sz="4000" dirty="0"/>
              <a:t> </a:t>
            </a:r>
            <a:r>
              <a:rPr lang="ru-RU" sz="4000" dirty="0" smtClean="0"/>
              <a:t>И </a:t>
            </a:r>
            <a:r>
              <a:rPr lang="ru-RU" sz="4000" dirty="0"/>
              <a:t>ещё карандаш</a:t>
            </a:r>
            <a:r>
              <a:rPr lang="ru-RU" sz="4000" dirty="0">
                <a:solidFill>
                  <a:schemeClr val="bg1"/>
                </a:solidFill>
              </a:rPr>
              <a:t>ик</a:t>
            </a:r>
            <a:r>
              <a:rPr lang="ru-RU" sz="4000" dirty="0"/>
              <a:t> и шар</a:t>
            </a:r>
            <a:r>
              <a:rPr lang="ru-RU" sz="4000" dirty="0">
                <a:solidFill>
                  <a:schemeClr val="bg1"/>
                </a:solidFill>
              </a:rPr>
              <a:t>ик</a:t>
            </a:r>
            <a:r>
              <a:rPr lang="ru-RU" sz="4000" dirty="0"/>
              <a:t>.</a:t>
            </a:r>
            <a:br>
              <a:rPr lang="ru-RU" sz="4000" dirty="0"/>
            </a:br>
            <a:r>
              <a:rPr lang="ru-RU" sz="4000" dirty="0" smtClean="0"/>
              <a:t> </a:t>
            </a:r>
            <a:r>
              <a:rPr lang="ru-RU" sz="4000" dirty="0"/>
              <a:t>Рисовал карандашиком </a:t>
            </a:r>
            <a:r>
              <a:rPr lang="ru-RU" sz="4000" dirty="0">
                <a:solidFill>
                  <a:schemeClr val="bg1"/>
                </a:solidFill>
              </a:rPr>
              <a:t>кустик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 </a:t>
            </a:r>
            <a:r>
              <a:rPr lang="ru-RU" sz="4000" dirty="0"/>
              <a:t>И на кустике маленький лист</a:t>
            </a:r>
            <a:r>
              <a:rPr lang="ru-RU" sz="4000" dirty="0">
                <a:solidFill>
                  <a:schemeClr val="bg1"/>
                </a:solidFill>
              </a:rPr>
              <a:t>ик</a:t>
            </a:r>
            <a:r>
              <a:rPr lang="ru-RU" sz="4000" dirty="0"/>
              <a:t>.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03648" y="5766295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5868144" y="2204864"/>
            <a:ext cx="172819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541327" y="2852936"/>
            <a:ext cx="252028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724128" y="2846762"/>
            <a:ext cx="14401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352709" y="3473205"/>
            <a:ext cx="1512168" cy="0"/>
          </a:xfrm>
          <a:prstGeom prst="line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444208" y="4062827"/>
            <a:ext cx="151216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05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4032448"/>
          </a:xfrm>
        </p:spPr>
        <p:txBody>
          <a:bodyPr>
            <a:noAutofit/>
          </a:bodyPr>
          <a:lstStyle/>
          <a:p>
            <a:pPr algn="l"/>
            <a:r>
              <a:rPr lang="ru-RU" sz="2800" i="1" dirty="0"/>
              <a:t>1 карточка:       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/>
              <a:t>Подарили мне новый </a:t>
            </a:r>
            <a:r>
              <a:rPr lang="ru-RU" sz="4000" u="sng" dirty="0"/>
              <a:t>фонар</a:t>
            </a:r>
            <a:r>
              <a:rPr lang="ru-RU" sz="4000" u="sng" dirty="0">
                <a:solidFill>
                  <a:srgbClr val="7030A0"/>
                </a:solidFill>
              </a:rPr>
              <a:t>ик</a:t>
            </a:r>
            <a:r>
              <a:rPr lang="ru-RU" sz="4000" dirty="0"/>
              <a:t> </a:t>
            </a:r>
            <a:br>
              <a:rPr lang="ru-RU" sz="4000" dirty="0"/>
            </a:br>
            <a:r>
              <a:rPr lang="ru-RU" sz="4000" dirty="0"/>
              <a:t> </a:t>
            </a:r>
            <a:r>
              <a:rPr lang="ru-RU" sz="4000" dirty="0" smtClean="0"/>
              <a:t>И </a:t>
            </a:r>
            <a:r>
              <a:rPr lang="ru-RU" sz="4000" dirty="0"/>
              <a:t>ещё </a:t>
            </a:r>
            <a:r>
              <a:rPr lang="ru-RU" sz="4000" u="sng" dirty="0"/>
              <a:t>карандаш</a:t>
            </a:r>
            <a:r>
              <a:rPr lang="ru-RU" sz="4000" u="sng" dirty="0">
                <a:solidFill>
                  <a:srgbClr val="7030A0"/>
                </a:solidFill>
              </a:rPr>
              <a:t>ик</a:t>
            </a:r>
            <a:r>
              <a:rPr lang="ru-RU" sz="4000" dirty="0"/>
              <a:t> и </a:t>
            </a:r>
            <a:r>
              <a:rPr lang="ru-RU" sz="4000" u="sng" dirty="0"/>
              <a:t>шар</a:t>
            </a:r>
            <a:r>
              <a:rPr lang="ru-RU" sz="4000" u="sng" dirty="0">
                <a:solidFill>
                  <a:srgbClr val="652B91"/>
                </a:solidFill>
              </a:rPr>
              <a:t>ик</a:t>
            </a:r>
            <a:r>
              <a:rPr lang="ru-RU" sz="4000" dirty="0"/>
              <a:t>.</a:t>
            </a:r>
            <a:br>
              <a:rPr lang="ru-RU" sz="4000" dirty="0"/>
            </a:br>
            <a:r>
              <a:rPr lang="ru-RU" sz="4000" dirty="0" smtClean="0"/>
              <a:t> </a:t>
            </a:r>
            <a:r>
              <a:rPr lang="ru-RU" sz="4000" dirty="0"/>
              <a:t>Рисовал карандашиком </a:t>
            </a:r>
            <a:r>
              <a:rPr lang="ru-RU" sz="4000" u="sng" dirty="0"/>
              <a:t>куст</a:t>
            </a:r>
            <a:r>
              <a:rPr lang="ru-RU" sz="4000" u="sng" dirty="0">
                <a:solidFill>
                  <a:srgbClr val="7131A1"/>
                </a:solidFill>
              </a:rPr>
              <a:t>ик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 </a:t>
            </a:r>
            <a:r>
              <a:rPr lang="ru-RU" sz="4000" dirty="0"/>
              <a:t>И на кустике маленький </a:t>
            </a:r>
            <a:r>
              <a:rPr lang="ru-RU" sz="4000" u="sng" dirty="0"/>
              <a:t>лист</a:t>
            </a:r>
            <a:r>
              <a:rPr lang="ru-RU" sz="4000" u="sng" dirty="0">
                <a:solidFill>
                  <a:srgbClr val="7131A1"/>
                </a:solidFill>
              </a:rPr>
              <a:t>ик</a:t>
            </a:r>
            <a:r>
              <a:rPr lang="ru-RU" sz="4000" dirty="0"/>
              <a:t>.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03648" y="5766295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399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4032448"/>
          </a:xfrm>
        </p:spPr>
        <p:txBody>
          <a:bodyPr>
            <a:noAutofit/>
          </a:bodyPr>
          <a:lstStyle/>
          <a:p>
            <a:pPr algn="l"/>
            <a:r>
              <a:rPr lang="ru-RU" sz="2800" i="1" dirty="0"/>
              <a:t>1 карточка:       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/>
              <a:t>Подарили мне новый </a:t>
            </a:r>
            <a:r>
              <a:rPr lang="ru-RU" sz="4000" u="sng" dirty="0"/>
              <a:t>фонар</a:t>
            </a:r>
            <a:r>
              <a:rPr lang="ru-RU" sz="4000" u="sng" dirty="0">
                <a:solidFill>
                  <a:srgbClr val="7030A0"/>
                </a:solidFill>
              </a:rPr>
              <a:t>ик</a:t>
            </a:r>
            <a:r>
              <a:rPr lang="ru-RU" sz="4000" dirty="0"/>
              <a:t> </a:t>
            </a:r>
            <a:br>
              <a:rPr lang="ru-RU" sz="4000" dirty="0"/>
            </a:br>
            <a:r>
              <a:rPr lang="ru-RU" sz="4000" dirty="0"/>
              <a:t> </a:t>
            </a:r>
            <a:r>
              <a:rPr lang="ru-RU" sz="4000" dirty="0" smtClean="0"/>
              <a:t>И </a:t>
            </a:r>
            <a:r>
              <a:rPr lang="ru-RU" sz="4000" dirty="0"/>
              <a:t>ещё </a:t>
            </a:r>
            <a:r>
              <a:rPr lang="ru-RU" sz="4000" u="sng" dirty="0"/>
              <a:t>карандаш</a:t>
            </a:r>
            <a:r>
              <a:rPr lang="ru-RU" sz="4000" u="sng" dirty="0">
                <a:solidFill>
                  <a:srgbClr val="7030A0"/>
                </a:solidFill>
              </a:rPr>
              <a:t>ик</a:t>
            </a:r>
            <a:r>
              <a:rPr lang="ru-RU" sz="4000" dirty="0"/>
              <a:t> и </a:t>
            </a:r>
            <a:r>
              <a:rPr lang="ru-RU" sz="4000" u="sng" dirty="0"/>
              <a:t>шар</a:t>
            </a:r>
            <a:r>
              <a:rPr lang="ru-RU" sz="4000" u="sng" dirty="0">
                <a:solidFill>
                  <a:srgbClr val="652B91"/>
                </a:solidFill>
              </a:rPr>
              <a:t>ик</a:t>
            </a:r>
            <a:r>
              <a:rPr lang="ru-RU" sz="4000" dirty="0"/>
              <a:t>.</a:t>
            </a:r>
            <a:br>
              <a:rPr lang="ru-RU" sz="4000" dirty="0"/>
            </a:br>
            <a:r>
              <a:rPr lang="ru-RU" sz="4000" dirty="0" smtClean="0"/>
              <a:t> </a:t>
            </a:r>
            <a:r>
              <a:rPr lang="ru-RU" sz="4000" dirty="0"/>
              <a:t>Рисовал карандашиком </a:t>
            </a:r>
            <a:r>
              <a:rPr lang="ru-RU" sz="4000" u="sng" dirty="0"/>
              <a:t>куст</a:t>
            </a:r>
            <a:r>
              <a:rPr lang="ru-RU" sz="4000" u="sng" dirty="0">
                <a:solidFill>
                  <a:srgbClr val="7131A1"/>
                </a:solidFill>
              </a:rPr>
              <a:t>ик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 </a:t>
            </a:r>
            <a:r>
              <a:rPr lang="ru-RU" sz="4000" dirty="0"/>
              <a:t>И на кустике маленький </a:t>
            </a:r>
            <a:r>
              <a:rPr lang="ru-RU" sz="4000" u="sng" dirty="0"/>
              <a:t>лист</a:t>
            </a:r>
            <a:r>
              <a:rPr lang="ru-RU" sz="4000" u="sng" dirty="0">
                <a:solidFill>
                  <a:srgbClr val="7131A1"/>
                </a:solidFill>
              </a:rPr>
              <a:t>ик</a:t>
            </a:r>
            <a:r>
              <a:rPr lang="ru-RU" sz="4000" dirty="0"/>
              <a:t>.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03648" y="5766295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02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243</TotalTime>
  <Words>174</Words>
  <Application>Microsoft Office PowerPoint</Application>
  <PresentationFormat>Экран (4:3)</PresentationFormat>
  <Paragraphs>62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Волна</vt:lpstr>
      <vt:lpstr>Путешествие по океану Знаний.</vt:lpstr>
      <vt:lpstr>Если хмуримся с утра, Нам поможет доброта. Встаньте, дети, подтянитесь, И друг другу улыбнитесь!</vt:lpstr>
      <vt:lpstr>Презентация PowerPoint</vt:lpstr>
      <vt:lpstr>Страна Словообразование</vt:lpstr>
      <vt:lpstr>Остров Ласковый</vt:lpstr>
      <vt:lpstr>1 карточка:          Подарили мне новый фонарик   И ещё карандашик и шарик.  Рисовал карандашиком кустик  И на кустике маленький листик. </vt:lpstr>
      <vt:lpstr>1 карточка:          Подарили мне новый фонарик   И ещё карандашик и шарик.  Рисовал карандашиком кустик  И на кустике маленький листик. </vt:lpstr>
      <vt:lpstr>1 карточка:          Подарили мне новый фонарик   И ещё карандашик и шарик.  Рисовал карандашиком кустик  И на кустике маленький листик. </vt:lpstr>
      <vt:lpstr>1 карточка:          Подарили мне новый фонарик   И ещё карандашик и шарик.  Рисовал карандашиком кустик  И на кустике маленький листик. </vt:lpstr>
      <vt:lpstr>      2 карточка:           Паучок и жучок не любили лучок.     Хоть для них мы лучок     И связали в пучок. </vt:lpstr>
      <vt:lpstr>      2 карточка:           Паучок и жучок не любили лучок.     Хоть для них мы лучок     И связали в пучок. </vt:lpstr>
      <vt:lpstr>  3 карточка:       Устал наш конёк за целый денёк. Как жаль, что ему не присесть на    пенёк! </vt:lpstr>
      <vt:lpstr>  3 карточка:       Устал наш конёк за целый денёк. Как жаль, что ему не присесть на    пенёк! </vt:lpstr>
      <vt:lpstr>  4 карточка:                Старый чемоданчик         Вынесем в чуланчик,         А новый барабанчик         Положим на диванчик.  </vt:lpstr>
      <vt:lpstr>  4 карточка:                Старый чемоданчик         Вынесем в чуланчик,         А новый барабанчик         Положим на диванчик.  </vt:lpstr>
      <vt:lpstr>        5 карточка:         Спелую малинку собери в корзинку,    А свою картинку положи в машинку.  </vt:lpstr>
      <vt:lpstr>        5 карточка:         Спелую малинку собери в корзинку,    А свою картинку положи в машинку.  </vt:lpstr>
      <vt:lpstr>                6 карточка:                  Улетают уточки,                 Ведь зима - не шуточки.                 Где зимует белочка,                  Знаешь ли ты, девочка?  </vt:lpstr>
      <vt:lpstr>                6 карточка:                  Улетают уточки,                 Ведь зима - не шуточки.                 Где зимует белочка,                  Знаешь ли ты, девочка?  </vt:lpstr>
      <vt:lpstr>                7 карточка:                   Лисичка-сестричка              Пила всё водичку             В гостях у синички,             У маленькой птички.      </vt:lpstr>
      <vt:lpstr>                7 карточка:                   Лисичка-сестричка              Пила всё водичку             В гостях у синички,             У маленькой птички.      </vt:lpstr>
      <vt:lpstr>                8 карточка:        Уж как я ль мою коровушку люблю,    Уж как я ль-то ей крапивушки нажну.   </vt:lpstr>
      <vt:lpstr>                8 карточка:        Уж как я ль мою коровушку люблю,    Уж как я ль-то ей крапивушки нажну.   </vt:lpstr>
      <vt:lpstr>Остров Колыбельный</vt:lpstr>
      <vt:lpstr>Остров Физкультурный</vt:lpstr>
      <vt:lpstr>Остров Маленький</vt:lpstr>
      <vt:lpstr>Сделай предметы маленькими.</vt:lpstr>
      <vt:lpstr>Сделай предметы маленькими.</vt:lpstr>
      <vt:lpstr>Сделай предметы маленькими.</vt:lpstr>
      <vt:lpstr>Сделай предметы маленькими.</vt:lpstr>
      <vt:lpstr>Сделай предметы маленькими.</vt:lpstr>
      <vt:lpstr>Сделай предметы маленькими.</vt:lpstr>
      <vt:lpstr>Сделай предметы маленькими.</vt:lpstr>
      <vt:lpstr>Сделай предметы маленькими.</vt:lpstr>
      <vt:lpstr>Сделай предметы маленькими.</vt:lpstr>
      <vt:lpstr>Вывод:  Слова с уменьшительно-ласкательным значением образуются с  помощью суффиксов: -оньк-, -еньк-, -ок-, -ик-,-ёк-, -чик-, -ичк-, -очк-, -к-, -ушк-,   -юшк … </vt:lpstr>
      <vt:lpstr>Остров  Игровой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океану Знаний.</dc:title>
  <dc:creator>teach</dc:creator>
  <cp:lastModifiedBy>teach</cp:lastModifiedBy>
  <cp:revision>27</cp:revision>
  <dcterms:created xsi:type="dcterms:W3CDTF">2013-01-31T13:33:10Z</dcterms:created>
  <dcterms:modified xsi:type="dcterms:W3CDTF">2013-01-31T18:47:42Z</dcterms:modified>
</cp:coreProperties>
</file>