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  <p:sldId id="257" r:id="rId3"/>
    <p:sldId id="265" r:id="rId4"/>
    <p:sldId id="281" r:id="rId5"/>
    <p:sldId id="275" r:id="rId6"/>
    <p:sldId id="261" r:id="rId7"/>
    <p:sldId id="282" r:id="rId8"/>
    <p:sldId id="259" r:id="rId9"/>
    <p:sldId id="264" r:id="rId10"/>
    <p:sldId id="284" r:id="rId11"/>
    <p:sldId id="260" r:id="rId12"/>
    <p:sldId id="262" r:id="rId13"/>
    <p:sldId id="273" r:id="rId14"/>
    <p:sldId id="274" r:id="rId15"/>
    <p:sldId id="272" r:id="rId16"/>
    <p:sldId id="286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33FF"/>
    <a:srgbClr val="008000"/>
    <a:srgbClr val="0066FF"/>
    <a:srgbClr val="00164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284" autoAdjust="0"/>
    <p:restoredTop sz="94660"/>
  </p:normalViewPr>
  <p:slideViewPr>
    <p:cSldViewPr>
      <p:cViewPr varScale="1">
        <p:scale>
          <a:sx n="37" d="100"/>
          <a:sy n="37" d="100"/>
        </p:scale>
        <p:origin x="-7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FF7445-C21F-4533-85A8-8AB2965CEC65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B51DEB1-B991-45B4-939E-DAFF467AA9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1056;&#1072;&#1073;&#1086;&#1095;&#1080;&#1081;%20&#1089;&#1090;&#1086;&#1083;\1.mp3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tor\&#1056;&#1072;&#1073;&#1086;&#1095;&#1080;&#1081;%20&#1089;&#1090;&#1086;&#1083;\6.mp3" TargetMode="Externa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3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500042"/>
            <a:ext cx="5827364" cy="132343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Буквы Х, </a:t>
            </a:r>
            <a:r>
              <a:rPr lang="ru-RU" sz="8000" b="1" dirty="0" err="1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</a:t>
            </a:r>
            <a:r>
              <a:rPr lang="ru-RU" sz="8000" b="1" dirty="0" smtClean="0">
                <a:ln w="11430"/>
                <a:solidFill>
                  <a:srgbClr val="0033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8000" b="1" dirty="0">
              <a:ln w="11430"/>
              <a:solidFill>
                <a:srgbClr val="0033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143512"/>
            <a:ext cx="74006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Корчагина Ольга Даниловна</a:t>
            </a:r>
          </a:p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Муниципальное образовательное учреждение </a:t>
            </a:r>
          </a:p>
          <a:p>
            <a:pPr algn="ctr"/>
            <a:r>
              <a:rPr lang="ru-RU" sz="2000" b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Удомельская</a:t>
            </a:r>
            <a:r>
              <a:rPr lang="ru-RU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средняя общеобразовательная школа № 2</a:t>
            </a:r>
          </a:p>
          <a:p>
            <a:pPr algn="ctr"/>
            <a:r>
              <a:rPr lang="ru-RU" sz="20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им. </a:t>
            </a:r>
            <a:r>
              <a:rPr lang="ru-RU" sz="2000" b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С.Ступакова</a:t>
            </a:r>
            <a:endParaRPr lang="ru-RU" sz="20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8" descr="http://www.photopro.ru/_preview-600x413/UserFiles/personal/000/521/portfolio/hleb_karavay.jpg"/>
          <p:cNvPicPr>
            <a:picLocks noChangeAspect="1" noChangeArrowheads="1"/>
          </p:cNvPicPr>
          <p:nvPr/>
        </p:nvPicPr>
        <p:blipFill>
          <a:blip r:embed="rId2"/>
          <a:srcRect l="6667" r="9999"/>
          <a:stretch>
            <a:fillRect/>
          </a:stretch>
        </p:blipFill>
        <p:spPr bwMode="auto">
          <a:xfrm>
            <a:off x="2643174" y="1928802"/>
            <a:ext cx="3365977" cy="2777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pictures.ucoz.ru/_ph/4/93394281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8925423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357166"/>
            <a:ext cx="78878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333FF"/>
                </a:solidFill>
              </a:rPr>
              <a:t>ФИЗМИНУТКА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3333FF"/>
              </a:solidFill>
            </a:endParaRPr>
          </a:p>
        </p:txBody>
      </p:sp>
      <p:pic>
        <p:nvPicPr>
          <p:cNvPr id="7170" name="Picture 2" descr="http://img01.chitalnya.ru/upload/620/476682433392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643050"/>
            <a:ext cx="4572032" cy="4673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5857892"/>
            <a:ext cx="285752" cy="285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16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00042"/>
            <a:ext cx="5329246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Потанцуем</a:t>
            </a:r>
            <a:endParaRPr lang="ru-RU" sz="72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527586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1000108"/>
            <a:ext cx="7786742" cy="5643602"/>
          </a:xfrm>
        </p:spPr>
      </p:pic>
      <p:pic>
        <p:nvPicPr>
          <p:cNvPr id="6" name="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786454"/>
            <a:ext cx="304800" cy="304800"/>
          </a:xfrm>
          <a:prstGeom prst="rect">
            <a:avLst/>
          </a:prstGeom>
        </p:spPr>
      </p:pic>
      <p:pic>
        <p:nvPicPr>
          <p:cNvPr id="7" name="Picture 2" descr="C:\Users\1\Downloads\184067676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1000108"/>
            <a:ext cx="3838575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1\Downloads\184067676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0" y="1000108"/>
            <a:ext cx="3838575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1\Downloads\164196162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3" y="642918"/>
            <a:ext cx="396480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C:\Users\1\Downloads\164196162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738169"/>
            <a:ext cx="4000528" cy="53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1\Downloads\penguin_ice_skating_spin_lg_nwm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1777065"/>
            <a:ext cx="4678365" cy="467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1\Downloads\penguin_ice_skating_spin_lg_nwm.gif"/>
          <p:cNvPicPr>
            <a:picLocks noChangeAspect="1" noChangeArrowheads="1" noCrop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884762"/>
            <a:ext cx="4214842" cy="421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1\Downloads\184067676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872" y="1152508"/>
            <a:ext cx="3838575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Users\1\Downloads\184067676.gif"/>
          <p:cNvPicPr>
            <a:picLocks noChangeAspect="1" noChangeArrowheads="1" noCrop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67210" y="1152508"/>
            <a:ext cx="3838575" cy="523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14290"/>
            <a:ext cx="8715436" cy="65365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3.jpg"/>
          <p:cNvPicPr>
            <a:picLocks noChangeAspect="1"/>
          </p:cNvPicPr>
          <p:nvPr/>
        </p:nvPicPr>
        <p:blipFill>
          <a:blip r:embed="rId2" cstate="screen"/>
          <a:srcRect l="45082" t="32787"/>
          <a:stretch>
            <a:fillRect/>
          </a:stretch>
        </p:blipFill>
        <p:spPr>
          <a:xfrm>
            <a:off x="1214414" y="357165"/>
            <a:ext cx="6643734" cy="60983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Пятно 1 2"/>
          <p:cNvSpPr/>
          <p:nvPr/>
        </p:nvSpPr>
        <p:spPr>
          <a:xfrm>
            <a:off x="3714744" y="2714620"/>
            <a:ext cx="285752" cy="285752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ятно 1 3"/>
          <p:cNvSpPr/>
          <p:nvPr/>
        </p:nvSpPr>
        <p:spPr>
          <a:xfrm>
            <a:off x="5500694" y="2643182"/>
            <a:ext cx="285752" cy="285752"/>
          </a:xfrm>
          <a:prstGeom prst="irregularSeal1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6" descr="karanda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208372" flipV="1">
            <a:off x="6605247" y="4245169"/>
            <a:ext cx="19462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funforkids.ru/pictures/kolobok/kolobok2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50" y="285728"/>
            <a:ext cx="2131354" cy="2114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60116E-6 L -0.33108 -0.2936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108 -0.29364 C -0.32552 -0.29433 -0.31962 -0.29364 -0.31424 -0.29595 C -0.31233 -0.29687 -0.31233 -0.30104 -0.31077 -0.30265 C -0.30886 -0.30474 -0.30625 -0.30566 -0.30399 -0.30705 C -0.29983 -0.3126 -0.28507 -0.32832 -0.28021 -0.32971 C -0.27691 -0.33063 -0.27014 -0.33202 -0.26667 -0.33433 C -0.25504 -0.34196 -0.26979 -0.33641 -0.25313 -0.34104 C -0.23056 -0.33757 -0.24045 -0.34335 -0.23455 -0.32069 C -0.23247 -0.28346 -0.22222 -0.23422 -0.23958 -0.20323 C -0.24184 -0.19422 -0.24462 -0.18982 -0.24983 -0.18312 C -0.25087 -0.18011 -0.25191 -0.17687 -0.25313 -0.17387 C -0.25417 -0.17156 -0.25573 -0.16948 -0.2566 -0.16716 C -0.25851 -0.16208 -0.26129 -0.14312 -0.26163 -0.14242 C -0.26389 -0.1378 -0.26615 -0.13341 -0.2684 -0.12878 C -0.27361 -0.11838 -0.26597 -0.12555 -0.27344 -0.11537 C -0.27535 -0.1126 -0.2783 -0.11121 -0.28021 -0.10844 C -0.28889 -0.09549 -0.28507 -0.09202 -0.29722 -0.08138 C -0.30972 -0.07052 -0.32379 -0.06474 -0.33785 -0.05896 C -0.35226 -0.06081 -0.3559 -0.06057 -0.36667 -0.07005 C -0.37153 -0.07976 -0.37708 -0.08763 -0.38195 -0.09734 C -0.38316 -0.09965 -0.38542 -0.10404 -0.38542 -0.10381 " pathEditMode="relative" rAng="0" ptsTypes="ffffffffffffffffffffA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5 -0.30035 C -0.13247 -0.31537 -0.13837 -0.32971 -0.15208 -0.33433 C -0.16059 -0.33364 -0.16927 -0.33387 -0.1776 -0.33202 C -0.18038 -0.33133 -0.18629 -0.323 -0.18767 -0.32069 C -0.19427 -0.31029 -0.19722 -0.29919 -0.20469 -0.28925 C -0.20938 -0.27029 -0.21597 -0.26127 -0.225 -0.24624 C -0.2276 -0.2363 -0.22917 -0.22774 -0.23351 -0.21919 C -0.23594 -0.20647 -0.2375 -0.19468 -0.24201 -0.18312 C -0.24566 -0.15954 -0.24583 -0.1526 -0.24705 -0.12208 C -0.24635 -0.10543 -0.25 -0.0867 -0.24375 -0.07237 C -0.24149 -0.06728 -0.23073 -0.0585 -0.22847 -0.05665 C -0.22674 -0.05503 -0.22326 -0.05225 -0.22326 -0.05202 C -0.21823 -0.05318 -0.21146 -0.05318 -0.20642 -0.05665 C -0.20017 -0.06081 -0.19601 -0.06728 -0.18941 -0.07029 C -0.18542 -0.07561 -0.1816 -0.08069 -0.1776 -0.08601 C -0.17465 -0.08994 -0.16736 -0.09503 -0.16736 -0.0948 C -0.16198 -0.10474 -0.15521 -0.10913 -0.14879 -0.11769 " pathEditMode="relative" rAng="0" ptsTypes="ffffffffffffffffA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unforkids.ru/pictures/kolobok/kolobok2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571876"/>
            <a:ext cx="2324495" cy="20876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714488"/>
            <a:ext cx="5673669" cy="120032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7200" b="1" dirty="0" smtClean="0">
                <a:ln/>
                <a:solidFill>
                  <a:srgbClr val="3333FF"/>
                </a:solidFill>
              </a:rPr>
              <a:t>ПОЧИТАЕМ</a:t>
            </a:r>
            <a:endParaRPr lang="ru-RU" sz="7200" b="1" dirty="0">
              <a:ln/>
              <a:solidFill>
                <a:srgbClr val="3333FF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00034" y="500042"/>
            <a:ext cx="2000250" cy="57864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ха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ху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хе	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429388" y="500042"/>
            <a:ext cx="2000250" cy="5786437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ых</a:t>
            </a: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их</a:t>
            </a:r>
          </a:p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6000" b="1" dirty="0" err="1" smtClean="0"/>
              <a:t>ех</a:t>
            </a:r>
            <a:endParaRPr lang="ru-RU" sz="6000" b="1" dirty="0" smtClean="0"/>
          </a:p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6000" b="1" dirty="0" smtClean="0"/>
              <a:t>ах	</a:t>
            </a:r>
          </a:p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6000" b="1" dirty="0" smtClean="0"/>
              <a:t>ох</a:t>
            </a:r>
          </a:p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6000" b="1" dirty="0" smtClean="0"/>
              <a:t>ух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00364" y="571480"/>
            <a:ext cx="3143272" cy="5786437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уха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хурма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хибара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Tx/>
              <a:buNone/>
              <a:tabLst/>
              <a:defRPr/>
            </a:pPr>
            <a:r>
              <a:rPr lang="ru-RU" sz="6000" b="1" dirty="0" smtClean="0"/>
              <a:t>хата</a:t>
            </a: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14290"/>
            <a:ext cx="6715172" cy="12192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9900"/>
                </a:solidFill>
                <a:latin typeface="Comic Sans MS" pitchFamily="66" charset="0"/>
              </a:rPr>
              <a:t>СЕГОДНЯ НА УРОКЕ</a:t>
            </a:r>
            <a:r>
              <a:rPr lang="ru-RU" sz="4800" b="1" dirty="0" smtClean="0">
                <a:latin typeface="Comic Sans MS" pitchFamily="66" charset="0"/>
              </a:rPr>
              <a:t>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785926"/>
            <a:ext cx="8929718" cy="2690818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ПОЗНАКОМИЛИСЬ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С НОВЫМИ ...</a:t>
            </a:r>
          </a:p>
          <a:p>
            <a:pPr eaLnBrk="1" hangingPunct="1"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НАУЧИЛИСЬ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ОТЛИЧАТЬ …</a:t>
            </a:r>
          </a:p>
          <a:p>
            <a:pPr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НАУЧИЛИСЬ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ЧИТАТЬ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…</a:t>
            </a:r>
          </a:p>
          <a:p>
            <a:pPr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НАУЧИЛИСЬ ПИСАТЬ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…</a:t>
            </a:r>
            <a:endParaRPr lang="ru-RU" sz="4000" b="1" dirty="0" smtClean="0">
              <a:solidFill>
                <a:srgbClr val="990033"/>
              </a:solidFill>
              <a:latin typeface="Century Gothic" pitchFamily="34" charset="0"/>
            </a:endParaRPr>
          </a:p>
        </p:txBody>
      </p:sp>
      <p:pic>
        <p:nvPicPr>
          <p:cNvPr id="4" name="Picture 6" descr="http://funforkids.ru/pictures/kolobok/kolobok04.png"/>
          <p:cNvPicPr>
            <a:picLocks noChangeAspect="1" noChangeArrowheads="1"/>
          </p:cNvPicPr>
          <p:nvPr/>
        </p:nvPicPr>
        <p:blipFill>
          <a:blip r:embed="rId2"/>
          <a:srcRect l="2556" t="5128" r="40735" b="20513"/>
          <a:stretch>
            <a:fillRect/>
          </a:stretch>
        </p:blipFill>
        <p:spPr bwMode="auto">
          <a:xfrm>
            <a:off x="3500430" y="4279212"/>
            <a:ext cx="2357454" cy="192580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funforkids.ru/pictures/kolobok/kolobok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" y="2040172"/>
            <a:ext cx="6586553" cy="41034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00042"/>
            <a:ext cx="761298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</a:t>
            </a:r>
            <a:endParaRPr lang="ru-RU" sz="96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funforkids.ru/pictures/kolobok/kolobok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28662" y="357166"/>
            <a:ext cx="5572164" cy="5747924"/>
          </a:xfrm>
          <a:prstGeom prst="rect">
            <a:avLst/>
          </a:prstGeom>
          <a:noFill/>
        </p:spPr>
      </p:pic>
      <p:pic>
        <p:nvPicPr>
          <p:cNvPr id="7" name="Picture 3" descr="колокольч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567341">
            <a:off x="4506905" y="77758"/>
            <a:ext cx="3718415" cy="371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572000" y="407194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33CC"/>
                </a:solidFill>
                <a:latin typeface="Comic Sans MS" pitchFamily="66" charset="0"/>
              </a:rPr>
              <a:t>Прозвенел и смолк звонок.</a:t>
            </a:r>
            <a:br>
              <a:rPr lang="ru-RU" sz="3600" b="1" i="1" dirty="0" smtClean="0">
                <a:solidFill>
                  <a:srgbClr val="0033CC"/>
                </a:solidFill>
                <a:latin typeface="Comic Sans MS" pitchFamily="66" charset="0"/>
              </a:rPr>
            </a:br>
            <a:r>
              <a:rPr lang="ru-RU" sz="3600" b="1" i="1" dirty="0" smtClean="0">
                <a:solidFill>
                  <a:srgbClr val="0033CC"/>
                </a:solidFill>
                <a:latin typeface="Comic Sans MS" pitchFamily="66" charset="0"/>
              </a:rPr>
              <a:t>Начинается урок.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214290"/>
            <a:ext cx="6715172" cy="12192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9900"/>
                </a:solidFill>
                <a:latin typeface="Comic Sans MS" pitchFamily="66" charset="0"/>
              </a:rPr>
              <a:t>СЕГОДНЯ НА УРОКЕ</a:t>
            </a:r>
            <a:r>
              <a:rPr lang="ru-RU" sz="4800" b="1" dirty="0" smtClean="0">
                <a:latin typeface="Comic Sans MS" pitchFamily="66" charset="0"/>
              </a:rPr>
              <a:t>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785926"/>
            <a:ext cx="8929718" cy="2690818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ПОЗНАКОМИМСЯ С НОВЫМИ ...</a:t>
            </a:r>
          </a:p>
          <a:p>
            <a:pPr eaLnBrk="1" hangingPunct="1"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НАУЧИМСЯ ОТЛИЧАТЬ …</a:t>
            </a:r>
          </a:p>
          <a:p>
            <a:pPr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НАУЧИМСЯ ЧИТАТЬ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…</a:t>
            </a:r>
          </a:p>
          <a:p>
            <a:pPr>
              <a:buClr>
                <a:srgbClr val="002060"/>
              </a:buClr>
            </a:pP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НАУЧИМСЯ ПИСАТЬ </a:t>
            </a:r>
            <a:r>
              <a:rPr lang="ru-RU" sz="4000" b="1" dirty="0" smtClean="0">
                <a:solidFill>
                  <a:srgbClr val="990033"/>
                </a:solidFill>
                <a:latin typeface="Century Gothic" pitchFamily="34" charset="0"/>
              </a:rPr>
              <a:t>…</a:t>
            </a:r>
            <a:endParaRPr lang="ru-RU" sz="4000" b="1" dirty="0" smtClean="0">
              <a:solidFill>
                <a:srgbClr val="990033"/>
              </a:solidFill>
              <a:latin typeface="Century Gothic" pitchFamily="34" charset="0"/>
            </a:endParaRPr>
          </a:p>
        </p:txBody>
      </p:sp>
      <p:pic>
        <p:nvPicPr>
          <p:cNvPr id="4" name="Picture 6" descr="http://funforkids.ru/pictures/kolobok/kolobok04.png"/>
          <p:cNvPicPr>
            <a:picLocks noChangeAspect="1" noChangeArrowheads="1"/>
          </p:cNvPicPr>
          <p:nvPr/>
        </p:nvPicPr>
        <p:blipFill>
          <a:blip r:embed="rId2"/>
          <a:srcRect l="2556" t="5128" r="40735" b="20513"/>
          <a:stretch>
            <a:fillRect/>
          </a:stretch>
        </p:blipFill>
        <p:spPr bwMode="auto">
          <a:xfrm>
            <a:off x="3500430" y="4279212"/>
            <a:ext cx="2357454" cy="192580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85794"/>
            <a:ext cx="9144064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  <a:t>Отгадать легко и быстро:</a:t>
            </a:r>
            <a:b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  <a:t>Мягкий, пышный и душистый,</a:t>
            </a:r>
            <a:b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  <a:t>Он и чёрный, он и белый,</a:t>
            </a:r>
            <a:b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5000" b="1" i="1" dirty="0" smtClean="0">
                <a:solidFill>
                  <a:schemeClr val="accent6">
                    <a:lumMod val="25000"/>
                  </a:schemeClr>
                </a:solidFill>
              </a:rPr>
              <a:t>А бывает подгорелый.</a:t>
            </a:r>
            <a:endParaRPr lang="ru-RU" sz="5000" b="1" i="1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1028" name="Picture 4" descr="http://jam-cafe.tomsk.ru/uploads/posts/2009-07/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571480"/>
            <a:ext cx="6096000" cy="5734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img.rufox.ru/files/big2/5539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71744"/>
            <a:ext cx="2857520" cy="2143141"/>
          </a:xfrm>
          <a:prstGeom prst="rect">
            <a:avLst/>
          </a:prstGeom>
          <a:noFill/>
        </p:spPr>
      </p:pic>
      <p:pic>
        <p:nvPicPr>
          <p:cNvPr id="31750" name="Picture 6" descr="http://im5-tub-ru.yandex.net/i?id=185313370-5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929198"/>
            <a:ext cx="2162175" cy="1428750"/>
          </a:xfrm>
          <a:prstGeom prst="rect">
            <a:avLst/>
          </a:prstGeom>
          <a:noFill/>
        </p:spPr>
      </p:pic>
      <p:pic>
        <p:nvPicPr>
          <p:cNvPr id="31752" name="Picture 8" descr="http://www.kevinkirby.com/images/Site_Images/Combine_Hire/COMBINE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39" y="4816938"/>
            <a:ext cx="2257441" cy="1612458"/>
          </a:xfrm>
          <a:prstGeom prst="rect">
            <a:avLst/>
          </a:prstGeom>
          <a:noFill/>
        </p:spPr>
      </p:pic>
      <p:pic>
        <p:nvPicPr>
          <p:cNvPr id="31754" name="Picture 10" descr="http://content.foto.mail.ru/mail/elvinochka25/91/p-33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643446"/>
            <a:ext cx="1928826" cy="1928828"/>
          </a:xfrm>
          <a:prstGeom prst="rect">
            <a:avLst/>
          </a:prstGeom>
          <a:noFill/>
        </p:spPr>
      </p:pic>
      <p:pic>
        <p:nvPicPr>
          <p:cNvPr id="31756" name="Picture 12" descr="http://im3-tub-ru.yandex.net/i?id=83690788-71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4572008"/>
            <a:ext cx="2971821" cy="1928826"/>
          </a:xfrm>
          <a:prstGeom prst="rect">
            <a:avLst/>
          </a:prstGeom>
          <a:noFill/>
        </p:spPr>
      </p:pic>
      <p:pic>
        <p:nvPicPr>
          <p:cNvPr id="31758" name="Picture 14" descr="http://www.amstor.ua/assets/Uploads/AttachedFiles/MyImages/DSC423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928934"/>
            <a:ext cx="2735350" cy="1600180"/>
          </a:xfrm>
          <a:prstGeom prst="rect">
            <a:avLst/>
          </a:prstGeom>
          <a:noFill/>
        </p:spPr>
      </p:pic>
      <p:pic>
        <p:nvPicPr>
          <p:cNvPr id="31760" name="Picture 16" descr="http://im2-tub-ru.yandex.net/i?id=186247205-44-72&amp;n=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428603"/>
            <a:ext cx="3143272" cy="2095515"/>
          </a:xfrm>
          <a:prstGeom prst="rect">
            <a:avLst/>
          </a:prstGeom>
          <a:noFill/>
        </p:spPr>
      </p:pic>
      <p:pic>
        <p:nvPicPr>
          <p:cNvPr id="31764" name="Picture 20" descr="http://vidomosti-ua.com/photo/original-131737232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357166"/>
            <a:ext cx="3500417" cy="2100251"/>
          </a:xfrm>
          <a:prstGeom prst="rect">
            <a:avLst/>
          </a:prstGeom>
          <a:noFill/>
        </p:spPr>
      </p:pic>
      <p:pic>
        <p:nvPicPr>
          <p:cNvPr id="31762" name="Picture 18" descr="http://www.photopro.ru/_preview-600x413/UserFiles/personal/000/521/portfolio/hleb_karavay.jpg"/>
          <p:cNvPicPr>
            <a:picLocks noChangeAspect="1" noChangeArrowheads="1"/>
          </p:cNvPicPr>
          <p:nvPr/>
        </p:nvPicPr>
        <p:blipFill>
          <a:blip r:embed="rId10"/>
          <a:srcRect l="6667" r="9999"/>
          <a:stretch>
            <a:fillRect/>
          </a:stretch>
        </p:blipFill>
        <p:spPr bwMode="auto">
          <a:xfrm>
            <a:off x="2285984" y="1785926"/>
            <a:ext cx="4008919" cy="33083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5786446" y="2071677"/>
            <a:ext cx="2214578" cy="32289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Я</a:t>
            </a:r>
            <a:endParaRPr lang="ru-RU" sz="3600" b="1" kern="10" dirty="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FF3300"/>
              </a:solidFill>
              <a:latin typeface="Arial"/>
              <a:cs typeface="Arial"/>
            </a:endParaRPr>
          </a:p>
        </p:txBody>
      </p:sp>
      <p:pic>
        <p:nvPicPr>
          <p:cNvPr id="15362" name="Picture 2" descr="http://img-fotki.yandex.ru/get/3100/z5418.0/0_12bb_c87cb301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4333875" cy="40386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2" y="2500306"/>
            <a:ext cx="80010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25000"/>
                  </a:schemeClr>
                </a:solidFill>
              </a:rPr>
              <a:t>Круглое, румяное </a:t>
            </a:r>
            <a:br>
              <a:rPr lang="ru-RU" sz="6000" b="1" i="1" dirty="0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6">
                    <a:lumMod val="25000"/>
                  </a:schemeClr>
                </a:solidFill>
              </a:rPr>
              <a:t>С дерева достану я…</a:t>
            </a:r>
            <a:endParaRPr lang="ru-RU" sz="6000" b="1" i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5" grpId="0"/>
      <p:bldP spid="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357166"/>
            <a:ext cx="78878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3333FF"/>
                </a:solidFill>
              </a:rPr>
              <a:t>ФИЗМИНУТКА</a:t>
            </a:r>
            <a:endParaRPr lang="ru-RU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3333FF"/>
              </a:solidFill>
            </a:endParaRPr>
          </a:p>
        </p:txBody>
      </p:sp>
      <p:pic>
        <p:nvPicPr>
          <p:cNvPr id="4" name="Picture 6" descr="http://funforkids.ru/pictures/kolobok/kolobok04.png"/>
          <p:cNvPicPr>
            <a:picLocks noChangeAspect="1" noChangeArrowheads="1"/>
          </p:cNvPicPr>
          <p:nvPr/>
        </p:nvPicPr>
        <p:blipFill>
          <a:blip r:embed="rId2"/>
          <a:srcRect l="2556" t="5128" r="40735" b="20513"/>
          <a:stretch>
            <a:fillRect/>
          </a:stretch>
        </p:blipFill>
        <p:spPr bwMode="auto">
          <a:xfrm>
            <a:off x="2143108" y="1857364"/>
            <a:ext cx="4709982" cy="38475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b8e8ad83115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85728"/>
            <a:ext cx="3643338" cy="3659357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42910" y="4929198"/>
            <a:ext cx="314327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928662" y="5072074"/>
            <a:ext cx="357190" cy="357190"/>
          </a:xfrm>
          <a:prstGeom prst="ellipse">
            <a:avLst/>
          </a:prstGeom>
          <a:solidFill>
            <a:srgbClr val="0066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643042" y="5072074"/>
            <a:ext cx="357190" cy="35719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28860" y="5072074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14678" y="5072074"/>
            <a:ext cx="357190" cy="357190"/>
          </a:xfrm>
          <a:prstGeom prst="ellipse">
            <a:avLst/>
          </a:prstGeom>
          <a:solidFill>
            <a:srgbClr val="0066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14348" y="3786190"/>
            <a:ext cx="6367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3333FF"/>
                </a:solidFill>
              </a:rPr>
              <a:t>х</a:t>
            </a:r>
            <a:endParaRPr lang="ru-RU" sz="6600" b="1" dirty="0">
              <a:solidFill>
                <a:srgbClr val="3333FF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10800000">
            <a:off x="4929190" y="4929198"/>
            <a:ext cx="3857652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7715272" y="5072074"/>
            <a:ext cx="357190" cy="357190"/>
          </a:xfrm>
          <a:prstGeom prst="ellipse">
            <a:avLst/>
          </a:prstGeom>
          <a:solidFill>
            <a:srgbClr val="00B050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072066" y="5072074"/>
            <a:ext cx="357190" cy="35719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643570" y="5072074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7950" y="5072074"/>
            <a:ext cx="357190" cy="357190"/>
          </a:xfrm>
          <a:prstGeom prst="ellipse">
            <a:avLst/>
          </a:prstGeom>
          <a:solidFill>
            <a:srgbClr val="0066FF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7572396" y="3643314"/>
            <a:ext cx="8274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8000"/>
                </a:solidFill>
              </a:rPr>
              <a:t>х</a:t>
            </a:r>
            <a:r>
              <a:rPr lang="ru-RU" sz="6600" b="1" dirty="0" smtClean="0">
                <a:solidFill>
                  <a:srgbClr val="008000"/>
                </a:solidFill>
              </a:rPr>
              <a:t>’</a:t>
            </a:r>
            <a:endParaRPr lang="ru-RU" sz="6600" b="1" dirty="0">
              <a:solidFill>
                <a:srgbClr val="008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8286776" y="5072074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929454" y="5072074"/>
            <a:ext cx="357190" cy="35719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5858678" y="4928404"/>
            <a:ext cx="71438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7072330" y="4357694"/>
            <a:ext cx="357190" cy="2143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7144562" y="4928404"/>
            <a:ext cx="71438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http://img01.chitalnya.ru/upload/620/476682433392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66"/>
            <a:ext cx="3168090" cy="3238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" name="Picture 2" descr="http://img01.chitalnya.ru/upload/620/47668243339285.jpg"/>
          <p:cNvPicPr>
            <a:picLocks noChangeAspect="1" noChangeArrowheads="1"/>
          </p:cNvPicPr>
          <p:nvPr/>
        </p:nvPicPr>
        <p:blipFill>
          <a:blip r:embed="rId3"/>
          <a:srcRect l="17647"/>
          <a:stretch>
            <a:fillRect/>
          </a:stretch>
        </p:blipFill>
        <p:spPr bwMode="auto">
          <a:xfrm flipH="1">
            <a:off x="3714744" y="357166"/>
            <a:ext cx="2500330" cy="3238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0.14028 -0.0039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 flipH="1">
            <a:off x="7786706" y="3000375"/>
            <a:ext cx="547688" cy="919163"/>
          </a:xfrm>
          <a:custGeom>
            <a:avLst/>
            <a:gdLst>
              <a:gd name="connsiteX0" fmla="*/ 176539 w 187425"/>
              <a:gd name="connsiteY0" fmla="*/ 24159 h 492245"/>
              <a:gd name="connsiteX1" fmla="*/ 143882 w 187425"/>
              <a:gd name="connsiteY1" fmla="*/ 2388 h 492245"/>
              <a:gd name="connsiteX2" fmla="*/ 56797 w 187425"/>
              <a:gd name="connsiteY2" fmla="*/ 24159 h 492245"/>
              <a:gd name="connsiteX3" fmla="*/ 13254 w 187425"/>
              <a:gd name="connsiteY3" fmla="*/ 111245 h 492245"/>
              <a:gd name="connsiteX4" fmla="*/ 2368 w 187425"/>
              <a:gd name="connsiteY4" fmla="*/ 143902 h 492245"/>
              <a:gd name="connsiteX5" fmla="*/ 24139 w 187425"/>
              <a:gd name="connsiteY5" fmla="*/ 285417 h 492245"/>
              <a:gd name="connsiteX6" fmla="*/ 45911 w 187425"/>
              <a:gd name="connsiteY6" fmla="*/ 361617 h 492245"/>
              <a:gd name="connsiteX7" fmla="*/ 67682 w 187425"/>
              <a:gd name="connsiteY7" fmla="*/ 394274 h 492245"/>
              <a:gd name="connsiteX8" fmla="*/ 111225 w 187425"/>
              <a:gd name="connsiteY8" fmla="*/ 437817 h 492245"/>
              <a:gd name="connsiteX9" fmla="*/ 132997 w 187425"/>
              <a:gd name="connsiteY9" fmla="*/ 459588 h 492245"/>
              <a:gd name="connsiteX10" fmla="*/ 187425 w 187425"/>
              <a:gd name="connsiteY10" fmla="*/ 492245 h 4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7425" h="492245">
                <a:moveTo>
                  <a:pt x="176539" y="24159"/>
                </a:moveTo>
                <a:cubicBezTo>
                  <a:pt x="165653" y="16902"/>
                  <a:pt x="156864" y="4011"/>
                  <a:pt x="143882" y="2388"/>
                </a:cubicBezTo>
                <a:cubicBezTo>
                  <a:pt x="124778" y="0"/>
                  <a:pt x="78122" y="17051"/>
                  <a:pt x="56797" y="24159"/>
                </a:cubicBezTo>
                <a:cubicBezTo>
                  <a:pt x="18797" y="62159"/>
                  <a:pt x="38271" y="36194"/>
                  <a:pt x="13254" y="111245"/>
                </a:cubicBezTo>
                <a:lnTo>
                  <a:pt x="2368" y="143902"/>
                </a:lnTo>
                <a:cubicBezTo>
                  <a:pt x="19874" y="318953"/>
                  <a:pt x="0" y="200927"/>
                  <a:pt x="24139" y="285417"/>
                </a:cubicBezTo>
                <a:cubicBezTo>
                  <a:pt x="28789" y="301692"/>
                  <a:pt x="37212" y="344218"/>
                  <a:pt x="45911" y="361617"/>
                </a:cubicBezTo>
                <a:cubicBezTo>
                  <a:pt x="51762" y="373319"/>
                  <a:pt x="59168" y="384341"/>
                  <a:pt x="67682" y="394274"/>
                </a:cubicBezTo>
                <a:cubicBezTo>
                  <a:pt x="81040" y="409859"/>
                  <a:pt x="96711" y="423303"/>
                  <a:pt x="111225" y="437817"/>
                </a:cubicBezTo>
                <a:cubicBezTo>
                  <a:pt x="118482" y="445074"/>
                  <a:pt x="123261" y="456342"/>
                  <a:pt x="132997" y="459588"/>
                </a:cubicBezTo>
                <a:cubicBezTo>
                  <a:pt x="175390" y="473720"/>
                  <a:pt x="157540" y="462360"/>
                  <a:pt x="187425" y="492245"/>
                </a:cubicBezTo>
              </a:path>
            </a:pathLst>
          </a:cu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/>
          </a:p>
        </p:txBody>
      </p:sp>
      <p:sp>
        <p:nvSpPr>
          <p:cNvPr id="5" name="Сердце 4"/>
          <p:cNvSpPr/>
          <p:nvPr/>
        </p:nvSpPr>
        <p:spPr>
          <a:xfrm rot="10800000">
            <a:off x="5643581" y="1000125"/>
            <a:ext cx="2214563" cy="1857375"/>
          </a:xfrm>
          <a:prstGeom prst="heart">
            <a:avLst/>
          </a:prstGeom>
          <a:solidFill>
            <a:srgbClr val="FFC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072081" y="3000375"/>
            <a:ext cx="638175" cy="919163"/>
          </a:xfrm>
          <a:custGeom>
            <a:avLst/>
            <a:gdLst>
              <a:gd name="connsiteX0" fmla="*/ 176539 w 187425"/>
              <a:gd name="connsiteY0" fmla="*/ 24159 h 492245"/>
              <a:gd name="connsiteX1" fmla="*/ 143882 w 187425"/>
              <a:gd name="connsiteY1" fmla="*/ 2388 h 492245"/>
              <a:gd name="connsiteX2" fmla="*/ 56797 w 187425"/>
              <a:gd name="connsiteY2" fmla="*/ 24159 h 492245"/>
              <a:gd name="connsiteX3" fmla="*/ 13254 w 187425"/>
              <a:gd name="connsiteY3" fmla="*/ 111245 h 492245"/>
              <a:gd name="connsiteX4" fmla="*/ 2368 w 187425"/>
              <a:gd name="connsiteY4" fmla="*/ 143902 h 492245"/>
              <a:gd name="connsiteX5" fmla="*/ 24139 w 187425"/>
              <a:gd name="connsiteY5" fmla="*/ 285417 h 492245"/>
              <a:gd name="connsiteX6" fmla="*/ 45911 w 187425"/>
              <a:gd name="connsiteY6" fmla="*/ 361617 h 492245"/>
              <a:gd name="connsiteX7" fmla="*/ 67682 w 187425"/>
              <a:gd name="connsiteY7" fmla="*/ 394274 h 492245"/>
              <a:gd name="connsiteX8" fmla="*/ 111225 w 187425"/>
              <a:gd name="connsiteY8" fmla="*/ 437817 h 492245"/>
              <a:gd name="connsiteX9" fmla="*/ 132997 w 187425"/>
              <a:gd name="connsiteY9" fmla="*/ 459588 h 492245"/>
              <a:gd name="connsiteX10" fmla="*/ 187425 w 187425"/>
              <a:gd name="connsiteY10" fmla="*/ 492245 h 49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7425" h="492245">
                <a:moveTo>
                  <a:pt x="176539" y="24159"/>
                </a:moveTo>
                <a:cubicBezTo>
                  <a:pt x="165653" y="16902"/>
                  <a:pt x="156864" y="4011"/>
                  <a:pt x="143882" y="2388"/>
                </a:cubicBezTo>
                <a:cubicBezTo>
                  <a:pt x="124778" y="0"/>
                  <a:pt x="78122" y="17051"/>
                  <a:pt x="56797" y="24159"/>
                </a:cubicBezTo>
                <a:cubicBezTo>
                  <a:pt x="18797" y="62159"/>
                  <a:pt x="38271" y="36194"/>
                  <a:pt x="13254" y="111245"/>
                </a:cubicBezTo>
                <a:lnTo>
                  <a:pt x="2368" y="143902"/>
                </a:lnTo>
                <a:cubicBezTo>
                  <a:pt x="19874" y="318953"/>
                  <a:pt x="0" y="200927"/>
                  <a:pt x="24139" y="285417"/>
                </a:cubicBezTo>
                <a:cubicBezTo>
                  <a:pt x="28789" y="301692"/>
                  <a:pt x="37212" y="344218"/>
                  <a:pt x="45911" y="361617"/>
                </a:cubicBezTo>
                <a:cubicBezTo>
                  <a:pt x="51762" y="373319"/>
                  <a:pt x="59168" y="384341"/>
                  <a:pt x="67682" y="394274"/>
                </a:cubicBezTo>
                <a:cubicBezTo>
                  <a:pt x="81040" y="409859"/>
                  <a:pt x="96711" y="423303"/>
                  <a:pt x="111225" y="437817"/>
                </a:cubicBezTo>
                <a:cubicBezTo>
                  <a:pt x="118482" y="445074"/>
                  <a:pt x="123261" y="456342"/>
                  <a:pt x="132997" y="459588"/>
                </a:cubicBezTo>
                <a:cubicBezTo>
                  <a:pt x="175390" y="473720"/>
                  <a:pt x="157540" y="462360"/>
                  <a:pt x="187425" y="492245"/>
                </a:cubicBezTo>
              </a:path>
            </a:pathLst>
          </a:cu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i="1"/>
          </a:p>
        </p:txBody>
      </p:sp>
      <p:sp>
        <p:nvSpPr>
          <p:cNvPr id="7" name="Овал 6"/>
          <p:cNvSpPr/>
          <p:nvPr/>
        </p:nvSpPr>
        <p:spPr>
          <a:xfrm>
            <a:off x="5572144" y="2000250"/>
            <a:ext cx="2373312" cy="2571750"/>
          </a:xfrm>
          <a:prstGeom prst="ellipse">
            <a:avLst/>
          </a:prstGeom>
          <a:solidFill>
            <a:srgbClr val="FF0000"/>
          </a:solidFill>
          <a:ln w="825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 smtClean="0">
                <a:solidFill>
                  <a:srgbClr val="001642"/>
                </a:solidFill>
              </a:rPr>
              <a:t>Х</a:t>
            </a:r>
            <a:endParaRPr lang="ru-RU" sz="13800" b="1" dirty="0">
              <a:solidFill>
                <a:srgbClr val="001642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5607863" y="4893468"/>
            <a:ext cx="1143000" cy="21431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6822300" y="4893469"/>
            <a:ext cx="1143000" cy="21431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Хорда 9"/>
          <p:cNvSpPr/>
          <p:nvPr/>
        </p:nvSpPr>
        <p:spPr>
          <a:xfrm rot="6899467">
            <a:off x="5468590" y="5005402"/>
            <a:ext cx="714375" cy="857250"/>
          </a:xfrm>
          <a:prstGeom prst="chord">
            <a:avLst>
              <a:gd name="adj1" fmla="val 2700000"/>
              <a:gd name="adj2" fmla="val 162108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Хорда 10"/>
          <p:cNvSpPr/>
          <p:nvPr/>
        </p:nvSpPr>
        <p:spPr>
          <a:xfrm rot="4086716" flipV="1">
            <a:off x="7506512" y="5050632"/>
            <a:ext cx="714375" cy="833438"/>
          </a:xfrm>
          <a:prstGeom prst="chord">
            <a:avLst>
              <a:gd name="adj1" fmla="val 2700000"/>
              <a:gd name="adj2" fmla="val 1621087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630341" y="2143116"/>
            <a:ext cx="2312474" cy="714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929322" y="1428736"/>
            <a:ext cx="1643074" cy="78581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ab8e8ad83115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357166"/>
            <a:ext cx="3655706" cy="4866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  <p:set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366</TotalTime>
  <Words>90</Words>
  <Application>Microsoft Office PowerPoint</Application>
  <PresentationFormat>Экран (4:3)</PresentationFormat>
  <Paragraphs>45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Слайд 1</vt:lpstr>
      <vt:lpstr>Слайд 2</vt:lpstr>
      <vt:lpstr>СЕГОДНЯ НА УРОКЕ: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Потанцуем</vt:lpstr>
      <vt:lpstr>Слайд 13</vt:lpstr>
      <vt:lpstr>Слайд 14</vt:lpstr>
      <vt:lpstr>Слайд 15</vt:lpstr>
      <vt:lpstr>СЕГОДНЯ НА УРОКЕ: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ss</dc:creator>
  <cp:lastModifiedBy>ss</cp:lastModifiedBy>
  <cp:revision>39</cp:revision>
  <dcterms:created xsi:type="dcterms:W3CDTF">2013-01-21T12:50:32Z</dcterms:created>
  <dcterms:modified xsi:type="dcterms:W3CDTF">2013-04-17T12:35:15Z</dcterms:modified>
</cp:coreProperties>
</file>