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6"/>
  </p:notesMasterIdLst>
  <p:sldIdLst>
    <p:sldId id="264" r:id="rId2"/>
    <p:sldId id="270" r:id="rId3"/>
    <p:sldId id="265" r:id="rId4"/>
    <p:sldId id="260" r:id="rId5"/>
    <p:sldId id="267" r:id="rId6"/>
    <p:sldId id="261" r:id="rId7"/>
    <p:sldId id="272" r:id="rId8"/>
    <p:sldId id="256" r:id="rId9"/>
    <p:sldId id="262" r:id="rId10"/>
    <p:sldId id="263" r:id="rId11"/>
    <p:sldId id="257" r:id="rId12"/>
    <p:sldId id="266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10" autoAdjust="0"/>
  </p:normalViewPr>
  <p:slideViewPr>
    <p:cSldViewPr>
      <p:cViewPr>
        <p:scale>
          <a:sx n="50" d="100"/>
          <a:sy n="50" d="100"/>
        </p:scale>
        <p:origin x="-102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D14BC-E7A1-47B7-A948-E014B0703FD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353F5-786E-419A-B0E6-26F98C7EFE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3974A8-995F-427D-A834-590513840560}" type="slidenum">
              <a:rPr lang="ru-RU"/>
              <a:pPr/>
              <a:t>2</a:t>
            </a:fld>
            <a:endParaRPr lang="ru-RU"/>
          </a:p>
        </p:txBody>
      </p:sp>
      <p:sp>
        <p:nvSpPr>
          <p:cNvPr id="102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1A4A3-4028-48EA-886F-28FBBFE1D27A}" type="datetimeFigureOut">
              <a:rPr lang="ru-RU"/>
              <a:pPr>
                <a:defRPr/>
              </a:pPr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0015B-CC77-4E01-AFE4-E8E2ED589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490D5BE-DC2F-4041-8B6D-8775B32E08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Безымянный4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233331"/>
            <a:ext cx="1152991" cy="1624669"/>
          </a:xfrm>
          <a:prstGeom prst="rect">
            <a:avLst/>
          </a:prstGeom>
        </p:spPr>
      </p:pic>
      <p:pic>
        <p:nvPicPr>
          <p:cNvPr id="12" name="Рисунок 11" descr="8cd627d3af7a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1832" y="5413053"/>
            <a:ext cx="1312168" cy="144494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FF01D-CD3C-455B-BD97-A81F583EEF05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B360D-04F9-4415-90BB-85D9966E8DF7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5ebc5b5c72d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0"/>
            <a:ext cx="4211517" cy="864863"/>
          </a:xfrm>
          <a:prstGeom prst="rect">
            <a:avLst/>
          </a:prstGeom>
        </p:spPr>
      </p:pic>
      <p:pic>
        <p:nvPicPr>
          <p:cNvPr id="9" name="Рисунок 8" descr="5ebc5b5c72d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39952" y="0"/>
            <a:ext cx="4211517" cy="864863"/>
          </a:xfrm>
          <a:prstGeom prst="rect">
            <a:avLst/>
          </a:prstGeom>
        </p:spPr>
      </p:pic>
      <p:pic>
        <p:nvPicPr>
          <p:cNvPr id="10" name="Рисунок 9" descr="5ebc5b5c72d7.png"/>
          <p:cNvPicPr>
            <a:picLocks noChangeAspect="1"/>
          </p:cNvPicPr>
          <p:nvPr/>
        </p:nvPicPr>
        <p:blipFill>
          <a:blip r:embed="rId8" cstate="print"/>
          <a:srcRect r="80349"/>
          <a:stretch>
            <a:fillRect/>
          </a:stretch>
        </p:blipFill>
        <p:spPr>
          <a:xfrm>
            <a:off x="8316416" y="0"/>
            <a:ext cx="827584" cy="8648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6489.html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or\&#1056;&#1072;&#1073;&#1086;&#1095;&#1080;&#1081;%20&#1089;&#1090;&#1086;&#1083;\6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1714488"/>
            <a:ext cx="491474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РУССКИЙ </a:t>
            </a:r>
          </a:p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ЯЗЫК</a:t>
            </a:r>
            <a:endParaRPr lang="ru-RU" sz="8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714488"/>
            <a:ext cx="65008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  Я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очень люблю осень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Осенью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выпадают листья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Мне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нравится когда я прохожу и под ногами скрипят те самые опавшие желтые листья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Осенью погода меняется, становиться  более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прохладнее и все идут в школу.</a:t>
            </a:r>
          </a:p>
        </p:txBody>
      </p:sp>
      <p:pic>
        <p:nvPicPr>
          <p:cNvPr id="7" name="Picture 14" descr="http://img24.eu/h-upnz3o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8604"/>
            <a:ext cx="2000939" cy="119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http://img24.eu/h-upnz3o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959600" y="4275142"/>
            <a:ext cx="238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http://img-fotki.yandex.ru/get/4410/111874181.4e/0_8c155_6b53c84d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0"/>
            <a:ext cx="1455747" cy="139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http://img-fotki.yandex.ru/get/6604/27302857.60e/0_9d9b8_9a21d524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39573">
            <a:off x="357158" y="4808824"/>
            <a:ext cx="1398617" cy="1766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6" descr="http://stat18.privet.ru/lr/0a2b8f5c470b36fdc1f9a0cc0a96cb6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5240340"/>
            <a:ext cx="3795037" cy="16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 descr="http://img-fotki.yandex.ru/get/6604/27302857.60e/0_9d9b8_9a21d524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186547">
            <a:off x="5133829" y="-118302"/>
            <a:ext cx="1269176" cy="160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0" descr="http://img-fotki.yandex.ru/get/5309/119528728.ca2/0_a07bd_b62436fb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27668">
            <a:off x="-467992" y="-1938"/>
            <a:ext cx="3138743" cy="235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4000496" y="1000108"/>
            <a:ext cx="16738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Осень.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929190" y="5786454"/>
            <a:ext cx="2928958" cy="1071546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643050"/>
            <a:ext cx="42862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Georgia" pitchFamily="18" charset="0"/>
              </a:rPr>
              <a:t>Она  сжала лапки. </a:t>
            </a:r>
          </a:p>
          <a:p>
            <a:r>
              <a:rPr lang="ru-RU" sz="2200" b="1" dirty="0" smtClean="0">
                <a:latin typeface="Georgia" pitchFamily="18" charset="0"/>
              </a:rPr>
              <a:t>Села  около кошки птичка. </a:t>
            </a:r>
          </a:p>
          <a:p>
            <a:r>
              <a:rPr lang="ru-RU" sz="2200" b="1" dirty="0" smtClean="0">
                <a:latin typeface="Georgia" pitchFamily="18" charset="0"/>
              </a:rPr>
              <a:t>Кошки  очень  хитры. </a:t>
            </a:r>
          </a:p>
          <a:p>
            <a:r>
              <a:rPr lang="ru-RU" sz="2200" b="1" dirty="0" smtClean="0">
                <a:latin typeface="Georgia" pitchFamily="18" charset="0"/>
              </a:rPr>
              <a:t>Не  сиди  близко,  птичка. Спала  кошка  на  </a:t>
            </a:r>
            <a:r>
              <a:rPr lang="ru-RU" sz="2200" b="1" dirty="0">
                <a:latin typeface="Georgia" pitchFamily="18" charset="0"/>
              </a:rPr>
              <a:t>крыше. </a:t>
            </a: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4100" name="Picture 4" descr="http://obou.ru/f/w/000/003/3167/img_3167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759508"/>
            <a:ext cx="3357586" cy="2098492"/>
          </a:xfrm>
          <a:prstGeom prst="rect">
            <a:avLst/>
          </a:prstGeom>
          <a:noFill/>
        </p:spPr>
      </p:pic>
      <p:sp>
        <p:nvSpPr>
          <p:cNvPr id="10" name="Прямоугольный треугольник 9"/>
          <p:cNvSpPr/>
          <p:nvPr/>
        </p:nvSpPr>
        <p:spPr>
          <a:xfrm rot="8296651">
            <a:off x="4976520" y="4590658"/>
            <a:ext cx="2712516" cy="2464033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http://img710.imageshack.us/img710/9539/005200802241745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71942"/>
            <a:ext cx="1792815" cy="174341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86314" y="1643050"/>
            <a:ext cx="435768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atin typeface="Georgia" pitchFamily="18" charset="0"/>
              </a:rPr>
              <a:t>Спала </a:t>
            </a:r>
            <a:r>
              <a:rPr lang="ru-RU" sz="2200" b="1" dirty="0" smtClean="0">
                <a:latin typeface="Georgia" pitchFamily="18" charset="0"/>
              </a:rPr>
              <a:t> кошка  на  крыше.</a:t>
            </a:r>
          </a:p>
          <a:p>
            <a:r>
              <a:rPr lang="ru-RU" sz="2200" b="1" dirty="0" smtClean="0">
                <a:latin typeface="Georgia" pitchFamily="18" charset="0"/>
              </a:rPr>
              <a:t>Она  сжала </a:t>
            </a:r>
            <a:r>
              <a:rPr lang="ru-RU" sz="2200" b="1" dirty="0">
                <a:latin typeface="Georgia" pitchFamily="18" charset="0"/>
              </a:rPr>
              <a:t>лапки. </a:t>
            </a:r>
            <a:r>
              <a:rPr lang="ru-RU" sz="2200" b="1" dirty="0" smtClean="0">
                <a:latin typeface="Georgia" pitchFamily="18" charset="0"/>
              </a:rPr>
              <a:t> </a:t>
            </a:r>
          </a:p>
          <a:p>
            <a:r>
              <a:rPr lang="ru-RU" sz="2200" b="1" dirty="0" smtClean="0">
                <a:latin typeface="Georgia" pitchFamily="18" charset="0"/>
              </a:rPr>
              <a:t>Села  около кошки  птичка</a:t>
            </a:r>
            <a:r>
              <a:rPr lang="ru-RU" sz="2200" b="1" dirty="0">
                <a:latin typeface="Georgia" pitchFamily="18" charset="0"/>
              </a:rPr>
              <a:t>. </a:t>
            </a:r>
            <a:endParaRPr lang="ru-RU" sz="2200" b="1" dirty="0" smtClean="0">
              <a:latin typeface="Georgia" pitchFamily="18" charset="0"/>
            </a:endParaRPr>
          </a:p>
          <a:p>
            <a:r>
              <a:rPr lang="ru-RU" sz="2200" b="1" dirty="0" smtClean="0">
                <a:latin typeface="Georgia" pitchFamily="18" charset="0"/>
              </a:rPr>
              <a:t>Не  сиди  близко</a:t>
            </a:r>
            <a:r>
              <a:rPr lang="ru-RU" sz="2200" b="1" dirty="0">
                <a:latin typeface="Georgia" pitchFamily="18" charset="0"/>
              </a:rPr>
              <a:t>, </a:t>
            </a:r>
            <a:r>
              <a:rPr lang="ru-RU" sz="2200" b="1" dirty="0" smtClean="0">
                <a:latin typeface="Georgia" pitchFamily="18" charset="0"/>
              </a:rPr>
              <a:t> птичка.</a:t>
            </a:r>
          </a:p>
          <a:p>
            <a:r>
              <a:rPr lang="ru-RU" sz="2200" b="1" dirty="0" smtClean="0">
                <a:latin typeface="Georgia" pitchFamily="18" charset="0"/>
              </a:rPr>
              <a:t>Кошки  очень  хитры</a:t>
            </a:r>
            <a:r>
              <a:rPr lang="ru-RU" sz="2200" b="1" dirty="0">
                <a:latin typeface="Georgia" pitchFamily="18" charset="0"/>
              </a:rPr>
              <a:t>.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0694" y="1071546"/>
            <a:ext cx="2356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Кошки хитры.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357298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Работа по учебнику.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1928802"/>
            <a:ext cx="3076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С. 36      № 42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http://www.sbooks.ru/images/102020185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857496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4357718" cy="314327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/>
              </a:rPr>
              <a:t>Из каких трех кубиков – частей можно сконструировать текст?</a:t>
            </a:r>
            <a:endParaRPr lang="ru-RU" sz="4400" dirty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1000108"/>
            <a:ext cx="1928809" cy="17716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dirty="0">
                <a:solidFill>
                  <a:srgbClr val="FF0000"/>
                </a:solidFill>
              </a:rPr>
              <a:t>Начало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2786058"/>
            <a:ext cx="1928818" cy="170020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Середина (</a:t>
            </a:r>
            <a:r>
              <a:rPr lang="ru-RU" sz="2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Основная</a:t>
            </a:r>
            <a:r>
              <a:rPr lang="ru-RU" sz="31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)</a:t>
            </a:r>
            <a:endParaRPr lang="ru-RU" sz="31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4500570"/>
            <a:ext cx="1928826" cy="1785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0000"/>
                </a:solidFill>
              </a:rPr>
              <a:t>Концовка (Заключение)</a:t>
            </a:r>
            <a:endParaRPr lang="ru-RU" sz="3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714348" y="3214686"/>
            <a:ext cx="1285875" cy="1214438"/>
          </a:xfrm>
          <a:prstGeom prst="smileyFace">
            <a:avLst>
              <a:gd name="adj" fmla="val 19"/>
            </a:avLst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8" name="Улыбающееся лицо 17"/>
          <p:cNvSpPr/>
          <p:nvPr/>
        </p:nvSpPr>
        <p:spPr>
          <a:xfrm>
            <a:off x="857224" y="5143512"/>
            <a:ext cx="1214438" cy="1214438"/>
          </a:xfrm>
          <a:prstGeom prst="smileyFace">
            <a:avLst>
              <a:gd name="adj" fmla="val -4653"/>
            </a:avLst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endParaRPr lang="ru-RU" b="1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20" name="Улыбающееся лицо 19"/>
          <p:cNvSpPr/>
          <p:nvPr/>
        </p:nvSpPr>
        <p:spPr>
          <a:xfrm>
            <a:off x="785786" y="1142984"/>
            <a:ext cx="1214437" cy="1214438"/>
          </a:xfrm>
          <a:prstGeom prst="smileyFace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357438" y="857232"/>
            <a:ext cx="6786562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</a:rPr>
              <a:t>Урок прошёл удачно: 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я активно участвовал в работе 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класса, с заданиями справлялся</a:t>
            </a:r>
          </a:p>
          <a:p>
            <a:r>
              <a:rPr lang="ru-RU" sz="2800" b="1" dirty="0">
                <a:solidFill>
                  <a:srgbClr val="003300"/>
                </a:solidFill>
              </a:rPr>
              <a:t> успешно. Я очень доволен собой!</a:t>
            </a:r>
          </a:p>
          <a:p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285984" y="2857496"/>
            <a:ext cx="63722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Сегодня на уроке не все задания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оказались такими уж лёгкими.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Мне было трудно, но я справился.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Я вполне доволен собой.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428860" y="5072074"/>
            <a:ext cx="52625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Задания на уроке оказались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слишком сложными.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Мне нужна помощь!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57356" y="5000636"/>
            <a:ext cx="5700722" cy="7651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Как вы думаете почему?</a:t>
            </a:r>
            <a:br>
              <a:rPr lang="ru-RU" sz="2000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</a:br>
            <a:endParaRPr lang="ru-RU" sz="2000" b="1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57158" y="3429000"/>
            <a:ext cx="8610600" cy="1922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</a:t>
            </a:r>
            <a:r>
              <a:rPr lang="ru-RU" sz="2400" b="1" dirty="0">
                <a:solidFill>
                  <a:srgbClr val="663300"/>
                </a:solidFill>
                <a:ea typeface="Microsoft YaHei" charset="0"/>
                <a:cs typeface="Microsoft YaHei" charset="0"/>
              </a:rPr>
              <a:t>Жил-был Текст. Все предложения в нём строго знали своё место. Но однажды предложения развеселились и стали играть в салочки. Осаленные предложения так и застыли на месте. Когда игра закончилась, текст оказался непонятным.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285860"/>
            <a:ext cx="2814018" cy="219139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857356" y="5572140"/>
            <a:ext cx="5786478" cy="71006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250"/>
              </a:spcBef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Как же «оживить» текст, сделать его снова красивым и понятным?</a:t>
            </a:r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285720" y="285728"/>
            <a:ext cx="8229600" cy="857272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Определяем тему урока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7" dur="8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8" dur="8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9" dur="8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40"/>
                            </p:stCondLst>
                            <p:childTnLst>
                              <p:par>
                                <p:cTn id="11" presetID="27" presetClass="entr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13" dur="8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14" dur="8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5" dur="8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additive="repl">
                                        <p:cTn id="20" dur="8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 additive="repl">
                                        <p:cTn id="21" dur="8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rgb(0,51,51)"/>
                                          </p:val>
                                        </p:tav>
                                        <p:tav tm="50000">
                                          <p:val>
                                            <p:strVal val="rgb(0,-103,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22" dur="8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929190" y="5786454"/>
            <a:ext cx="2928958" cy="1071546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143116"/>
            <a:ext cx="47149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Она  сжала лапки. </a:t>
            </a:r>
          </a:p>
          <a:p>
            <a:r>
              <a:rPr lang="ru-RU" sz="2400" b="1" dirty="0" smtClean="0">
                <a:latin typeface="Georgia" pitchFamily="18" charset="0"/>
              </a:rPr>
              <a:t>Села  около кошки птичка. </a:t>
            </a:r>
          </a:p>
          <a:p>
            <a:r>
              <a:rPr lang="ru-RU" sz="2400" b="1" dirty="0" smtClean="0">
                <a:latin typeface="Georgia" pitchFamily="18" charset="0"/>
              </a:rPr>
              <a:t>Кошки  очень  хитры. </a:t>
            </a:r>
          </a:p>
          <a:p>
            <a:r>
              <a:rPr lang="ru-RU" sz="2400" b="1" dirty="0" smtClean="0">
                <a:latin typeface="Georgia" pitchFamily="18" charset="0"/>
              </a:rPr>
              <a:t>Не  сиди  близко,  птичка. Спала  кошка  на  </a:t>
            </a:r>
            <a:r>
              <a:rPr lang="ru-RU" sz="2400" b="1" dirty="0">
                <a:latin typeface="Georgia" pitchFamily="18" charset="0"/>
              </a:rPr>
              <a:t>крыше. </a:t>
            </a: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4100" name="Picture 4" descr="http://obou.ru/f/w/000/003/3167/img_3167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759508"/>
            <a:ext cx="3357586" cy="2098492"/>
          </a:xfrm>
          <a:prstGeom prst="rect">
            <a:avLst/>
          </a:prstGeom>
          <a:noFill/>
        </p:spPr>
      </p:pic>
      <p:sp>
        <p:nvSpPr>
          <p:cNvPr id="10" name="Прямоугольный треугольник 9"/>
          <p:cNvSpPr/>
          <p:nvPr/>
        </p:nvSpPr>
        <p:spPr>
          <a:xfrm rot="8296651">
            <a:off x="4976520" y="4590658"/>
            <a:ext cx="2712516" cy="2464033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2" name="Picture 6" descr="http://img710.imageshack.us/img710/9539/005200802241745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4071942"/>
            <a:ext cx="1792815" cy="174341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00166" y="1357298"/>
            <a:ext cx="6011326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Конструирование текстов.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AutoShape 1"/>
          <p:cNvSpPr>
            <a:spLocks noChangeArrowheads="1"/>
          </p:cNvSpPr>
          <p:nvPr/>
        </p:nvSpPr>
        <p:spPr bwMode="auto">
          <a:xfrm>
            <a:off x="428596" y="357166"/>
            <a:ext cx="8229600" cy="846158"/>
          </a:xfrm>
          <a:prstGeom prst="roundRect">
            <a:avLst>
              <a:gd name="adj" fmla="val 16667"/>
            </a:avLst>
          </a:prstGeom>
          <a:solidFill>
            <a:srgbClr val="FFCC66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Определяем тему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428736"/>
            <a:ext cx="54292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Посмотрите на меня —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Сбоку у меня поля,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Для задачек будут, детки,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На моих страницах клетки,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А для разных упражнений,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Я — в линейку, без сомнений.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Это — лёгкая загадка: 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Каждый знает, я </a:t>
            </a:r>
            <a:r>
              <a:rPr lang="ru-RU" sz="2800" b="1" dirty="0" smtClean="0"/>
              <a:t>—  ...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4357694"/>
            <a:ext cx="2314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 </a:t>
            </a:r>
            <a:r>
              <a:rPr lang="ru-RU" sz="3200" b="1" i="1" dirty="0" smtClean="0"/>
              <a:t>тетрадка.</a:t>
            </a:r>
            <a:endParaRPr lang="ru-RU" sz="3200" dirty="0"/>
          </a:p>
        </p:txBody>
      </p:sp>
      <p:pic>
        <p:nvPicPr>
          <p:cNvPr id="1026" name="Picture 2" descr="http://forum.bakugan-club.ru/download/file.php?id=6209&amp;sid=7ef621d6777ced6efa20a18275529f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0151">
            <a:off x="6538487" y="1762058"/>
            <a:ext cx="1904980" cy="2285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285860"/>
            <a:ext cx="7929618" cy="31527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chemeClr val="bg1">
                    <a:lumMod val="10000"/>
                  </a:schemeClr>
                </a:solidFill>
              </a:rPr>
              <a:t>      Какие еще однокоренные слова вы можете подобрать?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1800" b="1" dirty="0" smtClean="0">
              <a:solidFill>
                <a:schemeClr val="bg1">
                  <a:lumMod val="10000"/>
                </a:schemeClr>
              </a:solidFill>
            </a:endParaRPr>
          </a:p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Из истории слова.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b="1" dirty="0" smtClean="0">
                <a:solidFill>
                  <a:schemeClr val="bg1">
                    <a:lumMod val="10000"/>
                  </a:schemeClr>
                </a:solidFill>
              </a:rPr>
              <a:t>       Слово тетрадь произошло от греческого «</a:t>
            </a:r>
            <a:r>
              <a:rPr lang="ru-RU" sz="3000" b="1" dirty="0" err="1" smtClean="0">
                <a:solidFill>
                  <a:srgbClr val="FF0000"/>
                </a:solidFill>
              </a:rPr>
              <a:t>тетро</a:t>
            </a:r>
            <a:r>
              <a:rPr lang="ru-RU" sz="3000" b="1" dirty="0" smtClean="0">
                <a:solidFill>
                  <a:schemeClr val="bg1">
                    <a:lumMod val="10000"/>
                  </a:schemeClr>
                </a:solidFill>
              </a:rPr>
              <a:t>», что означает «</a:t>
            </a:r>
            <a:r>
              <a:rPr lang="ru-RU" sz="3000" b="1" dirty="0" smtClean="0">
                <a:solidFill>
                  <a:srgbClr val="FF0000"/>
                </a:solidFill>
              </a:rPr>
              <a:t>сложенный вчетверо</a:t>
            </a:r>
            <a:r>
              <a:rPr lang="ru-RU" sz="3000" b="1" dirty="0" smtClean="0">
                <a:solidFill>
                  <a:schemeClr val="bg1">
                    <a:lumMod val="10000"/>
                  </a:schemeClr>
                </a:solidFill>
              </a:rPr>
              <a:t>».</a:t>
            </a:r>
            <a:endParaRPr lang="ru-RU" sz="3000" b="1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5" name="Picture 2" descr="http://forum.bakugan-club.ru/download/file.php?id=6209&amp;sid=7ef621d6777ced6efa20a18275529f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0151">
            <a:off x="3676099" y="4431747"/>
            <a:ext cx="1648050" cy="1977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1071546"/>
            <a:ext cx="2903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Arno Pro Caption" pitchFamily="18" charset="0"/>
              </a:rPr>
              <a:t>Чистописание </a:t>
            </a:r>
            <a:endParaRPr lang="ru-RU" sz="3200" b="1" i="1" dirty="0">
              <a:latin typeface="Arno Pro Captio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000240"/>
            <a:ext cx="1495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latin typeface="Arno Pro Caption" pitchFamily="18" charset="0"/>
              </a:rPr>
              <a:t>г</a:t>
            </a:r>
            <a:r>
              <a:rPr lang="ru-RU" sz="3600" b="1" i="1" dirty="0" smtClean="0">
                <a:latin typeface="Arno Pro Caption" pitchFamily="18" charset="0"/>
              </a:rPr>
              <a:t> </a:t>
            </a:r>
            <a:r>
              <a:rPr lang="ru-RU" sz="3600" b="1" i="1" dirty="0" err="1" smtClean="0">
                <a:latin typeface="Arno Pro Caption" pitchFamily="18" charset="0"/>
              </a:rPr>
              <a:t>п</a:t>
            </a:r>
            <a:r>
              <a:rPr lang="ru-RU" sz="3600" b="1" i="1" dirty="0" smtClean="0">
                <a:latin typeface="Arno Pro Caption" pitchFamily="18" charset="0"/>
              </a:rPr>
              <a:t> </a:t>
            </a:r>
            <a:r>
              <a:rPr lang="ru-RU" sz="3600" b="1" i="1" dirty="0" err="1" smtClean="0">
                <a:latin typeface="Arno Pro Caption" pitchFamily="18" charset="0"/>
              </a:rPr>
              <a:t>р</a:t>
            </a:r>
            <a:r>
              <a:rPr lang="ru-RU" sz="3600" b="1" i="1" dirty="0" smtClean="0">
                <a:latin typeface="Arno Pro Caption" pitchFamily="18" charset="0"/>
              </a:rPr>
              <a:t> т</a:t>
            </a:r>
            <a:endParaRPr lang="ru-RU" sz="3600" b="1" i="1" dirty="0">
              <a:latin typeface="Arno Pro Captio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5984" y="2000240"/>
            <a:ext cx="65774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err="1" smtClean="0">
                <a:latin typeface="Arno Pro Caption" pitchFamily="18" charset="0"/>
              </a:rPr>
              <a:t>гг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r>
              <a:rPr lang="ru-RU" sz="3600" b="1" i="1" dirty="0" err="1" smtClean="0">
                <a:latin typeface="Arno Pro Caption" pitchFamily="18" charset="0"/>
              </a:rPr>
              <a:t>пп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r>
              <a:rPr lang="ru-RU" sz="3600" b="1" i="1" dirty="0" err="1" smtClean="0">
                <a:latin typeface="Arno Pro Caption" pitchFamily="18" charset="0"/>
              </a:rPr>
              <a:t>рр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r>
              <a:rPr lang="ru-RU" sz="3600" b="1" i="1" dirty="0" err="1" smtClean="0">
                <a:latin typeface="Arno Pro Caption" pitchFamily="18" charset="0"/>
              </a:rPr>
              <a:t>тт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r>
              <a:rPr lang="ru-RU" sz="3600" b="1" i="1" dirty="0" err="1" smtClean="0">
                <a:latin typeface="Arno Pro Caption" pitchFamily="18" charset="0"/>
              </a:rPr>
              <a:t>ггг</a:t>
            </a:r>
            <a:r>
              <a:rPr lang="en-US" sz="3600" b="1" i="1" dirty="0" smtClean="0">
                <a:latin typeface="Arno Pro Caption" pitchFamily="18" charset="0"/>
              </a:rPr>
              <a:t> </a:t>
            </a:r>
            <a:r>
              <a:rPr lang="ru-RU" sz="3600" b="1" i="1" dirty="0" smtClean="0">
                <a:latin typeface="Arno Pro Caption" pitchFamily="18" charset="0"/>
              </a:rPr>
              <a:t>  </a:t>
            </a:r>
            <a:r>
              <a:rPr lang="ru-RU" sz="3600" b="1" i="1" dirty="0" err="1" smtClean="0">
                <a:latin typeface="Arno Pro Caption" pitchFamily="18" charset="0"/>
              </a:rPr>
              <a:t>ррр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r>
              <a:rPr lang="ru-RU" sz="3600" b="1" i="1" dirty="0" err="1" smtClean="0">
                <a:latin typeface="Arno Pro Caption" pitchFamily="18" charset="0"/>
              </a:rPr>
              <a:t>ттт</a:t>
            </a:r>
            <a:r>
              <a:rPr lang="ru-RU" sz="3600" b="1" i="1" dirty="0" smtClean="0">
                <a:latin typeface="Arno Pro Caption" pitchFamily="18" charset="0"/>
              </a:rPr>
              <a:t>   </a:t>
            </a:r>
            <a:endParaRPr lang="ru-RU" sz="3600" b="1" i="1" dirty="0">
              <a:latin typeface="Arno Pro Captio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714620"/>
            <a:ext cx="6891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latin typeface="Garamond" pitchFamily="18" charset="0"/>
              </a:rPr>
              <a:t>т</a:t>
            </a:r>
            <a:r>
              <a:rPr lang="ru-RU" sz="4000" b="1" i="1" dirty="0" smtClean="0">
                <a:latin typeface="Garamond" pitchFamily="18" charset="0"/>
              </a:rPr>
              <a:t>етрадь  тетрадка  тетрадный</a:t>
            </a:r>
            <a:endParaRPr lang="ru-RU" sz="4000" b="1" i="1" dirty="0">
              <a:latin typeface="Garamond" pitchFamily="18" charset="0"/>
            </a:endParaRPr>
          </a:p>
        </p:txBody>
      </p:sp>
      <p:pic>
        <p:nvPicPr>
          <p:cNvPr id="9218" name="Picture 2" descr="http://nnm.uz/uploads/posts/2012-09/1346843213_tetradi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310702"/>
            <a:ext cx="3233720" cy="2159395"/>
          </a:xfrm>
          <a:prstGeom prst="rect">
            <a:avLst/>
          </a:prstGeom>
          <a:noFill/>
        </p:spPr>
      </p:pic>
      <p:pic>
        <p:nvPicPr>
          <p:cNvPr id="6" name="Picture 2" descr="http://forum.bakugan-club.ru/download/file.php?id=6209&amp;sid=7ef621d6777ced6efa20a18275529f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60151">
            <a:off x="6337789" y="4413008"/>
            <a:ext cx="1544168" cy="1853000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785786" y="3643314"/>
            <a:ext cx="60007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85786" y="3929066"/>
            <a:ext cx="600079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857224" y="3571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00298" y="3571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57488" y="3571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круглая скобка 13"/>
          <p:cNvSpPr/>
          <p:nvPr/>
        </p:nvSpPr>
        <p:spPr>
          <a:xfrm rot="16200000">
            <a:off x="1071538" y="3429000"/>
            <a:ext cx="214314" cy="642942"/>
          </a:xfrm>
          <a:prstGeom prst="leftBracket">
            <a:avLst>
              <a:gd name="adj" fmla="val 6666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Левая круглая скобка 14"/>
          <p:cNvSpPr/>
          <p:nvPr/>
        </p:nvSpPr>
        <p:spPr>
          <a:xfrm rot="16200000">
            <a:off x="1893075" y="3250405"/>
            <a:ext cx="214314" cy="1000132"/>
          </a:xfrm>
          <a:prstGeom prst="leftBracket">
            <a:avLst>
              <a:gd name="adj" fmla="val 6666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857752" y="3571876"/>
            <a:ext cx="71438" cy="7143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Левая круглая скобка 16"/>
          <p:cNvSpPr/>
          <p:nvPr/>
        </p:nvSpPr>
        <p:spPr>
          <a:xfrm rot="16200000">
            <a:off x="3143240" y="3429000"/>
            <a:ext cx="214314" cy="642942"/>
          </a:xfrm>
          <a:prstGeom prst="leftBracket">
            <a:avLst>
              <a:gd name="adj" fmla="val 6666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вая круглая скобка 17"/>
          <p:cNvSpPr/>
          <p:nvPr/>
        </p:nvSpPr>
        <p:spPr>
          <a:xfrm rot="16200000">
            <a:off x="3857620" y="3357562"/>
            <a:ext cx="214314" cy="785818"/>
          </a:xfrm>
          <a:prstGeom prst="leftBracket">
            <a:avLst>
              <a:gd name="adj" fmla="val 6666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Левая круглая скобка 18"/>
          <p:cNvSpPr/>
          <p:nvPr/>
        </p:nvSpPr>
        <p:spPr>
          <a:xfrm rot="16200000">
            <a:off x="4500562" y="3500438"/>
            <a:ext cx="214314" cy="500066"/>
          </a:xfrm>
          <a:prstGeom prst="leftBracket">
            <a:avLst>
              <a:gd name="adj" fmla="val 66667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142976" y="3286124"/>
            <a:ext cx="214314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143108" y="3286124"/>
            <a:ext cx="214314" cy="158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2035951" y="2750339"/>
            <a:ext cx="142876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4036215" y="2821777"/>
            <a:ext cx="142876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00100" y="321468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</a:rPr>
              <a:t>е</a:t>
            </a:r>
            <a:endParaRPr lang="ru-RU" sz="3200" b="1" i="1" dirty="0">
              <a:solidFill>
                <a:srgbClr val="0070C0"/>
              </a:solidFill>
              <a:latin typeface="Garamond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71802" y="3214686"/>
            <a:ext cx="377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</a:rPr>
              <a:t>е</a:t>
            </a:r>
            <a:endParaRPr lang="ru-RU" sz="3200" b="1" i="1" dirty="0">
              <a:solidFill>
                <a:srgbClr val="0070C0"/>
              </a:solidFill>
              <a:latin typeface="Garamond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00232" y="3143248"/>
            <a:ext cx="591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70C0"/>
                </a:solidFill>
                <a:latin typeface="Garamond" pitchFamily="18" charset="0"/>
              </a:rPr>
              <a:t>дь</a:t>
            </a:r>
            <a:endParaRPr lang="ru-RU" sz="3200" b="1" i="1" dirty="0">
              <a:solidFill>
                <a:srgbClr val="0070C0"/>
              </a:solidFill>
              <a:latin typeface="Garamon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00496" y="3214686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err="1" smtClean="0">
                <a:solidFill>
                  <a:srgbClr val="0070C0"/>
                </a:solidFill>
                <a:latin typeface="Garamond" pitchFamily="18" charset="0"/>
              </a:rPr>
              <a:t>д</a:t>
            </a:r>
            <a:endParaRPr lang="ru-RU" sz="3200" b="1" i="1" dirty="0">
              <a:solidFill>
                <a:srgbClr val="0070C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://s.rimg.info/1e009f83bf9da236bc99cfd5a05f920e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214422"/>
            <a:ext cx="656793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58214" y="5572140"/>
            <a:ext cx="447676" cy="4476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1285860"/>
            <a:ext cx="7500990" cy="84087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ФИЗМИНУТКА</a:t>
            </a:r>
            <a:endParaRPr lang="ru-RU" sz="72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996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1714488"/>
            <a:ext cx="65008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    Я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очень люблю осень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Осенью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выпадают листья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Мне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нравится когда я прохожу и под ногами скрипят те самые опавшие желтые листья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. Осенью погода меняется, становиться  более </a:t>
            </a:r>
            <a:r>
              <a:rPr lang="ru-RU" sz="3200" b="1" dirty="0">
                <a:solidFill>
                  <a:schemeClr val="bg2">
                    <a:lumMod val="10000"/>
                  </a:schemeClr>
                </a:solidFill>
              </a:rPr>
              <a:t>прохладнее и все идут в школу.</a:t>
            </a:r>
          </a:p>
        </p:txBody>
      </p:sp>
      <p:pic>
        <p:nvPicPr>
          <p:cNvPr id="7" name="Picture 14" descr="http://img24.eu/h-upnz3o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428604"/>
            <a:ext cx="2000939" cy="119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http://img24.eu/h-upnz3o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959600" y="4275142"/>
            <a:ext cx="2387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http://img-fotki.yandex.ru/get/4410/111874181.4e/0_8c155_6b53c84d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0"/>
            <a:ext cx="1455747" cy="1398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0" descr="http://img-fotki.yandex.ru/get/6604/27302857.60e/0_9d9b8_9a21d524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739573">
            <a:off x="357158" y="4808824"/>
            <a:ext cx="1398617" cy="1766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6" descr="http://stat18.privet.ru/lr/0a2b8f5c470b36fdc1f9a0cc0a96cb6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5240340"/>
            <a:ext cx="3795037" cy="16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0" descr="http://img-fotki.yandex.ru/get/6604/27302857.60e/0_9d9b8_9a21d524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5186547">
            <a:off x="5133829" y="-118302"/>
            <a:ext cx="1269176" cy="160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0" descr="http://img-fotki.yandex.ru/get/5309/119528728.ca2/0_a07bd_b62436fb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7627668">
            <a:off x="-467992" y="-1938"/>
            <a:ext cx="3138743" cy="2357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642918"/>
            <a:ext cx="8229600" cy="7747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Признаки текста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00034" y="1428736"/>
            <a:ext cx="8229600" cy="500066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1. Предложения в тексте связаны по __________.  </a:t>
            </a:r>
            <a:endParaRPr lang="ru-RU" sz="2800" b="1" dirty="0">
              <a:solidFill>
                <a:srgbClr val="C00000"/>
              </a:solidFill>
              <a:latin typeface="+mj-lt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Они все на одну ______.</a:t>
            </a: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2. К тексту можно подобрать ____________.</a:t>
            </a: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3. Все предложения в тексте имеют ___________.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4. Все предложения в тексте имеют   </a:t>
            </a:r>
            <a:endParaRPr lang="ru-RU" sz="2800" b="1" baseline="0" dirty="0">
              <a:solidFill>
                <a:srgbClr val="C00000"/>
              </a:solidFill>
              <a:latin typeface="+mj-lt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 ______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________________.</a:t>
            </a: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5. В тексте есть части: _________________________.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388" y="1357298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смыслу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00562" y="1785926"/>
            <a:ext cx="10304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тему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2643182"/>
            <a:ext cx="1983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заголовок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3500438"/>
            <a:ext cx="1728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границы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4786322"/>
            <a:ext cx="3924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определенное место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07887" y="5643578"/>
            <a:ext cx="52361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1">
                    <a:lumMod val="75000"/>
                  </a:schemeClr>
                </a:solidFill>
                <a:latin typeface="+mj-lt"/>
              </a:rPr>
              <a:t>начало, середина, концовка</a:t>
            </a:r>
            <a:endParaRPr lang="ru-RU" sz="3200" dirty="0">
              <a:solidFill>
                <a:schemeClr val="tx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презентация6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3">
    <a:dk1>
      <a:srgbClr val="EAEFF4"/>
    </a:dk1>
    <a:lt1>
      <a:srgbClr val="E6ECF2"/>
    </a:lt1>
    <a:dk2>
      <a:srgbClr val="00B0F0"/>
    </a:dk2>
    <a:lt2>
      <a:srgbClr val="EFE8F4"/>
    </a:lt2>
    <a:accent1>
      <a:srgbClr val="F3A750"/>
    </a:accent1>
    <a:accent2>
      <a:srgbClr val="EDCF6C"/>
    </a:accent2>
    <a:accent3>
      <a:srgbClr val="F3A750"/>
    </a:accent3>
    <a:accent4>
      <a:srgbClr val="CA849B"/>
    </a:accent4>
    <a:accent5>
      <a:srgbClr val="B18DCC"/>
    </a:accent5>
    <a:accent6>
      <a:srgbClr val="83A0C2"/>
    </a:accent6>
    <a:hlink>
      <a:srgbClr val="E8DDF0"/>
    </a:hlink>
    <a:folHlink>
      <a:srgbClr val="E5E1E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презентация6</Template>
  <TotalTime>269</TotalTime>
  <Words>355</Words>
  <Application>Microsoft Office PowerPoint</Application>
  <PresentationFormat>Экран (4:3)</PresentationFormat>
  <Paragraphs>75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Из каких трех кубиков – частей можно сконструировать текст?</vt:lpstr>
      <vt:lpstr>Слайд 14</vt:lpstr>
    </vt:vector>
  </TitlesOfParts>
  <Company>Workgroop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ss</cp:lastModifiedBy>
  <cp:revision>25</cp:revision>
  <dcterms:created xsi:type="dcterms:W3CDTF">2013-10-06T12:27:20Z</dcterms:created>
  <dcterms:modified xsi:type="dcterms:W3CDTF">2013-10-16T12:39:37Z</dcterms:modified>
</cp:coreProperties>
</file>