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1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3" r:id="rId39"/>
    <p:sldId id="295" r:id="rId40"/>
    <p:sldId id="294" r:id="rId41"/>
    <p:sldId id="296" r:id="rId42"/>
    <p:sldId id="298" r:id="rId43"/>
    <p:sldId id="297" r:id="rId44"/>
    <p:sldId id="299" r:id="rId45"/>
    <p:sldId id="300" r:id="rId46"/>
    <p:sldId id="303" r:id="rId47"/>
    <p:sldId id="304" r:id="rId48"/>
    <p:sldId id="305" r:id="rId49"/>
    <p:sldId id="306" r:id="rId50"/>
    <p:sldId id="307" r:id="rId51"/>
    <p:sldId id="310" r:id="rId52"/>
    <p:sldId id="308" r:id="rId53"/>
    <p:sldId id="309" r:id="rId54"/>
    <p:sldId id="311" r:id="rId55"/>
    <p:sldId id="301" r:id="rId56"/>
    <p:sldId id="302" r:id="rId57"/>
    <p:sldId id="313" r:id="rId58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35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lnSpc>
        <a:spcPct val="35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lnSpc>
        <a:spcPct val="35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lnSpc>
        <a:spcPct val="35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lnSpc>
        <a:spcPct val="35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0425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01763" y="889000"/>
            <a:ext cx="4043362" cy="318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3801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46163" y="4352925"/>
            <a:ext cx="4759325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51300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/>
          <p:cNvSpPr txBox="1">
            <a:spLocks noChangeArrowheads="1"/>
          </p:cNvSpPr>
          <p:nvPr/>
        </p:nvSpPr>
        <p:spPr bwMode="auto">
          <a:xfrm>
            <a:off x="1155700" y="933450"/>
            <a:ext cx="4354513" cy="336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51300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51300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49712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48125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5163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48125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5163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5163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1"/>
          <p:cNvSpPr txBox="1">
            <a:spLocks noChangeArrowheads="1"/>
          </p:cNvSpPr>
          <p:nvPr/>
        </p:nvSpPr>
        <p:spPr bwMode="auto">
          <a:xfrm>
            <a:off x="1155700" y="933450"/>
            <a:ext cx="4354513" cy="336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49712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1155700" y="933450"/>
            <a:ext cx="4354513" cy="336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523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52887" cy="318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625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1"/>
          <p:cNvSpPr txBox="1">
            <a:spLocks noChangeArrowheads="1"/>
          </p:cNvSpPr>
          <p:nvPr/>
        </p:nvSpPr>
        <p:spPr bwMode="auto">
          <a:xfrm>
            <a:off x="1401763" y="889000"/>
            <a:ext cx="4046537" cy="3182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9728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1401763" y="914400"/>
            <a:ext cx="4056062" cy="31337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"/>
          <p:cNvSpPr txBox="1">
            <a:spLocks noChangeArrowheads="1"/>
          </p:cNvSpPr>
          <p:nvPr/>
        </p:nvSpPr>
        <p:spPr bwMode="auto">
          <a:xfrm>
            <a:off x="1158875" y="933450"/>
            <a:ext cx="4354513" cy="33639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1158875" y="933450"/>
            <a:ext cx="4354513" cy="33639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a typeface="msmincho" charset="0"/>
              <a:cs typeface="msmincho" charset="0"/>
            </a:endParaRPr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0912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WordArt 1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001125" cy="197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352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B80047"/>
                </a:solidFill>
                <a:latin typeface="Arial Black"/>
              </a:rPr>
              <a:t>Поэма-эпопея</a:t>
            </a:r>
          </a:p>
          <a:p>
            <a:pPr algn="ctr"/>
            <a:endParaRPr lang="ru-RU" sz="3600" kern="10">
              <a:ln w="936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B80047"/>
              </a:solidFill>
              <a:latin typeface="Arial Black"/>
            </a:endParaRPr>
          </a:p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B80047"/>
                </a:solidFill>
                <a:latin typeface="Arial Black"/>
              </a:rPr>
              <a:t>«Кому на Руси жить хорошо?»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79613"/>
            <a:ext cx="3779837" cy="486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2" name="TextBox 7"/>
          <p:cNvSpPr txBox="1">
            <a:spLocks noChangeArrowheads="1"/>
          </p:cNvSpPr>
          <p:nvPr/>
        </p:nvSpPr>
        <p:spPr bwMode="auto">
          <a:xfrm>
            <a:off x="4429124" y="5143512"/>
            <a:ext cx="3929063" cy="138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ахматуллина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Зимфира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Аскатовна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русского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языка и литературы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Когалымское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профессиональное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училище»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857375"/>
            <a:ext cx="25955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728788"/>
            <a:ext cx="7000875" cy="5129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179388" y="285750"/>
            <a:ext cx="8535987" cy="1122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За спором мужики не замечают, что дали крюк в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тридцать вёрст. Домой возвращаться поздно,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мужики разводят костёр и за водкой продолжают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спор, который перерастает в драку. Но и драка не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помогает разрешить волнующий вопрос.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00225"/>
            <a:ext cx="8705850" cy="486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60363" y="179388"/>
            <a:ext cx="8775700" cy="1484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Решение находится неожиданно: один из мужиков,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Пахом, ловит птенца пеночки.</a:t>
            </a:r>
            <a:endParaRPr lang="ru-RU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Courier New" pitchFamily="49" charset="0"/>
              </a:rPr>
              <a:t>Пусти на волю птенчика!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Courier New" pitchFamily="49" charset="0"/>
              </a:rPr>
              <a:t>За птенчика за малого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Courier New" pitchFamily="49" charset="0"/>
              </a:rPr>
              <a:t>Я выкуп дам большой.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Courier New" pitchFamily="49" charset="0"/>
              </a:rPr>
              <a:t>Чтобы освободить птенчика,пеночка рассказывает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Courier New" pitchFamily="49" charset="0"/>
              </a:rPr>
              <a:t> мужикам, где найти скатерть-самобранку.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ru-RU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"/>
          <p:cNvSpPr>
            <a:spLocks noChangeArrowheads="1" noChangeShapeType="1" noTextEdit="1"/>
          </p:cNvSpPr>
          <p:nvPr/>
        </p:nvSpPr>
        <p:spPr bwMode="auto">
          <a:xfrm>
            <a:off x="1079500" y="0"/>
            <a:ext cx="7380288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30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Счастливые 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720725" y="1714500"/>
            <a:ext cx="4351338" cy="301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1.Помещик  </a:t>
            </a:r>
            <a:endParaRPr lang="en-GB" sz="3200" b="1" i="1">
              <a:solidFill>
                <a:srgbClr val="FF0000"/>
              </a:solidFill>
              <a:latin typeface="Courier New" pitchFamily="49" charset="0"/>
            </a:endParaRP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2.Чиновник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3.</a:t>
            </a:r>
            <a:r>
              <a:rPr lang="ru-RU" sz="3200" b="1" i="1">
                <a:solidFill>
                  <a:srgbClr val="000000"/>
                </a:solidFill>
                <a:latin typeface="Courier New" pitchFamily="49" charset="0"/>
              </a:rPr>
              <a:t>Поп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en-GB" sz="3200" b="1" i="1">
              <a:solidFill>
                <a:srgbClr val="FF0000"/>
              </a:solidFill>
              <a:latin typeface="Courier New" pitchFamily="49" charset="0"/>
            </a:endParaRP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4.Купец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5.Вельможа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6.Министр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7.Царь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8900" y="2857500"/>
            <a:ext cx="3651250" cy="380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1"/>
          <p:cNvSpPr>
            <a:spLocks noChangeArrowheads="1" noChangeShapeType="1" noTextEdit="1"/>
          </p:cNvSpPr>
          <p:nvPr/>
        </p:nvSpPr>
        <p:spPr bwMode="auto">
          <a:xfrm>
            <a:off x="720725" y="0"/>
            <a:ext cx="5940425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954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Глава «Поп» </a:t>
            </a: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959225" y="595313"/>
            <a:ext cx="4902200" cy="570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420688" indent="-315913">
              <a:lnSpc>
                <a:spcPct val="79000"/>
              </a:lnSpc>
              <a:spcAft>
                <a:spcPts val="1425"/>
              </a:spcAft>
              <a:buSzPct val="45000"/>
              <a:buFont typeface="Wingdings" pitchFamily="2" charset="2"/>
              <a:buChar char=""/>
              <a:tabLst>
                <a:tab pos="420688" algn="l"/>
                <a:tab pos="868363" algn="l"/>
                <a:tab pos="1317625" algn="l"/>
                <a:tab pos="1766888" algn="l"/>
                <a:tab pos="2216150" algn="l"/>
                <a:tab pos="2665413" algn="l"/>
                <a:tab pos="3114675" algn="l"/>
                <a:tab pos="3563938" algn="l"/>
                <a:tab pos="4013200" algn="l"/>
                <a:tab pos="4462463" algn="l"/>
                <a:tab pos="4911725" algn="l"/>
                <a:tab pos="5360988" algn="l"/>
                <a:tab pos="5810250" algn="l"/>
                <a:tab pos="6259513" algn="l"/>
                <a:tab pos="6708775" algn="l"/>
                <a:tab pos="7158038" algn="l"/>
                <a:tab pos="7607300" algn="l"/>
                <a:tab pos="8056563" algn="l"/>
                <a:tab pos="8505825" algn="l"/>
                <a:tab pos="8955088" algn="l"/>
                <a:tab pos="9404350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Нашли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ли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мужики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счастливого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в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этой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главе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?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Почему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сам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поп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считает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себя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несчастливым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?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Так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ли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это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?</a:t>
            </a:r>
          </a:p>
          <a:p>
            <a:pPr marL="420688" indent="-315913">
              <a:lnSpc>
                <a:spcPct val="76000"/>
              </a:lnSpc>
              <a:spcAft>
                <a:spcPts val="1425"/>
              </a:spcAft>
              <a:buSzPct val="45000"/>
              <a:buFont typeface="Wingdings" pitchFamily="2" charset="2"/>
              <a:buChar char=""/>
              <a:tabLst>
                <a:tab pos="420688" algn="l"/>
                <a:tab pos="868363" algn="l"/>
                <a:tab pos="1317625" algn="l"/>
                <a:tab pos="1766888" algn="l"/>
                <a:tab pos="2216150" algn="l"/>
                <a:tab pos="2665413" algn="l"/>
                <a:tab pos="3114675" algn="l"/>
                <a:tab pos="3563938" algn="l"/>
                <a:tab pos="4013200" algn="l"/>
                <a:tab pos="4462463" algn="l"/>
                <a:tab pos="4911725" algn="l"/>
                <a:tab pos="5360988" algn="l"/>
                <a:tab pos="5810250" algn="l"/>
                <a:tab pos="6259513" algn="l"/>
                <a:tab pos="6708775" algn="l"/>
                <a:tab pos="7158038" algn="l"/>
                <a:tab pos="7607300" algn="l"/>
                <a:tab pos="8056563" algn="l"/>
                <a:tab pos="8505825" algn="l"/>
                <a:tab pos="8955088" algn="l"/>
                <a:tab pos="9404350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Как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в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главе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изображено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положение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крестьян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?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Какие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беды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выпадают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их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долю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?</a:t>
            </a:r>
          </a:p>
          <a:p>
            <a:pPr marL="420688" indent="-315913">
              <a:lnSpc>
                <a:spcPct val="76000"/>
              </a:lnSpc>
              <a:spcAft>
                <a:spcPts val="1425"/>
              </a:spcAft>
              <a:buSzPct val="45000"/>
              <a:buFont typeface="Wingdings" pitchFamily="2" charset="2"/>
              <a:buChar char=""/>
              <a:tabLst>
                <a:tab pos="420688" algn="l"/>
                <a:tab pos="868363" algn="l"/>
                <a:tab pos="1317625" algn="l"/>
                <a:tab pos="1766888" algn="l"/>
                <a:tab pos="2216150" algn="l"/>
                <a:tab pos="2665413" algn="l"/>
                <a:tab pos="3114675" algn="l"/>
                <a:tab pos="3563938" algn="l"/>
                <a:tab pos="4013200" algn="l"/>
                <a:tab pos="4462463" algn="l"/>
                <a:tab pos="4911725" algn="l"/>
                <a:tab pos="5360988" algn="l"/>
                <a:tab pos="5810250" algn="l"/>
                <a:tab pos="6259513" algn="l"/>
                <a:tab pos="6708775" algn="l"/>
                <a:tab pos="7158038" algn="l"/>
                <a:tab pos="7607300" algn="l"/>
                <a:tab pos="8056563" algn="l"/>
                <a:tab pos="8505825" algn="l"/>
                <a:tab pos="8955088" algn="l"/>
                <a:tab pos="9404350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Какие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слова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и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выражения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рисуют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образные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картины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жизни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попа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и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крестьян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? </a:t>
            </a:r>
            <a:endParaRPr lang="en-GB" sz="2800" b="1" i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0113"/>
            <a:ext cx="3960813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179388" y="360363"/>
            <a:ext cx="8964612" cy="538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FF0000"/>
                </a:solidFill>
                <a:latin typeface="Courier New" pitchFamily="49" charset="0"/>
              </a:rPr>
              <a:t>Счастье</a:t>
            </a: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 - </a:t>
            </a:r>
            <a:r>
              <a:rPr lang="en-GB" sz="2600" b="1" i="1">
                <a:solidFill>
                  <a:srgbClr val="2323DC"/>
                </a:solidFill>
                <a:latin typeface="Courier New" pitchFamily="49" charset="0"/>
              </a:rPr>
              <a:t>«покой, богатство, честь»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1.</a:t>
            </a:r>
            <a:r>
              <a:rPr lang="en-GB" sz="2600" b="1" i="1">
                <a:solidFill>
                  <a:srgbClr val="2323DC"/>
                </a:solidFill>
                <a:latin typeface="Courier New" pitchFamily="49" charset="0"/>
              </a:rPr>
              <a:t>Покой</a:t>
            </a: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: «как достаётся грамота поповскому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          сынку»,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 «болящий, умирающий, рождающийся в 				мир не избирают времени»,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 					«Зимой, в морозы лютые, и 							половодье вешнее иди — куда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          зовут!»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«Нет сердца, выносящего без некоего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трепета предсмертное хрипение,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надгробное рыдание, сиротскую 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печаль»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7199313" y="539750"/>
            <a:ext cx="180975" cy="433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439863" y="360363"/>
            <a:ext cx="1587" cy="43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20725" y="5759450"/>
            <a:ext cx="1809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517525" y="360363"/>
            <a:ext cx="8713788" cy="4154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2.</a:t>
            </a:r>
            <a:r>
              <a:rPr lang="en-GB" sz="2600" b="1" i="1">
                <a:solidFill>
                  <a:srgbClr val="2323DC"/>
                </a:solidFill>
                <a:latin typeface="Courier New" pitchFamily="49" charset="0"/>
              </a:rPr>
              <a:t>Почёт</a:t>
            </a: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: «Кого вы называете породой 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          жеребячьею?»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«О ком слагаете вы сказки 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 балагурные, и песни непристойные,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и всякую хулу?»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«Мать-попадью степенную,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 Попову дочь безвинную,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 Семинариста всякого - 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Как чествуете вы?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Кому вдогон, как мерину,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Кричите: «го-го-го»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190500" y="360363"/>
            <a:ext cx="9031288" cy="566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2323DC"/>
                </a:solidFill>
                <a:latin typeface="Courier New" pitchFamily="49" charset="0"/>
              </a:rPr>
              <a:t>Богатство</a:t>
            </a: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: в прошлом, когда господа были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богаты и щедро платили за службу во время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рождения, крестин, свадеб и похорон, 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священникам жилось хорошо.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«Плодилися и множились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 И нам давали жить...»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Теперь время не то -  приношения народа попу очень скромны: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            «...мирские гривенки,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		Да пироги по праздникам,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		Да яйца о Святой»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С такого не разбогатеешь.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0000"/>
                </a:solidFill>
                <a:latin typeface="Courier New" pitchFamily="49" charset="0"/>
              </a:rPr>
              <a:t>					«...не брать, так нечем жить»</a:t>
            </a: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6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539750" y="360363"/>
            <a:ext cx="2700338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539750" y="360363"/>
            <a:ext cx="1979613" cy="34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1619250" y="539750"/>
            <a:ext cx="1588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4140200" y="2879725"/>
            <a:ext cx="1809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1800225" y="720725"/>
            <a:ext cx="1588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1800225" y="360363"/>
            <a:ext cx="1588" cy="43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1800225" y="179388"/>
            <a:ext cx="180975" cy="34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900113" y="539750"/>
            <a:ext cx="2520950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0" y="539750"/>
            <a:ext cx="267652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1260475" y="539750"/>
            <a:ext cx="1809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1"/>
          <p:cNvSpPr>
            <a:spLocks noChangeArrowheads="1" noChangeShapeType="1" noTextEdit="1"/>
          </p:cNvSpPr>
          <p:nvPr/>
        </p:nvSpPr>
        <p:spPr bwMode="auto">
          <a:xfrm>
            <a:off x="785786" y="214290"/>
            <a:ext cx="755967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29"/>
              </a:avLst>
            </a:prstTxWarp>
          </a:bodyPr>
          <a:lstStyle/>
          <a:p>
            <a:pPr algn="ctr"/>
            <a:r>
              <a:rPr lang="ru-RU" sz="3600" b="1" kern="10" dirty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B84700"/>
                </a:solidFill>
                <a:latin typeface="Comic Sans MS"/>
              </a:rPr>
              <a:t>Вывод, глава «Поп» </a:t>
            </a: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720725" y="1643063"/>
            <a:ext cx="8105775" cy="5197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Некрасовский поп вызывает симпатию. Это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неглупый, незлой, ответственный человек.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Труд его нелёгок и беспокоен, а 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вознаграждение бывает мизерным.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Возможно, в среде простого духовенства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было немало честных, добросовестных,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и образованных людей. Своим словом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004A4A"/>
                </a:solidFill>
                <a:latin typeface="Courier New" pitchFamily="49" charset="0"/>
              </a:rPr>
              <a:t>они и просвещали, и лечили</a:t>
            </a:r>
          </a:p>
          <a:p>
            <a:pPr>
              <a:lnSpc>
                <a:spcPct val="6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2300DC"/>
                </a:solidFill>
                <a:latin typeface="Courier New" pitchFamily="49" charset="0"/>
              </a:rPr>
              <a:t>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01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501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>
          <a:xfrm>
            <a:off x="360363" y="1938338"/>
            <a:ext cx="8280400" cy="4900612"/>
          </a:xfrm>
        </p:spPr>
        <p:txBody>
          <a:bodyPr/>
          <a:lstStyle/>
          <a:p>
            <a:pPr eaLnBrk="1">
              <a:lnSpc>
                <a:spcPct val="79000"/>
              </a:lnSpc>
            </a:pP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Какие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жизненные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обстоятельства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,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по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мнению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Некрасова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,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мешали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крестьянам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быть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счастливыми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?</a:t>
            </a:r>
          </a:p>
          <a:p>
            <a:pPr eaLnBrk="1">
              <a:lnSpc>
                <a:spcPct val="79000"/>
              </a:lnSpc>
            </a:pP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Каким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вам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представляется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Павлуша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Веретенников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? </a:t>
            </a:r>
          </a:p>
          <a:p>
            <a:pPr eaLnBrk="1">
              <a:lnSpc>
                <a:spcPct val="79000"/>
              </a:lnSpc>
            </a:pP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Какой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смысл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автор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вкладывает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 в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изображение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на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ярмарке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«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лавочки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с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картинками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и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книгами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»?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Каково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его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отношение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к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народному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chemeClr val="bg1"/>
                </a:solidFill>
                <a:latin typeface="Courier New" pitchFamily="49" charset="0"/>
              </a:rPr>
              <a:t>просвещению</a:t>
            </a:r>
            <a:r>
              <a:rPr lang="en-GB" sz="2800" b="1" i="1" dirty="0" smtClean="0">
                <a:solidFill>
                  <a:schemeClr val="bg1"/>
                </a:solidFill>
                <a:latin typeface="Courier New" pitchFamily="49" charset="0"/>
              </a:rPr>
              <a:t>?</a:t>
            </a:r>
          </a:p>
        </p:txBody>
      </p:sp>
      <p:sp>
        <p:nvSpPr>
          <p:cNvPr id="51203" name="WordArt 3"/>
          <p:cNvSpPr>
            <a:spLocks noChangeArrowheads="1" noChangeShapeType="1" noTextEdit="1"/>
          </p:cNvSpPr>
          <p:nvPr/>
        </p:nvSpPr>
        <p:spPr bwMode="auto">
          <a:xfrm>
            <a:off x="720725" y="720725"/>
            <a:ext cx="7740650" cy="900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4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Глава «Сельская ярмонка»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539750" y="720725"/>
            <a:ext cx="8389968" cy="1065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5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solidFill>
                  <a:srgbClr val="000000"/>
                </a:solidFill>
                <a:latin typeface="Courier New" pitchFamily="49" charset="0"/>
              </a:rPr>
              <a:t>В </a:t>
            </a:r>
            <a:r>
              <a:rPr lang="en-GB" sz="2800" b="1" i="1" dirty="0" err="1">
                <a:solidFill>
                  <a:srgbClr val="000000"/>
                </a:solidFill>
                <a:latin typeface="Courier New" pitchFamily="49" charset="0"/>
              </a:rPr>
              <a:t>начале</a:t>
            </a:r>
            <a:r>
              <a:rPr lang="en-GB" sz="28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ier New" pitchFamily="49" charset="0"/>
              </a:rPr>
              <a:t>главы</a:t>
            </a:r>
            <a:r>
              <a:rPr lang="en-GB" sz="2800" b="1" i="1" dirty="0">
                <a:solidFill>
                  <a:srgbClr val="000000"/>
                </a:solidFill>
                <a:latin typeface="Courier New" pitchFamily="49" charset="0"/>
              </a:rPr>
              <a:t> — </a:t>
            </a:r>
            <a:r>
              <a:rPr lang="en-GB" sz="2800" b="1" i="1" dirty="0" err="1">
                <a:solidFill>
                  <a:srgbClr val="000000"/>
                </a:solidFill>
                <a:latin typeface="Courier New" pitchFamily="49" charset="0"/>
              </a:rPr>
              <a:t>весенний</a:t>
            </a:r>
            <a:r>
              <a:rPr lang="en-GB" sz="28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ier New" pitchFamily="49" charset="0"/>
              </a:rPr>
              <a:t>пейзаж</a:t>
            </a:r>
            <a:r>
              <a:rPr lang="en-GB" sz="28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800" b="1" i="1" dirty="0" err="1">
                <a:solidFill>
                  <a:srgbClr val="000000"/>
                </a:solidFill>
                <a:latin typeface="Courier New" pitchFamily="49" charset="0"/>
              </a:rPr>
              <a:t>каким</a:t>
            </a:r>
            <a:r>
              <a:rPr lang="en-GB" sz="28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ru-RU" sz="2800" b="1" i="1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>
                <a:solidFill>
                  <a:srgbClr val="000000"/>
                </a:solidFill>
                <a:latin typeface="Courier New" pitchFamily="49" charset="0"/>
              </a:rPr>
              <a:t>е</a:t>
            </a:r>
            <a:r>
              <a:rPr lang="en-GB" sz="2800" b="1" i="1" dirty="0" err="1" smtClean="0">
                <a:solidFill>
                  <a:srgbClr val="000000"/>
                </a:solidFill>
                <a:latin typeface="Courier New" pitchFamily="49" charset="0"/>
              </a:rPr>
              <a:t>го</a:t>
            </a:r>
            <a:r>
              <a:rPr lang="ru-RU" sz="2800" b="1" i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i="1" dirty="0" err="1" smtClean="0">
                <a:solidFill>
                  <a:srgbClr val="000000"/>
                </a:solidFill>
                <a:latin typeface="Courier New" pitchFamily="49" charset="0"/>
              </a:rPr>
              <a:t>видит</a:t>
            </a:r>
            <a:r>
              <a:rPr lang="en-GB" sz="2800" b="1" i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ier New" pitchFamily="49" charset="0"/>
              </a:rPr>
              <a:t>крестьянин</a:t>
            </a:r>
            <a:endParaRPr lang="en-GB" sz="2800" b="1" i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42938" y="2571750"/>
            <a:ext cx="8137525" cy="408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err="1">
                <a:solidFill>
                  <a:srgbClr val="000000"/>
                </a:solidFill>
                <a:latin typeface="+mn-lt"/>
              </a:rPr>
              <a:t>Это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образ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земли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ru-RU" sz="28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  <a:latin typeface="+mn-lt"/>
              </a:rPr>
              <a:t>лишённ</a:t>
            </a:r>
            <a:r>
              <a:rPr lang="ru-RU" sz="2800" dirty="0" smtClean="0">
                <a:solidFill>
                  <a:srgbClr val="000000"/>
                </a:solidFill>
                <a:latin typeface="+mn-lt"/>
              </a:rPr>
              <a:t>о</a:t>
            </a:r>
            <a:r>
              <a:rPr lang="en-GB" sz="2800" dirty="0" smtClean="0">
                <a:solidFill>
                  <a:srgbClr val="000000"/>
                </a:solidFill>
                <a:latin typeface="+mn-lt"/>
              </a:rPr>
              <a:t>й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жизни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, - «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зелени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ни</a:t>
            </a:r>
            <a:endParaRPr lang="en-GB" sz="28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err="1">
                <a:solidFill>
                  <a:srgbClr val="000000"/>
                </a:solidFill>
                <a:latin typeface="+mn-lt"/>
              </a:rPr>
              <a:t>травки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ни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листа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», «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лежит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под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небом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пасмурным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,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>
                <a:solidFill>
                  <a:srgbClr val="000000"/>
                </a:solidFill>
                <a:latin typeface="+mn-lt"/>
              </a:rPr>
              <a:t>«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как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мертвец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без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савана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», «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печальна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 и </a:t>
            </a:r>
            <a:r>
              <a:rPr lang="en-GB" sz="2800" dirty="0" err="1">
                <a:solidFill>
                  <a:srgbClr val="000000"/>
                </a:solidFill>
                <a:latin typeface="+mn-lt"/>
              </a:rPr>
              <a:t>нага</a:t>
            </a:r>
            <a:r>
              <a:rPr lang="en-GB" sz="2800" dirty="0">
                <a:solidFill>
                  <a:srgbClr val="000000"/>
                </a:solidFill>
                <a:latin typeface="+mn-lt"/>
              </a:rPr>
              <a:t>».</a:t>
            </a:r>
          </a:p>
          <a:p>
            <a:pPr>
              <a:lnSpc>
                <a:spcPct val="5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err="1">
                <a:latin typeface="+mn-lt"/>
              </a:rPr>
              <a:t>Пейзаж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рождает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ощущение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крестьянской</a:t>
            </a:r>
            <a:r>
              <a:rPr lang="en-GB" sz="2800" dirty="0">
                <a:latin typeface="+mn-lt"/>
              </a:rPr>
              <a:t> </a:t>
            </a:r>
            <a:endParaRPr lang="ru-RU" sz="2800" dirty="0" smtClean="0">
              <a:latin typeface="+mn-lt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err="1" smtClean="0">
                <a:latin typeface="+mn-lt"/>
              </a:rPr>
              <a:t>обездоленности</a:t>
            </a:r>
            <a:r>
              <a:rPr lang="en-GB" sz="2800" dirty="0" smtClean="0">
                <a:latin typeface="+mn-lt"/>
              </a:rPr>
              <a:t>,</a:t>
            </a:r>
            <a:r>
              <a:rPr lang="ru-RU" sz="2800" dirty="0" smtClean="0">
                <a:latin typeface="+mn-lt"/>
              </a:rPr>
              <a:t> </a:t>
            </a:r>
            <a:r>
              <a:rPr lang="en-GB" sz="2800" dirty="0" err="1" smtClean="0">
                <a:latin typeface="+mn-lt"/>
              </a:rPr>
              <a:t>горя</a:t>
            </a:r>
            <a:r>
              <a:rPr lang="en-GB" sz="2800" dirty="0">
                <a:latin typeface="+mn-lt"/>
              </a:rPr>
              <a:t>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555875" y="0"/>
            <a:ext cx="5543550" cy="827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ПОЭМА - </a:t>
            </a: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79388" y="1700213"/>
            <a:ext cx="8640762" cy="3792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>
                <a:solidFill>
                  <a:schemeClr val="tx1"/>
                </a:solidFill>
              </a:rPr>
              <a:t>Поэ́ма</a:t>
            </a:r>
            <a:r>
              <a:rPr lang="ru-RU" sz="5400">
                <a:solidFill>
                  <a:schemeClr val="tx1"/>
                </a:solidFill>
              </a:rPr>
              <a:t> —  крупное стихотворное произведение с повествовательным или лирическим сюжетом. </a:t>
            </a:r>
            <a:endParaRPr lang="en-GB" sz="5400" b="1" i="1">
              <a:solidFill>
                <a:schemeClr val="tx1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20725" y="3600450"/>
            <a:ext cx="8045450" cy="3240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Богатство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красок</a:t>
            </a:r>
            <a:r>
              <a:rPr lang="ru-RU" sz="2800" b="1" dirty="0" smtClean="0">
                <a:solidFill>
                  <a:srgbClr val="000000"/>
                </a:solidFill>
                <a:latin typeface="Courier New" pitchFamily="49" charset="0"/>
              </a:rPr>
              <a:t>,жизнерадостность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пестро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800" b="1" dirty="0" err="1" smtClean="0">
                <a:solidFill>
                  <a:srgbClr val="000000"/>
                </a:solidFill>
                <a:latin typeface="Courier New" pitchFamily="49" charset="0"/>
              </a:rPr>
              <a:t>красно</a:t>
            </a:r>
            <a:r>
              <a:rPr lang="en-GB" sz="2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кругом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; </a:t>
            </a: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рубахи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всех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endParaRPr lang="ru-RU" sz="2800" b="1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dirty="0" err="1" smtClean="0">
                <a:solidFill>
                  <a:srgbClr val="000000"/>
                </a:solidFill>
                <a:latin typeface="Courier New" pitchFamily="49" charset="0"/>
              </a:rPr>
              <a:t>цветов,платья</a:t>
            </a:r>
            <a:r>
              <a:rPr lang="en-GB" sz="2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dirty="0" err="1" smtClean="0">
                <a:solidFill>
                  <a:srgbClr val="000000"/>
                </a:solidFill>
                <a:latin typeface="Courier New" pitchFamily="49" charset="0"/>
              </a:rPr>
              <a:t>красные;косы</a:t>
            </a:r>
            <a:r>
              <a:rPr lang="en-GB" sz="2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с </a:t>
            </a:r>
            <a:r>
              <a:rPr lang="en-GB" sz="2800" b="1" dirty="0" err="1">
                <a:solidFill>
                  <a:srgbClr val="000000"/>
                </a:solidFill>
                <a:latin typeface="Courier New" pitchFamily="49" charset="0"/>
              </a:rPr>
              <a:t>лентами</a:t>
            </a:r>
            <a:r>
              <a:rPr lang="en-GB" sz="2800" b="1" dirty="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3960812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720725" y="720725"/>
            <a:ext cx="7678738" cy="432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Художественные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детали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песня</a:t>
            </a: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хором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грянула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согласная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складная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и 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катится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она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«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широко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», «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вольно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»)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говорят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о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талантливости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чуткости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и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душевной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силе</a:t>
            </a: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народа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.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Крестьянин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Вавила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-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Павлуша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Веретенников</a:t>
            </a: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280099"/>
                </a:solidFill>
                <a:latin typeface="Courier New" pitchFamily="49" charset="0"/>
              </a:rPr>
              <a:t>Картина</a:t>
            </a:r>
            <a:r>
              <a:rPr lang="en-GB" sz="2400" b="1" i="1" dirty="0">
                <a:solidFill>
                  <a:srgbClr val="280099"/>
                </a:solidFill>
                <a:latin typeface="Courier New" pitchFamily="49" charset="0"/>
              </a:rPr>
              <a:t> 5.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Веселье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переходит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в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ничем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сдерживаемое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пьянство</a:t>
            </a: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err="1">
                <a:solidFill>
                  <a:srgbClr val="FF0000"/>
                </a:solidFill>
                <a:latin typeface="Courier New" pitchFamily="49" charset="0"/>
              </a:rPr>
              <a:t>Вывод: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Сознание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народное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сложное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и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противоречивое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. </a:t>
            </a:r>
            <a:r>
              <a:rPr lang="ru-RU" sz="2400" b="1" i="1" dirty="0" smtClean="0">
                <a:solidFill>
                  <a:srgbClr val="000000"/>
                </a:solidFill>
                <a:latin typeface="Courier New" pitchFamily="49" charset="0"/>
              </a:rPr>
              <a:t>С одной стороны</a:t>
            </a:r>
            <a:r>
              <a:rPr lang="en-GB" sz="2400" b="1" i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народ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smtClean="0">
                <a:solidFill>
                  <a:srgbClr val="000000"/>
                </a:solidFill>
                <a:latin typeface="Courier New" pitchFamily="49" charset="0"/>
              </a:rPr>
              <a:t>—</a:t>
            </a:r>
            <a:endParaRPr lang="ru-RU" sz="2400" b="1" i="1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труженик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талантливый,чуткий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умный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.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rgbClr val="000000"/>
                </a:solidFill>
                <a:latin typeface="Courier New" pitchFamily="49" charset="0"/>
              </a:rPr>
              <a:t>С другой - </a:t>
            </a:r>
            <a:r>
              <a:rPr lang="en-GB" sz="2400" b="1" i="1" dirty="0" err="1" smtClean="0">
                <a:solidFill>
                  <a:srgbClr val="000000"/>
                </a:solidFill>
                <a:latin typeface="Courier New" pitchFamily="49" charset="0"/>
              </a:rPr>
              <a:t>невежественный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тёмный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GB" sz="2400" b="1" i="1" dirty="0" err="1">
                <a:solidFill>
                  <a:srgbClr val="000000"/>
                </a:solidFill>
                <a:latin typeface="Courier New" pitchFamily="49" charset="0"/>
              </a:rPr>
              <a:t>смиренный</a:t>
            </a:r>
            <a:r>
              <a:rPr lang="en-GB" sz="2400" b="1" i="1" dirty="0">
                <a:solidFill>
                  <a:srgbClr val="000000"/>
                </a:solidFill>
                <a:latin typeface="Courier New" pitchFamily="49" charset="0"/>
              </a:rPr>
              <a:t>, </a:t>
            </a:r>
          </a:p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rgbClr val="000000"/>
                </a:solidFill>
                <a:latin typeface="Courier New" pitchFamily="49" charset="0"/>
              </a:rPr>
              <a:t>П</a:t>
            </a:r>
            <a:r>
              <a:rPr lang="en-GB" sz="2400" b="1" i="1" dirty="0" err="1" smtClean="0">
                <a:solidFill>
                  <a:srgbClr val="000000"/>
                </a:solidFill>
                <a:latin typeface="Courier New" pitchFamily="49" charset="0"/>
              </a:rPr>
              <a:t>ьющий</a:t>
            </a:r>
            <a:r>
              <a:rPr lang="ru-RU" sz="2400" b="1" i="1" dirty="0" smtClean="0">
                <a:solidFill>
                  <a:srgbClr val="000000"/>
                </a:solidFill>
                <a:latin typeface="Courier New" pitchFamily="49" charset="0"/>
              </a:rPr>
              <a:t>.</a:t>
            </a:r>
            <a:endParaRPr lang="en-GB" sz="2400" b="1" i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1"/>
          <p:cNvSpPr>
            <a:spLocks noChangeArrowheads="1" noChangeShapeType="1" noTextEdit="1"/>
          </p:cNvSpPr>
          <p:nvPr/>
        </p:nvSpPr>
        <p:spPr bwMode="auto">
          <a:xfrm>
            <a:off x="179388" y="179388"/>
            <a:ext cx="8820150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537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Глава «Пьяная ночь»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00113" y="1079500"/>
            <a:ext cx="8288337" cy="575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 dirty="0" err="1">
                <a:solidFill>
                  <a:srgbClr val="280099"/>
                </a:solidFill>
                <a:latin typeface="Courier New" pitchFamily="49" charset="0"/>
              </a:rPr>
              <a:t>Яким</a:t>
            </a:r>
            <a:r>
              <a:rPr lang="en-GB" sz="4000" b="1" i="1" dirty="0">
                <a:solidFill>
                  <a:srgbClr val="280099"/>
                </a:solidFill>
                <a:latin typeface="Courier New" pitchFamily="49" charset="0"/>
              </a:rPr>
              <a:t> </a:t>
            </a:r>
            <a:r>
              <a:rPr lang="en-GB" sz="4000" b="1" i="1" dirty="0" err="1">
                <a:solidFill>
                  <a:srgbClr val="280099"/>
                </a:solidFill>
                <a:latin typeface="Courier New" pitchFamily="49" charset="0"/>
              </a:rPr>
              <a:t>Нагой</a:t>
            </a:r>
            <a:endParaRPr lang="en-GB" sz="4000" b="1" i="1" dirty="0">
              <a:solidFill>
                <a:srgbClr val="280099"/>
              </a:solidFill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latin typeface="Courier New" pitchFamily="49" charset="0"/>
              </a:rPr>
              <a:t>В </a:t>
            </a:r>
            <a:r>
              <a:rPr lang="en-GB" sz="2800" b="1" i="1" dirty="0" err="1">
                <a:latin typeface="Courier New" pitchFamily="49" charset="0"/>
              </a:rPr>
              <a:t>деревне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Босове</a:t>
            </a:r>
            <a:endParaRPr lang="en-GB" sz="28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Яким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Нагой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живёт</a:t>
            </a:r>
            <a:r>
              <a:rPr lang="en-GB" sz="2800" b="1" i="1" dirty="0">
                <a:latin typeface="Courier New" pitchFamily="49" charset="0"/>
              </a:rPr>
              <a:t>,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Он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до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смерти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работает</a:t>
            </a:r>
            <a:r>
              <a:rPr lang="en-GB" sz="2800" b="1" i="1" dirty="0">
                <a:latin typeface="Courier New" pitchFamily="49" charset="0"/>
              </a:rPr>
              <a:t>,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До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полусмерти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пьёт</a:t>
            </a:r>
            <a:r>
              <a:rPr lang="en-GB" sz="2800" b="1" i="1" dirty="0">
                <a:latin typeface="Courier New" pitchFamily="49" charset="0"/>
              </a:rPr>
              <a:t>!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latin typeface="Courier New" pitchFamily="49" charset="0"/>
              </a:rPr>
              <a:t>-</a:t>
            </a:r>
            <a:r>
              <a:rPr lang="en-GB" sz="2800" b="1" i="1" dirty="0" err="1">
                <a:latin typeface="Courier New" pitchFamily="49" charset="0"/>
              </a:rPr>
              <a:t>так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определяет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себя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сам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персонаж</a:t>
            </a:r>
            <a:r>
              <a:rPr lang="en-GB" sz="2800" b="1" i="1" dirty="0">
                <a:latin typeface="Courier New" pitchFamily="49" charset="0"/>
              </a:rPr>
              <a:t>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latin typeface="Courier New" pitchFamily="49" charset="0"/>
              </a:rPr>
              <a:t>В </a:t>
            </a:r>
            <a:r>
              <a:rPr lang="en-GB" sz="2800" b="1" i="1" dirty="0" err="1">
                <a:latin typeface="Courier New" pitchFamily="49" charset="0"/>
              </a:rPr>
              <a:t>поэме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ему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доверено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выступить</a:t>
            </a:r>
            <a:r>
              <a:rPr lang="en-GB" sz="2800" b="1" i="1" dirty="0">
                <a:latin typeface="Courier New" pitchFamily="49" charset="0"/>
              </a:rPr>
              <a:t> в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защиту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народа</a:t>
            </a:r>
            <a:r>
              <a:rPr lang="en-GB" sz="2800" b="1" i="1" dirty="0">
                <a:latin typeface="Courier New" pitchFamily="49" charset="0"/>
              </a:rPr>
              <a:t>  </a:t>
            </a:r>
            <a:r>
              <a:rPr lang="en-GB" sz="2800" b="1" i="1" dirty="0" err="1">
                <a:latin typeface="Courier New" pitchFamily="49" charset="0"/>
              </a:rPr>
              <a:t>от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имени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народа</a:t>
            </a:r>
            <a:r>
              <a:rPr lang="en-GB" sz="2800" b="1" i="1" dirty="0">
                <a:latin typeface="Courier New" pitchFamily="49" charset="0"/>
              </a:rPr>
              <a:t>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Живёт</a:t>
            </a:r>
            <a:r>
              <a:rPr lang="en-GB" sz="2800" b="1" i="1" dirty="0">
                <a:latin typeface="Courier New" pitchFamily="49" charset="0"/>
              </a:rPr>
              <a:t> — с </a:t>
            </a:r>
            <a:r>
              <a:rPr lang="en-GB" sz="2800" b="1" i="1" dirty="0" err="1">
                <a:latin typeface="Courier New" pitchFamily="49" charset="0"/>
              </a:rPr>
              <a:t>сохою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возится</a:t>
            </a:r>
            <a:r>
              <a:rPr lang="en-GB" sz="28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latin typeface="Courier New" pitchFamily="49" charset="0"/>
              </a:rPr>
              <a:t>А </a:t>
            </a:r>
            <a:r>
              <a:rPr lang="en-GB" sz="2800" b="1" i="1" dirty="0" err="1">
                <a:latin typeface="Courier New" pitchFamily="49" charset="0"/>
              </a:rPr>
              <a:t>смерть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придёт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Якимушке</a:t>
            </a:r>
            <a:r>
              <a:rPr lang="en-GB" sz="2800" b="1" i="1" dirty="0">
                <a:latin typeface="Courier New" pitchFamily="49" charset="0"/>
              </a:rPr>
              <a:t> —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Как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ком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земли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отвалится</a:t>
            </a:r>
            <a:r>
              <a:rPr lang="en-GB" sz="28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Что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на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сохе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присох</a:t>
            </a:r>
            <a:r>
              <a:rPr lang="en-GB" sz="2800" b="1" i="1" dirty="0">
                <a:latin typeface="Courier New" pitchFamily="49" charset="0"/>
              </a:rPr>
              <a:t>...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latin typeface="Courier New" pitchFamily="49" charset="0"/>
              </a:rPr>
              <a:t>...у </a:t>
            </a:r>
            <a:r>
              <a:rPr lang="en-GB" sz="2800" b="1" i="1" dirty="0" err="1">
                <a:latin typeface="Courier New" pitchFamily="49" charset="0"/>
              </a:rPr>
              <a:t>глаз</a:t>
            </a:r>
            <a:r>
              <a:rPr lang="en-GB" sz="2800" b="1" i="1" dirty="0">
                <a:latin typeface="Courier New" pitchFamily="49" charset="0"/>
              </a:rPr>
              <a:t> , у </a:t>
            </a:r>
            <a:r>
              <a:rPr lang="en-GB" sz="2800" b="1" i="1" dirty="0" err="1">
                <a:latin typeface="Courier New" pitchFamily="49" charset="0"/>
              </a:rPr>
              <a:t>рта</a:t>
            </a:r>
            <a:r>
              <a:rPr lang="en-GB" sz="28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Излучины</a:t>
            </a:r>
            <a:r>
              <a:rPr lang="en-GB" sz="2800" b="1" i="1" dirty="0">
                <a:latin typeface="Courier New" pitchFamily="49" charset="0"/>
              </a:rPr>
              <a:t>, </a:t>
            </a:r>
            <a:r>
              <a:rPr lang="en-GB" sz="2800" b="1" i="1" dirty="0" err="1">
                <a:latin typeface="Courier New" pitchFamily="49" charset="0"/>
              </a:rPr>
              <a:t>как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трещины</a:t>
            </a:r>
            <a:endParaRPr lang="en-GB" sz="2800" b="1" i="1" dirty="0">
              <a:latin typeface="Courier New" pitchFamily="49" charset="0"/>
            </a:endParaRP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На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высохшей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земле</a:t>
            </a:r>
            <a:r>
              <a:rPr lang="en-GB" sz="2800" b="1" i="1" dirty="0">
                <a:latin typeface="Courier New" pitchFamily="49" charset="0"/>
              </a:rPr>
              <a:t>...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>
                <a:latin typeface="Courier New" pitchFamily="49" charset="0"/>
              </a:rPr>
              <a:t>...</a:t>
            </a:r>
            <a:r>
              <a:rPr lang="en-GB" sz="2800" b="1" i="1" dirty="0" err="1">
                <a:latin typeface="Courier New" pitchFamily="49" charset="0"/>
              </a:rPr>
              <a:t>шея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бурая</a:t>
            </a:r>
            <a:r>
              <a:rPr lang="en-GB" sz="28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Как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пласт</a:t>
            </a:r>
            <a:r>
              <a:rPr lang="en-GB" sz="2800" b="1" i="1" dirty="0">
                <a:latin typeface="Courier New" pitchFamily="49" charset="0"/>
              </a:rPr>
              <a:t>, </a:t>
            </a:r>
            <a:r>
              <a:rPr lang="en-GB" sz="2800" b="1" i="1" dirty="0" err="1">
                <a:latin typeface="Courier New" pitchFamily="49" charset="0"/>
              </a:rPr>
              <a:t>сохой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отрезанный</a:t>
            </a:r>
            <a:r>
              <a:rPr lang="en-GB" sz="28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Courier New" pitchFamily="49" charset="0"/>
              </a:rPr>
              <a:t>Кирпичное</a:t>
            </a:r>
            <a:r>
              <a:rPr lang="en-GB" sz="2800" b="1" i="1" dirty="0">
                <a:latin typeface="Courier New" pitchFamily="49" charset="0"/>
              </a:rPr>
              <a:t> </a:t>
            </a:r>
            <a:r>
              <a:rPr lang="en-GB" sz="2800" b="1" i="1" dirty="0" err="1">
                <a:latin typeface="Courier New" pitchFamily="49" charset="0"/>
              </a:rPr>
              <a:t>лицо</a:t>
            </a:r>
            <a:r>
              <a:rPr lang="en-GB" sz="2800" b="1" i="1" dirty="0">
                <a:latin typeface="Courier New" pitchFamily="49" charset="0"/>
              </a:rPr>
              <a:t>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539750" y="179388"/>
            <a:ext cx="8699500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Биография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Якима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совсем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типична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для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крестьянина</a:t>
            </a:r>
            <a:r>
              <a:rPr lang="en-GB" sz="2600" b="1" i="1" dirty="0">
                <a:latin typeface="Courier New" pitchFamily="49" charset="0"/>
              </a:rPr>
              <a:t>, </a:t>
            </a:r>
            <a:r>
              <a:rPr lang="en-GB" sz="2600" b="1" i="1" dirty="0" err="1">
                <a:latin typeface="Courier New" pitchFamily="49" charset="0"/>
              </a:rPr>
              <a:t>богата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событиями</a:t>
            </a:r>
            <a:r>
              <a:rPr lang="en-GB" sz="2600" b="1" i="1" dirty="0">
                <a:latin typeface="Courier New" pitchFamily="49" charset="0"/>
              </a:rPr>
              <a:t>: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Яким</a:t>
            </a:r>
            <a:r>
              <a:rPr lang="en-GB" sz="2600" b="1" i="1" dirty="0">
                <a:latin typeface="Courier New" pitchFamily="49" charset="0"/>
              </a:rPr>
              <a:t>, </a:t>
            </a:r>
            <a:r>
              <a:rPr lang="en-GB" sz="2600" b="1" i="1" dirty="0" err="1">
                <a:latin typeface="Courier New" pitchFamily="49" charset="0"/>
              </a:rPr>
              <a:t>старик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убогонький</a:t>
            </a:r>
            <a:r>
              <a:rPr lang="en-GB" sz="26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Живал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когда-то</a:t>
            </a:r>
            <a:r>
              <a:rPr lang="en-GB" sz="2600" b="1" i="1" dirty="0">
                <a:latin typeface="Courier New" pitchFamily="49" charset="0"/>
              </a:rPr>
              <a:t> в </a:t>
            </a:r>
            <a:r>
              <a:rPr lang="en-GB" sz="2600" b="1" i="1" dirty="0" err="1">
                <a:latin typeface="Courier New" pitchFamily="49" charset="0"/>
              </a:rPr>
              <a:t>Питере</a:t>
            </a:r>
            <a:r>
              <a:rPr lang="en-GB" sz="26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Да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угодил</a:t>
            </a:r>
            <a:r>
              <a:rPr lang="en-GB" sz="2600" b="1" i="1" dirty="0">
                <a:latin typeface="Courier New" pitchFamily="49" charset="0"/>
              </a:rPr>
              <a:t> в </a:t>
            </a:r>
            <a:r>
              <a:rPr lang="en-GB" sz="2600" b="1" i="1" dirty="0" err="1">
                <a:latin typeface="Courier New" pitchFamily="49" charset="0"/>
              </a:rPr>
              <a:t>тюрьму</a:t>
            </a:r>
            <a:r>
              <a:rPr lang="en-GB" sz="2600" b="1" i="1" dirty="0">
                <a:latin typeface="Courier New" pitchFamily="49" charset="0"/>
              </a:rPr>
              <a:t>: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>
                <a:latin typeface="Courier New" pitchFamily="49" charset="0"/>
              </a:rPr>
              <a:t>С </a:t>
            </a:r>
            <a:r>
              <a:rPr lang="en-GB" sz="2600" b="1" i="1" dirty="0" err="1">
                <a:latin typeface="Courier New" pitchFamily="49" charset="0"/>
              </a:rPr>
              <a:t>купцом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тягаться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вздумалось</a:t>
            </a:r>
            <a:r>
              <a:rPr lang="en-GB" sz="2600" b="1" i="1" dirty="0">
                <a:latin typeface="Courier New" pitchFamily="49" charset="0"/>
              </a:rPr>
              <a:t>!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Как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липочка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ободранный</a:t>
            </a:r>
            <a:r>
              <a:rPr lang="en-GB" sz="26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Вернулся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он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родину</a:t>
            </a: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>
                <a:latin typeface="Courier New" pitchFamily="49" charset="0"/>
              </a:rPr>
              <a:t>И </a:t>
            </a:r>
            <a:r>
              <a:rPr lang="en-GB" sz="2600" b="1" i="1" dirty="0" err="1">
                <a:latin typeface="Courier New" pitchFamily="49" charset="0"/>
              </a:rPr>
              <a:t>за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соху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взялся</a:t>
            </a:r>
            <a:r>
              <a:rPr lang="en-GB" sz="2600" b="1" i="1" dirty="0">
                <a:latin typeface="Courier New" pitchFamily="49" charset="0"/>
              </a:rPr>
              <a:t>.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Во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время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пожара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большей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части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своего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добра</a:t>
            </a:r>
            <a:r>
              <a:rPr lang="en-GB" sz="26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поскольку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первым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делом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бросился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спасать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картиночки</a:t>
            </a:r>
            <a:r>
              <a:rPr lang="en-GB" sz="2600" b="1" i="1" dirty="0">
                <a:latin typeface="Courier New" pitchFamily="49" charset="0"/>
              </a:rPr>
              <a:t>, </a:t>
            </a:r>
            <a:r>
              <a:rPr lang="en-GB" sz="2600" b="1" i="1" dirty="0" err="1">
                <a:latin typeface="Courier New" pitchFamily="49" charset="0"/>
              </a:rPr>
              <a:t>которые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купил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для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своего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сына</a:t>
            </a:r>
            <a:r>
              <a:rPr lang="en-GB" sz="2600" b="1" i="1" dirty="0">
                <a:latin typeface="Courier New" pitchFamily="49" charset="0"/>
              </a:rPr>
              <a:t>: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>
                <a:latin typeface="Courier New" pitchFamily="49" charset="0"/>
              </a:rPr>
              <a:t>И </a:t>
            </a:r>
            <a:r>
              <a:rPr lang="en-GB" sz="2600" b="1" i="1" dirty="0" err="1">
                <a:latin typeface="Courier New" pitchFamily="49" charset="0"/>
              </a:rPr>
              <a:t>сам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меньше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мальчика</a:t>
            </a: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Любил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них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глядеть</a:t>
            </a:r>
            <a:r>
              <a:rPr lang="en-GB" sz="2600" b="1" i="1" dirty="0">
                <a:latin typeface="Courier New" pitchFamily="49" charset="0"/>
              </a:rPr>
              <a:t>.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Однако</a:t>
            </a:r>
            <a:r>
              <a:rPr lang="en-GB" sz="2600" b="1" i="1" dirty="0">
                <a:latin typeface="Courier New" pitchFamily="49" charset="0"/>
              </a:rPr>
              <a:t> и в </a:t>
            </a:r>
            <a:r>
              <a:rPr lang="en-GB" sz="2600" b="1" i="1" dirty="0" err="1">
                <a:latin typeface="Courier New" pitchFamily="49" charset="0"/>
              </a:rPr>
              <a:t>новом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доме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герой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принимается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за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старое</a:t>
            </a:r>
            <a:r>
              <a:rPr lang="en-GB" sz="2600" b="1" i="1" dirty="0">
                <a:latin typeface="Courier New" pitchFamily="49" charset="0"/>
              </a:rPr>
              <a:t>: </a:t>
            </a:r>
            <a:r>
              <a:rPr lang="en-GB" sz="2600" b="1" i="1" dirty="0" err="1">
                <a:latin typeface="Courier New" pitchFamily="49" charset="0"/>
              </a:rPr>
              <a:t>покупает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новые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картинки</a:t>
            </a:r>
            <a:r>
              <a:rPr lang="en-GB" sz="2600" b="1" i="1" dirty="0">
                <a:latin typeface="Courier New" pitchFamily="49" charset="0"/>
              </a:rPr>
              <a:t>.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Бесчисленные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невзгоды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лишь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укрепляют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его</a:t>
            </a: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твёрдую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жизненную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позицию</a:t>
            </a:r>
            <a:r>
              <a:rPr lang="en-GB" sz="2600" b="1" i="1" dirty="0">
                <a:latin typeface="Courier New" pitchFamily="49" charset="0"/>
              </a:rPr>
              <a:t>. В </a:t>
            </a:r>
            <a:r>
              <a:rPr lang="en-GB" sz="2600" b="1" i="1" dirty="0" err="1">
                <a:latin typeface="Courier New" pitchFamily="49" charset="0"/>
              </a:rPr>
              <a:t>главе</a:t>
            </a:r>
            <a:r>
              <a:rPr lang="en-GB" sz="2600" b="1" i="1" dirty="0">
                <a:latin typeface="Courier New" pitchFamily="49" charset="0"/>
              </a:rPr>
              <a:t> «</a:t>
            </a:r>
            <a:r>
              <a:rPr lang="en-GB" sz="2600" b="1" i="1" dirty="0" err="1">
                <a:latin typeface="Courier New" pitchFamily="49" charset="0"/>
              </a:rPr>
              <a:t>Пьяная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ночь</a:t>
            </a:r>
            <a:r>
              <a:rPr lang="en-GB" sz="2600" b="1" i="1" dirty="0">
                <a:latin typeface="Courier New" pitchFamily="49" charset="0"/>
              </a:rPr>
              <a:t>» </a:t>
            </a:r>
            <a:r>
              <a:rPr lang="en-GB" sz="2600" b="1" i="1" dirty="0" err="1">
                <a:latin typeface="Courier New" pitchFamily="49" charset="0"/>
              </a:rPr>
              <a:t>Яким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Нагой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произносит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монолог</a:t>
            </a:r>
            <a:r>
              <a:rPr lang="en-GB" sz="2600" b="1" i="1" dirty="0">
                <a:latin typeface="Courier New" pitchFamily="49" charset="0"/>
              </a:rPr>
              <a:t>. </a:t>
            </a:r>
            <a:r>
              <a:rPr lang="en-GB" sz="2600" b="1" i="1" dirty="0" err="1">
                <a:latin typeface="Courier New" pitchFamily="49" charset="0"/>
              </a:rPr>
              <a:t>где</a:t>
            </a:r>
            <a:endParaRPr lang="en-GB" sz="2600" b="1" i="1" dirty="0">
              <a:latin typeface="Courier New" pitchFamily="49" charset="0"/>
            </a:endParaRP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его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убеждения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сформулированы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предельно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отчётливо</a:t>
            </a:r>
            <a:r>
              <a:rPr lang="en-GB" sz="2600" b="1" i="1" dirty="0">
                <a:latin typeface="Courier New" pitchFamily="49" charset="0"/>
              </a:rPr>
              <a:t>: </a:t>
            </a:r>
            <a:r>
              <a:rPr lang="en-GB" sz="2600" b="1" i="1" dirty="0" err="1">
                <a:latin typeface="Courier New" pitchFamily="49" charset="0"/>
              </a:rPr>
              <a:t>каторжный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труд</a:t>
            </a:r>
            <a:r>
              <a:rPr lang="en-GB" sz="2600" b="1" i="1" dirty="0">
                <a:latin typeface="Courier New" pitchFamily="49" charset="0"/>
              </a:rPr>
              <a:t>, </a:t>
            </a:r>
            <a:r>
              <a:rPr lang="en-GB" sz="2600" b="1" i="1" dirty="0" err="1">
                <a:latin typeface="Courier New" pitchFamily="49" charset="0"/>
              </a:rPr>
              <a:t>результаты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которого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достаются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трём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дольщикам</a:t>
            </a:r>
            <a:r>
              <a:rPr lang="en-GB" sz="2600" b="1" i="1" dirty="0">
                <a:latin typeface="Courier New" pitchFamily="49" charset="0"/>
              </a:rPr>
              <a:t>(</a:t>
            </a:r>
            <a:r>
              <a:rPr lang="en-GB" sz="2600" b="1" i="1" dirty="0" err="1">
                <a:latin typeface="Courier New" pitchFamily="49" charset="0"/>
              </a:rPr>
              <a:t>Богу</a:t>
            </a:r>
            <a:r>
              <a:rPr lang="en-GB" sz="2600" b="1" i="1" dirty="0">
                <a:latin typeface="Courier New" pitchFamily="49" charset="0"/>
              </a:rPr>
              <a:t>,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царю</a:t>
            </a:r>
            <a:r>
              <a:rPr lang="en-GB" sz="2600" b="1" i="1" dirty="0">
                <a:latin typeface="Courier New" pitchFamily="49" charset="0"/>
              </a:rPr>
              <a:t> и </a:t>
            </a:r>
            <a:r>
              <a:rPr lang="en-GB" sz="2600" b="1" i="1" dirty="0" err="1">
                <a:latin typeface="Courier New" pitchFamily="49" charset="0"/>
              </a:rPr>
              <a:t>господину</a:t>
            </a:r>
            <a:r>
              <a:rPr lang="en-GB" sz="2600" b="1" i="1" dirty="0">
                <a:latin typeface="Courier New" pitchFamily="49" charset="0"/>
              </a:rPr>
              <a:t>), а </a:t>
            </a:r>
            <a:r>
              <a:rPr lang="en-GB" sz="2600" b="1" i="1" dirty="0" err="1">
                <a:latin typeface="Courier New" pitchFamily="49" charset="0"/>
              </a:rPr>
              <a:t>подчас</a:t>
            </a:r>
            <a:r>
              <a:rPr lang="en-GB" sz="2600" b="1" i="1" dirty="0">
                <a:latin typeface="Courier New" pitchFamily="49" charset="0"/>
              </a:rPr>
              <a:t> и </a:t>
            </a:r>
            <a:r>
              <a:rPr lang="en-GB" sz="2600" b="1" i="1" dirty="0" err="1">
                <a:latin typeface="Courier New" pitchFamily="49" charset="0"/>
              </a:rPr>
              <a:t>вовсе</a:t>
            </a:r>
            <a:r>
              <a:rPr lang="en-GB" sz="2600" b="1" i="1" dirty="0">
                <a:latin typeface="Courier New" pitchFamily="49" charset="0"/>
              </a:rPr>
              <a:t>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уничтожаюся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пожаром</a:t>
            </a:r>
            <a:r>
              <a:rPr lang="en-GB" sz="2600" b="1" i="1" dirty="0">
                <a:latin typeface="Courier New" pitchFamily="49" charset="0"/>
              </a:rPr>
              <a:t>; </a:t>
            </a:r>
            <a:r>
              <a:rPr lang="en-GB" sz="2600" b="1" i="1" dirty="0" err="1">
                <a:latin typeface="Courier New" pitchFamily="49" charset="0"/>
              </a:rPr>
              <a:t>бедствия</a:t>
            </a:r>
            <a:r>
              <a:rPr lang="en-GB" sz="2600" b="1" i="1" dirty="0">
                <a:latin typeface="Courier New" pitchFamily="49" charset="0"/>
              </a:rPr>
              <a:t>, </a:t>
            </a:r>
            <a:r>
              <a:rPr lang="en-GB" sz="2600" b="1" i="1" dirty="0" err="1">
                <a:latin typeface="Courier New" pitchFamily="49" charset="0"/>
              </a:rPr>
              <a:t>нищета</a:t>
            </a:r>
            <a:r>
              <a:rPr lang="en-GB" sz="2600" b="1" i="1" dirty="0">
                <a:latin typeface="Courier New" pitchFamily="49" charset="0"/>
              </a:rPr>
              <a:t> – 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 dirty="0" err="1">
                <a:latin typeface="Courier New" pitchFamily="49" charset="0"/>
              </a:rPr>
              <a:t>всем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этим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оправдываеся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мужицкое</a:t>
            </a:r>
            <a:r>
              <a:rPr lang="en-GB" sz="2600" b="1" i="1" dirty="0">
                <a:latin typeface="Courier New" pitchFamily="49" charset="0"/>
              </a:rPr>
              <a:t> </a:t>
            </a:r>
            <a:r>
              <a:rPr lang="en-GB" sz="2600" b="1" i="1" dirty="0" err="1">
                <a:latin typeface="Courier New" pitchFamily="49" charset="0"/>
              </a:rPr>
              <a:t>пьянство</a:t>
            </a:r>
            <a:r>
              <a:rPr lang="en-GB" sz="2600" b="1" i="1" dirty="0">
                <a:latin typeface="Courier New" pitchFamily="49" charset="0"/>
              </a:rPr>
              <a:t>.</a:t>
            </a:r>
          </a:p>
          <a:p>
            <a:pPr>
              <a:lnSpc>
                <a:spcPct val="4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 dirty="0"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0" y="179388"/>
            <a:ext cx="4319588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4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 b="1" i="1">
                <a:solidFill>
                  <a:srgbClr val="FF0000"/>
                </a:solidFill>
                <a:latin typeface="Courier New" pitchFamily="49" charset="0"/>
              </a:rPr>
              <a:t>Глава «Счастливые»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0"/>
            <a:ext cx="50038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0" y="1800225"/>
            <a:ext cx="4384675" cy="357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Мужики не теряют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надежды найти людей,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которым живётся весело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на Руси. Но даже за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обещание даром поить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счастливцев им не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удаётся найти таковых.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Ради дармовой выпивки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счастливцами готовы объявить себя и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надорвавшийся работник, и разбитый параличом бывший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дворовый человек, сорок лет лизавший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у барина тарелки с </a:t>
            </a:r>
          </a:p>
          <a:p>
            <a:pPr>
              <a:lnSpc>
                <a:spcPct val="4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лучшим французским трюфелем, и даже оборванные нищие.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0" y="260350"/>
            <a:ext cx="88931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FF0000"/>
                </a:solidFill>
                <a:latin typeface="Courier New" pitchFamily="49" charset="0"/>
              </a:rPr>
              <a:t>1. Дьячок уволенный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401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В благодушестве…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Коль обогреет солнышко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Да пропущу косушечку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0" y="260350"/>
            <a:ext cx="88931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FF0000"/>
                </a:solidFill>
                <a:latin typeface="Courier New" pitchFamily="49" charset="0"/>
              </a:rPr>
              <a:t>2. Старуха старая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401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Что у нее по осени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Родилось реп до тысячи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На небольшой гряде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0" y="-171450"/>
            <a:ext cx="88931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FF0000"/>
                </a:solidFill>
                <a:latin typeface="Courier New" pitchFamily="49" charset="0"/>
              </a:rPr>
              <a:t>3. Солдат с медалями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0" y="1439863"/>
            <a:ext cx="9144000" cy="539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В двадцати сражениях </a:t>
            </a:r>
          </a:p>
          <a:p>
            <a:pPr>
              <a:lnSpc>
                <a:spcPct val="93000"/>
              </a:lnSpc>
              <a:spcBef>
                <a:spcPts val="3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Я был, а не убит!</a:t>
            </a:r>
          </a:p>
          <a:p>
            <a:pPr>
              <a:lnSpc>
                <a:spcPct val="93000"/>
              </a:lnSpc>
              <a:spcBef>
                <a:spcPts val="3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Ходил ни сыт, ни голоден,</a:t>
            </a:r>
          </a:p>
          <a:p>
            <a:pPr>
              <a:lnSpc>
                <a:spcPct val="93000"/>
              </a:lnSpc>
              <a:spcBef>
                <a:spcPts val="3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А смерти не дался!</a:t>
            </a:r>
          </a:p>
          <a:p>
            <a:pPr>
              <a:lnSpc>
                <a:spcPct val="93000"/>
              </a:lnSpc>
              <a:spcBef>
                <a:spcPts val="3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За провинности нещадно бит, </a:t>
            </a:r>
          </a:p>
          <a:p>
            <a:pPr>
              <a:lnSpc>
                <a:spcPct val="93000"/>
              </a:lnSpc>
              <a:spcBef>
                <a:spcPts val="3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А хоть пощупай – жив!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0" y="260350"/>
            <a:ext cx="8893175" cy="1624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FF0000"/>
                </a:solidFill>
                <a:latin typeface="Courier New" pitchFamily="49" charset="0"/>
              </a:rPr>
              <a:t>4. Каменотес-олончанин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3670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 i="1">
                <a:solidFill>
                  <a:srgbClr val="000000"/>
                </a:solidFill>
                <a:latin typeface="Courier New" pitchFamily="49" charset="0"/>
              </a:rPr>
              <a:t>Коли проснусь до солнышка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 i="1">
                <a:solidFill>
                  <a:srgbClr val="000000"/>
                </a:solidFill>
                <a:latin typeface="Courier New" pitchFamily="49" charset="0"/>
              </a:rPr>
              <a:t>Да разогнусь к полуночи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 i="1">
                <a:solidFill>
                  <a:srgbClr val="000000"/>
                </a:solidFill>
                <a:latin typeface="Courier New" pitchFamily="49" charset="0"/>
              </a:rPr>
              <a:t>Так гору сокрушу!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2339975" y="188913"/>
            <a:ext cx="5616575" cy="105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7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mic Sans MS" pitchFamily="66" charset="0"/>
              </a:rPr>
              <a:t>ЭПОПЕЯ -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1341438"/>
            <a:ext cx="8786813" cy="272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>
                <a:solidFill>
                  <a:schemeClr val="tx1"/>
                </a:solidFill>
              </a:rPr>
              <a:t>Крупное произведение эпического жанра, повествующее о значительных исторических событиях</a:t>
            </a:r>
            <a:endParaRPr lang="en-GB" sz="4800" b="1" i="1">
              <a:solidFill>
                <a:schemeClr val="tx1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0" y="220663"/>
            <a:ext cx="8893175" cy="85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FF0000"/>
                </a:solidFill>
                <a:latin typeface="Courier New" pitchFamily="49" charset="0"/>
              </a:rPr>
              <a:t>5. Мужик с одышкою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299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 i="1">
                <a:solidFill>
                  <a:srgbClr val="000000"/>
                </a:solidFill>
                <a:latin typeface="Courier New" pitchFamily="49" charset="0"/>
              </a:rPr>
              <a:t>… по счастию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 i="1">
                <a:solidFill>
                  <a:srgbClr val="000000"/>
                </a:solidFill>
                <a:latin typeface="Courier New" pitchFamily="49" charset="0"/>
              </a:rPr>
              <a:t>И я добрел на родину,..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 i="1">
                <a:solidFill>
                  <a:srgbClr val="000000"/>
                </a:solidFill>
                <a:latin typeface="Courier New" pitchFamily="49" charset="0"/>
              </a:rPr>
              <a:t>И легче стало мне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260350"/>
            <a:ext cx="88931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6. Дворовый человек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205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Я был любимый раб,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Жена – раба любимая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0" y="260350"/>
            <a:ext cx="88931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7. Крестьянин-белорус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281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А счастье наше в хлебушке: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Жую – не нажуюсь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0" y="0"/>
            <a:ext cx="8893175" cy="1624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8. Мужик со скулой свороченной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401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Троих моих товарищей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Сломали мишуки,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А я живу, бог милостив!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0" y="260350"/>
            <a:ext cx="8893175" cy="858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9. Оборванные нищие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2492375"/>
            <a:ext cx="9144000" cy="205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Нас у порога лавочник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000000"/>
                </a:solidFill>
                <a:latin typeface="Courier New" pitchFamily="49" charset="0"/>
              </a:rPr>
              <a:t>Встречает с подаянием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2303463" y="360363"/>
            <a:ext cx="5256212" cy="85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333399"/>
                </a:solidFill>
                <a:latin typeface="Courier New" pitchFamily="49" charset="0"/>
              </a:rPr>
              <a:t>ВЫВОД</a:t>
            </a: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34925" y="1619250"/>
            <a:ext cx="8964613" cy="324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Эй, счастие мужицкое!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Дырявое с заплатами,</a:t>
            </a:r>
          </a:p>
          <a:p>
            <a:pPr>
              <a:lnSpc>
                <a:spcPct val="93000"/>
              </a:lnSpc>
              <a:spcBef>
                <a:spcPts val="3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i="1">
                <a:solidFill>
                  <a:srgbClr val="D10729"/>
                </a:solidFill>
                <a:latin typeface="Courier New" pitchFamily="49" charset="0"/>
              </a:rPr>
              <a:t>Горбатое с мозолями..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1"/>
          <p:cNvSpPr>
            <a:spLocks noChangeArrowheads="1" noChangeShapeType="1" noTextEdit="1"/>
          </p:cNvSpPr>
          <p:nvPr/>
        </p:nvSpPr>
        <p:spPr bwMode="auto">
          <a:xfrm>
            <a:off x="1439863" y="0"/>
            <a:ext cx="59404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847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4A4A"/>
                </a:solidFill>
                <a:latin typeface="Arial Black"/>
              </a:rPr>
              <a:t>Ермила Гирин</a:t>
            </a: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300038" y="900113"/>
            <a:ext cx="8699500" cy="558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Реальный прототип этого персонажа - 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крестьянин А.Д.Потанин (1797 — 1853), 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управляющий по доверенности имением графини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Орловой, которое называли Одоевщиной 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( по фамилии бывших владельцев — князей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Одоевских), а крестьяне перекрестили в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Адовщину.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Потанин прославился необычайной 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справедливостью.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	Некрасовский Гирин своей честностью стал 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 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известен односельчанам ещё в те пять лет,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333333"/>
                </a:solidFill>
                <a:latin typeface="Courier New" pitchFamily="49" charset="0"/>
              </a:rPr>
              <a:t>что служил писарем в конторе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333333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280099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280099"/>
                </a:solidFill>
                <a:latin typeface="Courier New" pitchFamily="49" charset="0"/>
              </a:rPr>
              <a:t>Худую  совесть надобно -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280099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280099"/>
                </a:solidFill>
                <a:latin typeface="Courier New" pitchFamily="49" charset="0"/>
              </a:rPr>
              <a:t>Крестьянину с крестьянина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280099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i="1">
                <a:solidFill>
                  <a:srgbClr val="280099"/>
                </a:solidFill>
                <a:latin typeface="Courier New" pitchFamily="49" charset="0"/>
              </a:rPr>
              <a:t>Копейку вымогать.</a:t>
            </a: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280099"/>
              </a:solidFill>
              <a:latin typeface="Courier New" pitchFamily="49" charset="0"/>
            </a:endParaRPr>
          </a:p>
          <a:p>
            <a:pPr>
              <a:lnSpc>
                <a:spcPct val="3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600" b="1" i="1">
              <a:solidFill>
                <a:srgbClr val="280099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371475" y="504825"/>
            <a:ext cx="8410575" cy="4441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Особенно стал люб народу, когда взял в аренду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мельницу. Когда же мельницу решили продать,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Гирин выиграл торги, но у него не оказалось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денег внести задаток. И тогда «чудо 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сотворилося»: Гирна выручили крестьяне, к 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которым он обратился за помощью.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Крестьянство раскошелилось,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Несут Ермилу денежки,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Дают, кто чем богат.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Через неделю времени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Ермил на этой площади 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i="1">
                <a:solidFill>
                  <a:srgbClr val="000000"/>
                </a:solidFill>
                <a:latin typeface="Courier New" pitchFamily="49" charset="0"/>
              </a:rPr>
              <a:t>Рассчитывал народ.</a:t>
            </a: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3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i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Содержимое 3"/>
          <p:cNvSpPr>
            <a:spLocks noGrp="1"/>
          </p:cNvSpPr>
          <p:nvPr>
            <p:ph idx="1"/>
          </p:nvPr>
        </p:nvSpPr>
        <p:spPr>
          <a:xfrm>
            <a:off x="642938" y="1928813"/>
            <a:ext cx="7804150" cy="431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.</a:t>
            </a:r>
          </a:p>
        </p:txBody>
      </p:sp>
      <p:sp>
        <p:nvSpPr>
          <p:cNvPr id="3993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Глава «Крестьянка»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2011363"/>
          <a:ext cx="6096000" cy="42037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20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msmincho" charset="0"/>
                        <a:cs typeface="msmincho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Пролог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1. До замужества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2. Песни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3. Савелий, богатырь святорусский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4. Демушка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5. Волчица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6. Трудный год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7. Губернаторша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</a:b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msmincho" charset="0"/>
                          <a:cs typeface="msmincho" charset="0"/>
                        </a:rPr>
                        <a:t>8. Бабья притча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D2DB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msmincho" charset="0"/>
                        <a:cs typeface="msmincho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928813"/>
            <a:ext cx="33178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671513" y="357188"/>
            <a:ext cx="7804150" cy="5867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endParaRPr lang="ru-RU" sz="2000" dirty="0" smtClean="0"/>
          </a:p>
          <a:p>
            <a:pPr>
              <a:buFont typeface="Wingdings" pitchFamily="2" charset="2"/>
              <a:buNone/>
            </a:pPr>
            <a:r>
              <a:rPr lang="ru-RU" sz="2000" dirty="0" smtClean="0"/>
              <a:t> </a:t>
            </a:r>
            <a:r>
              <a:rPr lang="ru-RU" sz="2800" dirty="0" smtClean="0"/>
              <a:t>Своеобразным поискам счастливого человека посвящено одно из лучших произведений Н.А.Некрасова – поэма «Кому на Руси жить хорошо». Герои поэмы путешествуют по земле русской. На их пути встречаются люди разных сословий: крестьяне, помещики, представители духовенства. После главы «Помещик» наши странники решили: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«Не всё между мужчинами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Отыскивать счастливого,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</a:t>
            </a:r>
            <a:r>
              <a:rPr lang="ru-RU" sz="2800" dirty="0" err="1" smtClean="0"/>
              <a:t>Пощупаем-ка</a:t>
            </a:r>
            <a:r>
              <a:rPr lang="ru-RU" sz="2800" dirty="0" smtClean="0"/>
              <a:t> баб!»-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Решили наши странники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И стали баб опрашивать…</a:t>
            </a:r>
          </a:p>
        </p:txBody>
      </p:sp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79388" y="0"/>
            <a:ext cx="8496300" cy="744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 b="1" i="1">
                <a:solidFill>
                  <a:srgbClr val="D10729"/>
                </a:solidFill>
                <a:latin typeface="Courier New" pitchFamily="49" charset="0"/>
              </a:rPr>
              <a:t>КОМПОЗИЦИЯ«календарна</a:t>
            </a:r>
            <a:r>
              <a:rPr lang="en-GB" sz="4800" b="1" i="1">
                <a:solidFill>
                  <a:srgbClr val="D10729"/>
                </a:solidFill>
                <a:latin typeface="Courier New" pitchFamily="49" charset="0"/>
              </a:rPr>
              <a:t>я»</a:t>
            </a:r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79388" y="720725"/>
            <a:ext cx="8964612" cy="652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«Пролог» 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- </a:t>
            </a:r>
            <a:r>
              <a:rPr lang="en-GB" sz="3200" b="1" i="1">
                <a:solidFill>
                  <a:srgbClr val="7DA647"/>
                </a:solidFill>
                <a:latin typeface="Courier New" pitchFamily="49" charset="0"/>
              </a:rPr>
              <a:t>весна</a:t>
            </a:r>
            <a:r>
              <a:rPr lang="en-GB" sz="3200" b="1" i="1">
                <a:solidFill>
                  <a:srgbClr val="00FF00"/>
                </a:solidFill>
                <a:latin typeface="Courier New" pitchFamily="49" charset="0"/>
              </a:rPr>
              <a:t> 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(птицы вьют гнёзда, кукует кукушка)</a:t>
            </a:r>
            <a:r>
              <a:rPr lang="ar-SA" sz="3200" b="1" i="1">
                <a:solidFill>
                  <a:srgbClr val="000000"/>
                </a:solidFill>
                <a:latin typeface="Courier New" pitchFamily="49" charset="0"/>
                <a:cs typeface="Arial" charset="0"/>
              </a:rPr>
              <a:t>‏</a:t>
            </a:r>
            <a:endParaRPr lang="en-GB" sz="32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«Поп»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- «А время уж нераннее,подходит </a:t>
            </a:r>
            <a:r>
              <a:rPr lang="en-GB" sz="3200" b="1" i="1">
                <a:solidFill>
                  <a:srgbClr val="666600"/>
                </a:solidFill>
                <a:latin typeface="Courier New" pitchFamily="49" charset="0"/>
              </a:rPr>
              <a:t>месяц май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»</a:t>
            </a:r>
          </a:p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«Сельская ярмонка»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- «Лишь на Николу вешнего погода поуставилась» (</a:t>
            </a:r>
            <a:r>
              <a:rPr lang="en-GB" sz="3200" b="1" i="1">
                <a:solidFill>
                  <a:srgbClr val="355E00"/>
                </a:solidFill>
                <a:latin typeface="Courier New" pitchFamily="49" charset="0"/>
              </a:rPr>
              <a:t>9 мая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по старому стилю)</a:t>
            </a:r>
            <a:r>
              <a:rPr lang="ar-SA" sz="3200" b="1" i="1">
                <a:solidFill>
                  <a:srgbClr val="000000"/>
                </a:solidFill>
                <a:latin typeface="Courier New" pitchFamily="49" charset="0"/>
                <a:cs typeface="Arial" charset="0"/>
              </a:rPr>
              <a:t>‏</a:t>
            </a:r>
            <a:endParaRPr lang="en-GB" sz="32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«Последыш»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- «Петровки.Время жаркое. В разгаре сенокос»(</a:t>
            </a:r>
            <a:r>
              <a:rPr lang="en-GB" sz="3200" b="1" i="1">
                <a:solidFill>
                  <a:srgbClr val="355E00"/>
                </a:solidFill>
                <a:latin typeface="Courier New" pitchFamily="49" charset="0"/>
              </a:rPr>
              <a:t>12 июля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ar-SA" sz="3200" b="1" i="1">
                <a:solidFill>
                  <a:srgbClr val="000000"/>
                </a:solidFill>
                <a:latin typeface="Courier New" pitchFamily="49" charset="0"/>
                <a:cs typeface="Arial" charset="0"/>
              </a:rPr>
              <a:t>‏</a:t>
            </a:r>
            <a:endParaRPr lang="en-GB" sz="32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89000"/>
              </a:lnSpc>
              <a:spcBef>
                <a:spcPts val="41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 i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671513" y="500063"/>
            <a:ext cx="7804150" cy="635793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   Предстает перед странниками Матрена Тимофеевна. Особое место в поэме, на мой взгляд, занимает встреча с крестьянкой Матреной Тимофеевной. Автор дает довольно подробное описание этого персонажа.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Осанистая женщина,</a:t>
            </a:r>
            <a:br>
              <a:rPr lang="ru-RU" sz="3600" dirty="0" smtClean="0"/>
            </a:br>
            <a:r>
              <a:rPr lang="ru-RU" sz="3600" dirty="0" smtClean="0"/>
              <a:t>    Широкая и плотная,</a:t>
            </a:r>
            <a:br>
              <a:rPr lang="ru-RU" sz="3600" dirty="0" smtClean="0"/>
            </a:br>
            <a:r>
              <a:rPr lang="ru-RU" sz="3600" dirty="0" smtClean="0"/>
              <a:t>    Лет тридцати </a:t>
            </a:r>
            <a:r>
              <a:rPr lang="ru-RU" sz="3600" dirty="0" err="1" smtClean="0"/>
              <a:t>осьми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    Красива; волос с проседью,</a:t>
            </a:r>
            <a:br>
              <a:rPr lang="ru-RU" sz="3600" dirty="0" smtClean="0"/>
            </a:br>
            <a:r>
              <a:rPr lang="ru-RU" sz="3600" dirty="0" smtClean="0"/>
              <a:t>    Глаза большие, строгие,</a:t>
            </a:r>
            <a:br>
              <a:rPr lang="ru-RU" sz="3600" dirty="0" smtClean="0"/>
            </a:br>
            <a:r>
              <a:rPr lang="ru-RU" sz="3600" dirty="0" smtClean="0"/>
              <a:t>    Ресницы богатейшие,</a:t>
            </a:r>
            <a:br>
              <a:rPr lang="ru-RU" sz="3600" dirty="0" smtClean="0"/>
            </a:br>
            <a:r>
              <a:rPr lang="ru-RU" sz="3600" dirty="0" smtClean="0"/>
              <a:t>    Сурова и смугла.</a:t>
            </a:r>
            <a:br>
              <a:rPr lang="ru-RU" sz="3600" dirty="0" smtClean="0"/>
            </a:br>
            <a:r>
              <a:rPr lang="ru-RU" sz="3600" dirty="0" smtClean="0"/>
              <a:t>    На ней рубаха белая,</a:t>
            </a:r>
            <a:br>
              <a:rPr lang="ru-RU" sz="3600" dirty="0" smtClean="0"/>
            </a:br>
            <a:r>
              <a:rPr lang="ru-RU" sz="3600" dirty="0" smtClean="0"/>
              <a:t>    Да сарафан коротенький,</a:t>
            </a:r>
            <a:br>
              <a:rPr lang="ru-RU" sz="3600" dirty="0" smtClean="0"/>
            </a:br>
            <a:r>
              <a:rPr lang="ru-RU" sz="3600" dirty="0" smtClean="0"/>
              <a:t>    Да серп через плечо.</a:t>
            </a:r>
          </a:p>
        </p:txBody>
      </p:sp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smtClean="0"/>
              <a:t>Мне счастье в девках выпало: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У нас была хорошая,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Непьющая семья.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За батюшкой, за матушкой,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Как у Христа за пазухой,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Жила я, молодцы</a:t>
            </a:r>
            <a:r>
              <a:rPr lang="ru-RU" smtClean="0"/>
              <a:t>.</a:t>
            </a:r>
          </a:p>
        </p:txBody>
      </p:sp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До замужества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 выискался суженый,</a:t>
            </a:r>
          </a:p>
          <a:p>
            <a:pPr>
              <a:buNone/>
            </a:pPr>
            <a:r>
              <a:rPr lang="ru-RU" dirty="0" smtClean="0"/>
              <a:t>На горе –чужанин!</a:t>
            </a:r>
          </a:p>
          <a:p>
            <a:pPr>
              <a:buNone/>
            </a:pPr>
            <a:r>
              <a:rPr lang="ru-RU" dirty="0" smtClean="0"/>
              <a:t>Филипп Корчагин – </a:t>
            </a:r>
            <a:r>
              <a:rPr lang="ru-RU" dirty="0" err="1" smtClean="0"/>
              <a:t>питерщик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По мастерству печник.</a:t>
            </a:r>
          </a:p>
          <a:p>
            <a:pPr>
              <a:buNone/>
            </a:pPr>
            <a:r>
              <a:rPr lang="ru-RU" dirty="0" smtClean="0"/>
              <a:t>Муж был хороший непьющий, с профессией (печник).</a:t>
            </a:r>
          </a:p>
        </p:txBody>
      </p:sp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1"/>
                </a:solidFill>
              </a:rPr>
              <a:t>Замужем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4000" smtClean="0"/>
              <a:t>Семья была большущая,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 Сварливая... попала я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С девичьей холи в ад!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 В работу муж отправился,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Молчать, терпеть советовал: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Не плюй на раскаленное </a:t>
            </a:r>
          </a:p>
          <a:p>
            <a:pPr>
              <a:buFont typeface="Wingdings" pitchFamily="2" charset="2"/>
              <a:buNone/>
            </a:pPr>
            <a:r>
              <a:rPr lang="ru-RU" sz="4000" smtClean="0"/>
              <a:t>Железо - зашипит!</a:t>
            </a:r>
          </a:p>
        </p:txBody>
      </p:sp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1"/>
                </a:solidFill>
              </a:rPr>
              <a:t>Семья мужа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Из всей семейки мужниной</a:t>
            </a:r>
          </a:p>
          <a:p>
            <a:pPr>
              <a:buNone/>
            </a:pPr>
            <a:r>
              <a:rPr lang="ru-RU" dirty="0" smtClean="0"/>
              <a:t>Один Савелий, дедушка,</a:t>
            </a:r>
          </a:p>
          <a:p>
            <a:pPr>
              <a:buNone/>
            </a:pPr>
            <a:r>
              <a:rPr lang="ru-RU" dirty="0" smtClean="0"/>
              <a:t>Родитель свекра-батюшки,</a:t>
            </a:r>
          </a:p>
          <a:p>
            <a:pPr>
              <a:buNone/>
            </a:pPr>
            <a:r>
              <a:rPr lang="ru-RU" dirty="0" smtClean="0"/>
              <a:t>Жалел меня…</a:t>
            </a:r>
          </a:p>
        </p:txBody>
      </p:sp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Савелий, богатырь святорусский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671513" y="1214438"/>
            <a:ext cx="7804150" cy="501015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Из-за сына Матрена стала меньше работать. Свекровь потребовала отдать </a:t>
            </a:r>
            <a:r>
              <a:rPr lang="ru-RU" sz="2800" dirty="0" err="1" smtClean="0"/>
              <a:t>Демушку</a:t>
            </a:r>
            <a:r>
              <a:rPr lang="ru-RU" sz="2800" dirty="0" smtClean="0"/>
              <a:t> деду. Заснув, дед недоглядел ребенка, его съели свиньи. Приехавшая полиция обвиняет Матрену в том, что она специально убила ребенка. Ее объявляют сумасшедшей. </a:t>
            </a:r>
            <a:r>
              <a:rPr lang="ru-RU" sz="2800" dirty="0" err="1" smtClean="0"/>
              <a:t>Демушку</a:t>
            </a:r>
            <a:r>
              <a:rPr lang="ru-RU" sz="2800" dirty="0" smtClean="0"/>
              <a:t> хоронят в закрытом гробу.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Заснул старик на солнышке,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Скормил свиньям </a:t>
            </a:r>
            <a:r>
              <a:rPr lang="ru-RU" sz="2800" dirty="0" err="1" smtClean="0"/>
              <a:t>Демидушку</a:t>
            </a:r>
            <a:endParaRPr lang="ru-RU" sz="2800" dirty="0" smtClean="0"/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Придурковатый дед!</a:t>
            </a:r>
          </a:p>
          <a:p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0000"/>
                </a:solidFill>
              </a:rPr>
              <a:t>Демушка</a:t>
            </a:r>
            <a:br>
              <a:rPr lang="ru-RU" smtClean="0">
                <a:solidFill>
                  <a:srgbClr val="FF0000"/>
                </a:solidFill>
              </a:rPr>
            </a:br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Содержимое 2"/>
          <p:cNvSpPr>
            <a:spLocks noGrp="1"/>
          </p:cNvSpPr>
          <p:nvPr>
            <p:ph idx="1"/>
          </p:nvPr>
        </p:nvSpPr>
        <p:spPr>
          <a:xfrm>
            <a:off x="642938" y="1906588"/>
            <a:ext cx="7832725" cy="4951412"/>
          </a:xfrm>
        </p:spPr>
        <p:txBody>
          <a:bodyPr>
            <a:normAutofit fontScale="92500"/>
          </a:bodyPr>
          <a:lstStyle/>
          <a:p>
            <a:r>
              <a:rPr lang="ru-RU" sz="2400" smtClean="0"/>
              <a:t>После смерти сына Матрена все время проводит на его могиле, не может работать. Савелий тяжело переживает трагедию и уходит в Песочный монастырь на покаяние. Через три года у Матрены умирают родители. На могилке сына Матрена встречается с дедом Савелием, который пришел помолиться за ребенка. Восьмилетнего сына Матрены Федота посылают стеречь овец. Одну овцу украла голодная волчица. Федот, после долгого преследования, настигает волчицу и отбирает у нее овцу, но, увидев, что скотина уже мертвая, возвращает ее волчице — та страшно исхудала, видно, что она кормит детей. За поступок Федотушки наказывают мать. Матрена считает, что всему виной ее непослушание, она покормила в постный день Федота молоком.</a:t>
            </a:r>
          </a:p>
        </p:txBody>
      </p:sp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ВОЛЧИЦА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Когда пришла бесхлебица, свекровь во всем обвинила Матрену. Ее бы убили за это, если бы не муж-заступник. Мужа Матрены забирают в рекруты. Жизнь ее в доме свекра и свекрови стала еще тяжелее. </a:t>
            </a:r>
            <a:br>
              <a:rPr lang="ru-RU" sz="2800" dirty="0" smtClean="0"/>
            </a:br>
            <a:r>
              <a:rPr lang="ru-RU" sz="2800" dirty="0" smtClean="0"/>
              <a:t>Был страшный год... </a:t>
            </a:r>
            <a:br>
              <a:rPr lang="ru-RU" sz="2800" dirty="0" smtClean="0"/>
            </a:br>
            <a:r>
              <a:rPr lang="ru-RU" sz="2800" dirty="0" smtClean="0"/>
              <a:t>Волчицу ту Федотову </a:t>
            </a:r>
            <a:br>
              <a:rPr lang="ru-RU" sz="2800" dirty="0" smtClean="0"/>
            </a:br>
            <a:r>
              <a:rPr lang="ru-RU" sz="2800" dirty="0" smtClean="0"/>
              <a:t>Я вспомнила — голодную, </a:t>
            </a:r>
            <a:br>
              <a:rPr lang="ru-RU" sz="2800" dirty="0" smtClean="0"/>
            </a:br>
            <a:r>
              <a:rPr lang="ru-RU" sz="2800" dirty="0" smtClean="0"/>
              <a:t>Похожа с ребятишками </a:t>
            </a:r>
            <a:br>
              <a:rPr lang="ru-RU" sz="2800" dirty="0" smtClean="0"/>
            </a:br>
            <a:r>
              <a:rPr lang="ru-RU" sz="2800" dirty="0" smtClean="0"/>
              <a:t>Я на нее была! </a:t>
            </a:r>
          </a:p>
        </p:txBody>
      </p:sp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ТРУДНЫЙ ГОД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Беременная Матрена отправляется к губернатору. Отдав лакею два рубля, Матрена встречается с губернаторшей, просит у нее защиты. Матрена Тимофеевна рожает в доме губернаторши ребенка. У Елены Александровны нет своих детей; она ухаживает за ребенком Матрены как за своим. Посланник во всем в селе разобрался, мужа Матрены вернули.</a:t>
            </a:r>
          </a:p>
        </p:txBody>
      </p:sp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ГУБЕРНАТОРША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Матрена рассказывает странникам о своей теперешней жизни, говорит, что среди баб они счастливую не найдут.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Ключи от счастья женского,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От нашей вольной волюшки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Заброшены, потеряны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У бога самого!</a:t>
            </a:r>
          </a:p>
          <a:p>
            <a:endParaRPr lang="ru-RU" smtClean="0"/>
          </a:p>
        </p:txBody>
      </p:sp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БАБЬЯ ПРИТЧА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79388" y="360363"/>
            <a:ext cx="8640762" cy="3313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«Пир на весь мир»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- сенокос 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кончается (</a:t>
            </a: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ранняя осень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ar-SA" sz="3200" b="1" i="1">
                <a:solidFill>
                  <a:srgbClr val="000000"/>
                </a:solidFill>
                <a:latin typeface="Courier New" pitchFamily="49" charset="0"/>
                <a:cs typeface="Arial" charset="0"/>
              </a:rPr>
              <a:t>‏</a:t>
            </a:r>
            <a:endParaRPr lang="en-GB" sz="3200" b="1" i="1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FF0000"/>
                </a:solidFill>
                <a:latin typeface="Courier New" pitchFamily="49" charset="0"/>
              </a:rPr>
              <a:t>«Крестьянка»</a:t>
            </a: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 - </a:t>
            </a:r>
            <a:r>
              <a:rPr lang="ru-RU" sz="3200" b="1" i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GB" sz="3200" b="1" i="1">
                <a:solidFill>
                  <a:srgbClr val="262699"/>
                </a:solidFill>
                <a:latin typeface="Courier New" pitchFamily="49" charset="0"/>
              </a:rPr>
              <a:t>жатва</a:t>
            </a:r>
            <a:r>
              <a:rPr lang="ru-RU" sz="3200" b="1" i="1">
                <a:solidFill>
                  <a:srgbClr val="262699"/>
                </a:solidFill>
                <a:latin typeface="Courier New" pitchFamily="49" charset="0"/>
              </a:rPr>
              <a:t>)</a:t>
            </a:r>
            <a:r>
              <a:rPr lang="en-GB" sz="3200" b="1" i="1">
                <a:solidFill>
                  <a:srgbClr val="262699"/>
                </a:solidFill>
                <a:latin typeface="Courier New" pitchFamily="49" charset="0"/>
              </a:rPr>
              <a:t> 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 i="1">
              <a:solidFill>
                <a:srgbClr val="FFFF00"/>
              </a:solidFill>
              <a:latin typeface="Courier New" pitchFamily="49" charset="0"/>
            </a:endParaRP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i="1">
                <a:solidFill>
                  <a:srgbClr val="000000"/>
                </a:solidFill>
                <a:latin typeface="Courier New" pitchFamily="49" charset="0"/>
              </a:rPr>
              <a:t>Задуманная петербургская часть должна была происходить в зимнее время	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339975" y="720725"/>
            <a:ext cx="1809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600450" y="1260475"/>
            <a:ext cx="180975" cy="433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79500" y="720725"/>
            <a:ext cx="1809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0363" y="720725"/>
            <a:ext cx="7559675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9750" y="720725"/>
            <a:ext cx="1588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79838"/>
            <a:ext cx="9001125" cy="287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89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Содержимое 2"/>
          <p:cNvSpPr>
            <a:spLocks noGrp="1"/>
          </p:cNvSpPr>
          <p:nvPr>
            <p:ph idx="1"/>
          </p:nvPr>
        </p:nvSpPr>
        <p:spPr>
          <a:xfrm>
            <a:off x="642938" y="1571625"/>
            <a:ext cx="7832725" cy="5286375"/>
          </a:xfrm>
        </p:spPr>
        <p:txBody>
          <a:bodyPr/>
          <a:lstStyle/>
          <a:p>
            <a:r>
              <a:rPr lang="ru-RU" dirty="0" smtClean="0"/>
              <a:t>Четвертая часть поэмы, названная автором “Пир на весь мир,” состоит из четырех частей.</a:t>
            </a:r>
          </a:p>
          <a:p>
            <a:r>
              <a:rPr lang="ru-RU" dirty="0" smtClean="0"/>
              <a:t>1.Горькое время – горькие песни.</a:t>
            </a:r>
          </a:p>
          <a:p>
            <a:r>
              <a:rPr lang="ru-RU" dirty="0" smtClean="0"/>
              <a:t>2.Странники и богомольцы.</a:t>
            </a:r>
          </a:p>
          <a:p>
            <a:r>
              <a:rPr lang="ru-RU" dirty="0" smtClean="0"/>
              <a:t>3.И старое и новое.</a:t>
            </a:r>
          </a:p>
          <a:p>
            <a:r>
              <a:rPr lang="ru-RU" dirty="0" smtClean="0"/>
              <a:t>4.Доброе время – добрые песни.</a:t>
            </a:r>
          </a:p>
        </p:txBody>
      </p:sp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Пир, на весь мир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Содержимое 2"/>
          <p:cNvSpPr>
            <a:spLocks noGrp="1"/>
          </p:cNvSpPr>
          <p:nvPr>
            <p:ph idx="1"/>
          </p:nvPr>
        </p:nvSpPr>
        <p:spPr>
          <a:xfrm>
            <a:off x="642938" y="285750"/>
            <a:ext cx="7832725" cy="5938838"/>
          </a:xfrm>
        </p:spPr>
        <p:txBody>
          <a:bodyPr/>
          <a:lstStyle/>
          <a:p>
            <a:r>
              <a:rPr lang="ru-RU" smtClean="0"/>
              <a:t>Тип интеллигента-демократа, выходца из народа, воплощен в образе Гриши Добросклонова, сына батрачки и полунищего дьячка. Если бы не доброта и щедрость крестьян, Гриша и его брат Савва могли бы умереть с голоду. И юноши отвечают крестьянам любовью. Любовь эта с ранних лет заполнила сердце Гриши и определила его путь: </a:t>
            </a:r>
            <a:br>
              <a:rPr lang="ru-RU" smtClean="0"/>
            </a:br>
            <a:r>
              <a:rPr lang="ru-RU" smtClean="0"/>
              <a:t>    ... лет пятнадцати </a:t>
            </a:r>
            <a:br>
              <a:rPr lang="ru-RU" smtClean="0"/>
            </a:br>
            <a:r>
              <a:rPr lang="ru-RU" smtClean="0"/>
              <a:t>    Григорий твердо знал уже, </a:t>
            </a:r>
            <a:br>
              <a:rPr lang="ru-RU" smtClean="0"/>
            </a:br>
            <a:r>
              <a:rPr lang="ru-RU" smtClean="0"/>
              <a:t>    Что будет жить для счастия </a:t>
            </a:r>
            <a:br>
              <a:rPr lang="ru-RU" smtClean="0"/>
            </a:br>
            <a:r>
              <a:rPr lang="ru-RU" smtClean="0"/>
              <a:t>    Убогого и темного </a:t>
            </a:r>
            <a:br>
              <a:rPr lang="ru-RU" smtClean="0"/>
            </a:br>
            <a:r>
              <a:rPr lang="ru-RU" smtClean="0"/>
              <a:t>    Родного уголка </a:t>
            </a:r>
          </a:p>
          <a:p>
            <a:endParaRPr lang="ru-RU" smtClean="0"/>
          </a:p>
        </p:txBody>
      </p:sp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Содержимое 2"/>
          <p:cNvSpPr>
            <a:spLocks noGrp="1"/>
          </p:cNvSpPr>
          <p:nvPr>
            <p:ph idx="1"/>
          </p:nvPr>
        </p:nvSpPr>
        <p:spPr>
          <a:xfrm>
            <a:off x="671513" y="857250"/>
            <a:ext cx="7804150" cy="5367338"/>
          </a:xfrm>
        </p:spPr>
        <p:txBody>
          <a:bodyPr/>
          <a:lstStyle/>
          <a:p>
            <a:r>
              <a:rPr lang="ru-RU" smtClean="0"/>
              <a:t>Путь Гриши - типичный путь демократа-разночинца: голодное детство, семинария, "где было темно, холодно, угрюмо, строго, голодно", но где он много читал и много думал... </a:t>
            </a:r>
            <a:br>
              <a:rPr lang="ru-RU" smtClean="0"/>
            </a:br>
            <a:r>
              <a:rPr lang="ru-RU" smtClean="0"/>
              <a:t>    А дальше? Дальше известно: </a:t>
            </a:r>
            <a:br>
              <a:rPr lang="ru-RU" smtClean="0"/>
            </a:br>
            <a:r>
              <a:rPr lang="ru-RU" smtClean="0"/>
              <a:t>    Ему судьба готовила </a:t>
            </a:r>
            <a:br>
              <a:rPr lang="ru-RU" smtClean="0"/>
            </a:br>
            <a:r>
              <a:rPr lang="ru-RU" smtClean="0"/>
              <a:t>    Путь славный, Имя громкое </a:t>
            </a:r>
            <a:br>
              <a:rPr lang="ru-RU" smtClean="0"/>
            </a:br>
            <a:r>
              <a:rPr lang="ru-RU" smtClean="0"/>
              <a:t>    Народного заступника, </a:t>
            </a:r>
            <a:br>
              <a:rPr lang="ru-RU" smtClean="0"/>
            </a:br>
            <a:r>
              <a:rPr lang="ru-RU" smtClean="0"/>
              <a:t>    Чахотку и Сибирь. </a:t>
            </a:r>
          </a:p>
        </p:txBody>
      </p:sp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Содержимое 2"/>
          <p:cNvSpPr>
            <a:spLocks noGrp="1"/>
          </p:cNvSpPr>
          <p:nvPr>
            <p:ph idx="1"/>
          </p:nvPr>
        </p:nvSpPr>
        <p:spPr>
          <a:xfrm>
            <a:off x="357188" y="285750"/>
            <a:ext cx="8501062" cy="7000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    Гриша обрел истинное счастье, и счастливой должна стать страна, народ которой благословляет на бой "такого посланца".  В образе Гриши есть не только черты вождей революционной демократии, которых так любил и почитал Некрасов, но и черты самого автора поэмы. Ведь Григорий Добросклонов - поэт, и поэт некрасовского направления, поэт-гражданин. </a:t>
            </a:r>
            <a:br>
              <a:rPr lang="ru-RU" smtClean="0"/>
            </a:br>
            <a:r>
              <a:rPr lang="ru-RU" smtClean="0"/>
              <a:t>    В главу "Пир на весь мир" включены песни, созданные Гришей. Это песни радостные, полные надежд, их, как свои, поют крестьяне. Революционный оптимизм звучит в песне "Русь": </a:t>
            </a:r>
            <a:br>
              <a:rPr lang="ru-RU" smtClean="0"/>
            </a:br>
            <a:r>
              <a:rPr lang="ru-RU" smtClean="0"/>
              <a:t>    Рать подымается - Неисчислимая, </a:t>
            </a:r>
            <a:br>
              <a:rPr lang="ru-RU" smtClean="0"/>
            </a:br>
            <a:r>
              <a:rPr lang="ru-RU" smtClean="0"/>
              <a:t>    Сила в ней скажется Несокрушимая!</a:t>
            </a:r>
          </a:p>
          <a:p>
            <a:pPr>
              <a:buFont typeface="StarSymbol" charset="0"/>
              <a:buChar char="•"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357188" y="-161925"/>
            <a:ext cx="8118475" cy="2605088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Содержимое 2"/>
          <p:cNvSpPr>
            <a:spLocks noGrp="1"/>
          </p:cNvSpPr>
          <p:nvPr>
            <p:ph idx="1"/>
          </p:nvPr>
        </p:nvSpPr>
        <p:spPr>
          <a:xfrm>
            <a:off x="714375" y="571500"/>
            <a:ext cx="7761288" cy="5653088"/>
          </a:xfrm>
        </p:spPr>
        <p:txBody>
          <a:bodyPr>
            <a:normAutofit fontScale="92500"/>
          </a:bodyPr>
          <a:lstStyle/>
          <a:p>
            <a:r>
              <a:rPr lang="ru-RU" sz="2800" smtClean="0"/>
              <a:t>В последней главе Некрасов подчеркивает пробуждение сознания крестьянства. В этой главе мы ясно видим, как углубляет автор тему о народе. Ведь мужики правдоискатели шли искать счастливого, а попутно сколько вопросов возникло (что такое счастье, богатырство, как пробуждается сознание крестьян, что такое грех…). Вставленные новеллы легенды «О двух великих грешниках» и «Про холопа примерного – Якова верного», данные в порядке противопоставления, приводят к определенному выводу: пути к счастливой жизни крестьянства лежат через революцию, через свержение власти помещиков и царя.</a:t>
            </a:r>
          </a:p>
        </p:txBody>
      </p:sp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Содержимое 2"/>
          <p:cNvSpPr>
            <a:spLocks noGrp="1"/>
          </p:cNvSpPr>
          <p:nvPr>
            <p:ph idx="1"/>
          </p:nvPr>
        </p:nvSpPr>
        <p:spPr>
          <a:xfrm>
            <a:off x="642938" y="1785938"/>
            <a:ext cx="8072437" cy="5072062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В главе "О двух великих грешниках", Некрасов рассмотрел спорный философский вопрос: можно ли злом искупить зло? Речь идет о том, что атаман разбойников </a:t>
            </a:r>
            <a:r>
              <a:rPr lang="ru-RU" sz="2000" dirty="0" err="1" smtClean="0"/>
              <a:t>Кудеяр</a:t>
            </a:r>
            <a:r>
              <a:rPr lang="ru-RU" sz="2000" dirty="0" smtClean="0"/>
              <a:t> пролил много безвинной кровушки, но со временем его начали мучить угрызения совести. Тогда он "голову снес полюбовнице и есаула засек", а потом "старцем в одежде монашеской" вернулся в родные края, где неустанно молит Господа отпустить ему грехи.</a:t>
            </a:r>
            <a:br>
              <a:rPr lang="ru-RU" sz="2000" dirty="0" smtClean="0"/>
            </a:br>
            <a:r>
              <a:rPr lang="ru-RU" sz="2000" dirty="0" smtClean="0"/>
              <a:t>    Возникает ангел, указывает на огромный дуб, говорит </a:t>
            </a:r>
            <a:r>
              <a:rPr lang="ru-RU" sz="2000" dirty="0" err="1" smtClean="0"/>
              <a:t>Кудеяру</a:t>
            </a:r>
            <a:r>
              <a:rPr lang="ru-RU" sz="2000" dirty="0" smtClean="0"/>
              <a:t>, что грехи ему отпустят лишь тогда, когда он срежет этот дуб тем же ножом, каким людей убивал. Разбойник принимается за дело. Мимо проезжает пан </a:t>
            </a:r>
            <a:r>
              <a:rPr lang="ru-RU" sz="2000" dirty="0" err="1" smtClean="0"/>
              <a:t>Глуховский</a:t>
            </a:r>
            <a:r>
              <a:rPr lang="ru-RU" sz="2000" dirty="0" smtClean="0"/>
              <a:t>, завязывается разговор. </a:t>
            </a:r>
            <a:r>
              <a:rPr lang="ru-RU" sz="2000" dirty="0" err="1" smtClean="0"/>
              <a:t>Глуховский</a:t>
            </a:r>
            <a:r>
              <a:rPr lang="ru-RU" sz="2000" dirty="0" smtClean="0"/>
              <a:t>, о котором ходят страшные рассказы, выслушав </a:t>
            </a:r>
            <a:r>
              <a:rPr lang="ru-RU" sz="2000" dirty="0" err="1" smtClean="0"/>
              <a:t>Кудеяра</a:t>
            </a:r>
            <a:r>
              <a:rPr lang="ru-RU" sz="2000" dirty="0" smtClean="0"/>
              <a:t>, усмехается:</a:t>
            </a:r>
            <a:br>
              <a:rPr lang="ru-RU" sz="2000" dirty="0" smtClean="0"/>
            </a:br>
            <a:r>
              <a:rPr lang="ru-RU" sz="2000" dirty="0" smtClean="0"/>
              <a:t>    Спасения</a:t>
            </a:r>
            <a:br>
              <a:rPr lang="ru-RU" sz="2000" dirty="0" smtClean="0"/>
            </a:br>
            <a:r>
              <a:rPr lang="ru-RU" sz="2000" dirty="0" smtClean="0"/>
              <a:t>    Я уж не чаю давно,</a:t>
            </a:r>
            <a:br>
              <a:rPr lang="ru-RU" sz="2000" dirty="0" smtClean="0"/>
            </a:br>
            <a:r>
              <a:rPr lang="ru-RU" sz="2000" dirty="0" smtClean="0"/>
              <a:t>    В мире чту только женщину, :</a:t>
            </a:r>
            <a:br>
              <a:rPr lang="ru-RU" sz="2000" dirty="0" smtClean="0"/>
            </a:br>
            <a:r>
              <a:rPr lang="ru-RU" sz="2000" dirty="0" smtClean="0"/>
              <a:t>     Золото, честь и вино.</a:t>
            </a:r>
            <a:br>
              <a:rPr lang="ru-RU" sz="2000" dirty="0" smtClean="0"/>
            </a:br>
            <a:r>
              <a:rPr lang="ru-RU" sz="2000" dirty="0" smtClean="0"/>
              <a:t>    Жить надо, старче, по-моему:</a:t>
            </a:r>
            <a:br>
              <a:rPr lang="ru-RU" sz="2000" dirty="0" smtClean="0"/>
            </a:br>
            <a:r>
              <a:rPr lang="ru-RU" sz="2000" dirty="0" smtClean="0"/>
              <a:t>    Сколько холопов гублю,</a:t>
            </a:r>
            <a:br>
              <a:rPr lang="ru-RU" sz="2000" dirty="0" smtClean="0"/>
            </a:br>
            <a:r>
              <a:rPr lang="ru-RU" sz="2000" dirty="0" smtClean="0"/>
              <a:t>    Мучу, пытаю и вешаю,</a:t>
            </a:r>
            <a:br>
              <a:rPr lang="ru-RU" sz="2000" dirty="0" smtClean="0"/>
            </a:br>
            <a:r>
              <a:rPr lang="ru-RU" sz="2000" dirty="0" smtClean="0"/>
              <a:t>    А поглядел бы, как сплю! </a:t>
            </a:r>
            <a:r>
              <a:rPr lang="ru-RU" sz="2000" dirty="0" err="1" smtClean="0"/>
              <a:t>Кудеяр</a:t>
            </a:r>
            <a:r>
              <a:rPr lang="ru-RU" sz="2000" dirty="0" smtClean="0"/>
              <a:t> набрасывается на </a:t>
            </a:r>
            <a:r>
              <a:rPr lang="ru-RU" sz="2000" dirty="0" err="1" smtClean="0"/>
              <a:t>Глуховского</a:t>
            </a:r>
            <a:r>
              <a:rPr lang="ru-RU" sz="2000" dirty="0" smtClean="0"/>
              <a:t> и вонзает ему в сердце нож. Тотчас дуб падает, с отшельника "</a:t>
            </a:r>
            <a:r>
              <a:rPr lang="ru-RU" sz="2000" dirty="0" err="1" smtClean="0"/>
              <a:t>скатилося</a:t>
            </a:r>
            <a:r>
              <a:rPr lang="ru-RU" sz="2000" dirty="0" smtClean="0"/>
              <a:t>... бремя грехов"...</a:t>
            </a:r>
          </a:p>
          <a:p>
            <a:endParaRPr lang="ru-RU" sz="1600" dirty="0" smtClean="0"/>
          </a:p>
        </p:txBody>
      </p:sp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Легенда о двух великих грешниках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endParaRPr lang="ru-RU" sz="2800" dirty="0" smtClean="0"/>
          </a:p>
          <a:p>
            <a:pPr>
              <a:buFont typeface="StarSymbol" charset="0"/>
              <a:buChar char="•"/>
            </a:pPr>
            <a:r>
              <a:rPr lang="ru-RU" sz="2800" dirty="0" smtClean="0"/>
              <a:t>Григорий </a:t>
            </a:r>
            <a:r>
              <a:rPr lang="ru-RU" sz="2800" dirty="0" err="1" smtClean="0"/>
              <a:t>Добросклонов</a:t>
            </a:r>
            <a:r>
              <a:rPr lang="ru-RU" sz="2800" dirty="0" smtClean="0"/>
              <a:t> — будущий вожак крестьянства, выразитель его гнева и разума. Тяжел его путь, но и </a:t>
            </a:r>
            <a:r>
              <a:rPr lang="ru-RU" sz="2800" dirty="0" err="1" smtClean="0"/>
              <a:t>слачен</a:t>
            </a:r>
            <a:r>
              <a:rPr lang="ru-RU" sz="2800" dirty="0" smtClean="0"/>
              <a:t>, на него вступают «лишь души сильные, любвеобильные», на нем ждет человека подлинное счастье, потому что величайшее счастье, по мысли Некрасова, состоит в борьбе за свободу угнетенных. На основной вопрос: «Кому на Руси жить хорошо?» — Некрасив отвечает: борцам за счастье народа. В этом и заключается смысл поэмы.</a:t>
            </a:r>
          </a:p>
          <a:p>
            <a:pPr>
              <a:buFont typeface="StarSymbol" charset="0"/>
              <a:buChar char="•"/>
            </a:pPr>
            <a:endParaRPr lang="ru-RU" sz="2800" dirty="0" smtClean="0"/>
          </a:p>
        </p:txBody>
      </p:sp>
      <p:sp>
        <p:nvSpPr>
          <p:cNvPr id="5837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Вывод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Николай Некрасов поэма «Кому на Руси жить хорошо»,издательство </a:t>
            </a:r>
            <a:r>
              <a:rPr lang="ru-RU" sz="2800" dirty="0" err="1" smtClean="0"/>
              <a:t>Астрель</a:t>
            </a:r>
            <a:r>
              <a:rPr lang="ru-RU" sz="2800" dirty="0" smtClean="0"/>
              <a:t> Москва, 2004.</a:t>
            </a:r>
          </a:p>
          <a:p>
            <a:r>
              <a:rPr lang="ru-RU" sz="2800" dirty="0" smtClean="0"/>
              <a:t>Литература Ю.В.Лебедев, Москва «Просвещение»,2012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Толковый словарь С.И.Ожегова.</a:t>
            </a:r>
          </a:p>
          <a:p>
            <a:r>
              <a:rPr lang="ru-RU" sz="2800" dirty="0" smtClean="0"/>
              <a:t>Интернет ресурсы:</a:t>
            </a:r>
          </a:p>
          <a:p>
            <a:r>
              <a:rPr lang="en-US" sz="2800" dirty="0" smtClean="0"/>
              <a:t>Il.rsl.ru</a:t>
            </a:r>
          </a:p>
          <a:p>
            <a:endParaRPr lang="ru-RU" sz="2800" dirty="0" smtClean="0"/>
          </a:p>
        </p:txBody>
      </p:sp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литературы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1"/>
          <p:cNvSpPr>
            <a:spLocks noChangeArrowheads="1" noChangeShapeType="1" noTextEdit="1"/>
          </p:cNvSpPr>
          <p:nvPr/>
        </p:nvSpPr>
        <p:spPr bwMode="auto">
          <a:xfrm>
            <a:off x="0" y="179388"/>
            <a:ext cx="90011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Художественное пространство 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60363" y="1285875"/>
            <a:ext cx="7926387" cy="321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Подтянутая губерния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Терпигорев уезд</a:t>
            </a:r>
          </a:p>
          <a:p>
            <a:pPr>
              <a:lnSpc>
                <a:spcPct val="7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i="1">
                <a:solidFill>
                  <a:srgbClr val="000000"/>
                </a:solidFill>
                <a:latin typeface="Courier New" pitchFamily="49" charset="0"/>
              </a:rPr>
              <a:t>Пустопорожняя волость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9388" y="4678363"/>
            <a:ext cx="8896350" cy="148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>
                <a:solidFill>
                  <a:srgbClr val="280099"/>
                </a:solidFill>
                <a:latin typeface="Courier New" pitchFamily="49" charset="0"/>
              </a:rPr>
              <a:t>Названия губерний, уездов,волостей, 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>
                <a:solidFill>
                  <a:srgbClr val="280099"/>
                </a:solidFill>
                <a:latin typeface="Courier New" pitchFamily="49" charset="0"/>
              </a:rPr>
              <a:t>деревень говорят о бедственном положении</a:t>
            </a: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>
                <a:solidFill>
                  <a:srgbClr val="280099"/>
                </a:solidFill>
                <a:latin typeface="Courier New" pitchFamily="49" charset="0"/>
              </a:rPr>
              <a:t> народа</a:t>
            </a:r>
            <a:r>
              <a:rPr lang="ru-RU" sz="2800" b="1" i="1">
                <a:solidFill>
                  <a:srgbClr val="280099"/>
                </a:solidFill>
                <a:latin typeface="Courier New" pitchFamily="49" charset="0"/>
              </a:rPr>
              <a:t>:Заплатово, Дырявино…</a:t>
            </a:r>
            <a:endParaRPr lang="en-GB" sz="2800" b="1" i="1">
              <a:solidFill>
                <a:srgbClr val="280099"/>
              </a:solidFill>
              <a:latin typeface="Courier New" pitchFamily="49" charset="0"/>
            </a:endParaRPr>
          </a:p>
          <a:p>
            <a:pPr>
              <a:lnSpc>
                <a:spcPct val="7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 i="1">
              <a:solidFill>
                <a:srgbClr val="280099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39975" y="398463"/>
            <a:ext cx="1484313" cy="1401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Заплатово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i="1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Разутово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i="1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Горелово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572125" y="714375"/>
            <a:ext cx="1808163" cy="200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 dirty="0" err="1">
                <a:solidFill>
                  <a:srgbClr val="000000"/>
                </a:solidFill>
              </a:rPr>
              <a:t>Дырявино</a:t>
            </a:r>
            <a:endParaRPr lang="en-GB" b="1" i="1" dirty="0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i="1" dirty="0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 dirty="0" err="1">
                <a:solidFill>
                  <a:srgbClr val="000000"/>
                </a:solidFill>
              </a:rPr>
              <a:t>Знобишино</a:t>
            </a:r>
            <a:endParaRPr lang="en-GB" b="1" i="1" dirty="0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i="1" dirty="0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 dirty="0" err="1">
                <a:solidFill>
                  <a:srgbClr val="000000"/>
                </a:solidFill>
              </a:rPr>
              <a:t>Неелово</a:t>
            </a:r>
            <a:endParaRPr lang="en-GB" b="1" i="1" dirty="0">
              <a:solidFill>
                <a:srgbClr val="000000"/>
              </a:solidFill>
            </a:endParaRP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 dirty="0" err="1" smtClean="0">
                <a:solidFill>
                  <a:srgbClr val="000000"/>
                </a:solidFill>
              </a:rPr>
              <a:t>Неурожайка</a:t>
            </a:r>
            <a:endParaRPr lang="en-GB" b="1" i="1" dirty="0">
              <a:solidFill>
                <a:srgbClr val="000000"/>
              </a:solidFill>
            </a:endParaRPr>
          </a:p>
          <a:p>
            <a:pPr>
              <a:lnSpc>
                <a:spcPct val="8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i="1" dirty="0">
              <a:solidFill>
                <a:srgbClr val="000000"/>
              </a:solidFill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3779838" y="539750"/>
            <a:ext cx="900112" cy="14398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3600450" y="1079500"/>
            <a:ext cx="1079500" cy="9001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>
            <a:outerShdw dist="152735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3600450" y="1619250"/>
            <a:ext cx="1079500" cy="3603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4656138" y="720725"/>
            <a:ext cx="1127125" cy="12604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4656138" y="1260475"/>
            <a:ext cx="947737" cy="7207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4572000" y="1714488"/>
            <a:ext cx="1127125" cy="3603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 rot="306430">
            <a:off x="4319588" y="1800225"/>
            <a:ext cx="538162" cy="539750"/>
          </a:xfrm>
          <a:prstGeom prst="ellipse">
            <a:avLst/>
          </a:prstGeom>
          <a:solidFill>
            <a:srgbClr val="004A4A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2700338" y="3060700"/>
            <a:ext cx="360362" cy="360363"/>
          </a:xfrm>
          <a:prstGeom prst="ellipse">
            <a:avLst/>
          </a:prstGeom>
          <a:solidFill>
            <a:srgbClr val="5C852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79388" y="3240088"/>
            <a:ext cx="2533650" cy="614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село Кузьминское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«Сельская ярмонка»</a:t>
            </a: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>
            <a:off x="2855913" y="2160588"/>
            <a:ext cx="1487487" cy="10795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6" name="Oval 14"/>
          <p:cNvSpPr>
            <a:spLocks noChangeArrowheads="1"/>
          </p:cNvSpPr>
          <p:nvPr/>
        </p:nvSpPr>
        <p:spPr bwMode="auto">
          <a:xfrm>
            <a:off x="5219700" y="3779838"/>
            <a:ext cx="360363" cy="360362"/>
          </a:xfrm>
          <a:prstGeom prst="ellipse">
            <a:avLst/>
          </a:prstGeom>
          <a:solidFill>
            <a:srgbClr val="3DEB3D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940425" y="3600450"/>
            <a:ext cx="3060700" cy="876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Вахлаки 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«Последыш»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i="1">
              <a:solidFill>
                <a:srgbClr val="000000"/>
              </a:solidFill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3060700" y="3240088"/>
            <a:ext cx="2339975" cy="7207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9" name="Oval 17"/>
          <p:cNvSpPr>
            <a:spLocks noChangeArrowheads="1"/>
          </p:cNvSpPr>
          <p:nvPr/>
        </p:nvSpPr>
        <p:spPr bwMode="auto">
          <a:xfrm>
            <a:off x="3600450" y="2519363"/>
            <a:ext cx="180975" cy="180975"/>
          </a:xfrm>
          <a:prstGeom prst="ellipse">
            <a:avLst/>
          </a:prstGeom>
          <a:solidFill>
            <a:srgbClr val="E6E64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3959225" y="3419475"/>
            <a:ext cx="180975" cy="180975"/>
          </a:xfrm>
          <a:prstGeom prst="ellipse">
            <a:avLst/>
          </a:prstGeom>
          <a:solidFill>
            <a:srgbClr val="FFFF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7199313" y="5040313"/>
            <a:ext cx="360362" cy="360362"/>
          </a:xfrm>
          <a:prstGeom prst="ellipse">
            <a:avLst/>
          </a:prstGeom>
          <a:solidFill>
            <a:srgbClr val="4C19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7380288" y="4846638"/>
            <a:ext cx="1355725" cy="35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Наготино</a:t>
            </a: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5400675" y="3959225"/>
            <a:ext cx="1979613" cy="12604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4" name="Oval 22"/>
          <p:cNvSpPr>
            <a:spLocks noChangeArrowheads="1"/>
          </p:cNvSpPr>
          <p:nvPr/>
        </p:nvSpPr>
        <p:spPr bwMode="auto">
          <a:xfrm>
            <a:off x="6300788" y="4500563"/>
            <a:ext cx="180975" cy="180975"/>
          </a:xfrm>
          <a:prstGeom prst="ellipse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5" name="Oval 23"/>
          <p:cNvSpPr>
            <a:spLocks noChangeArrowheads="1"/>
          </p:cNvSpPr>
          <p:nvPr/>
        </p:nvSpPr>
        <p:spPr bwMode="auto">
          <a:xfrm>
            <a:off x="5940425" y="5940425"/>
            <a:ext cx="360363" cy="360363"/>
          </a:xfrm>
          <a:prstGeom prst="ellipse">
            <a:avLst/>
          </a:prstGeom>
          <a:solidFill>
            <a:srgbClr val="FF99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480175" y="5881688"/>
            <a:ext cx="2160588" cy="779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Клин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«Крестьянка»</a:t>
            </a: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 flipH="1">
            <a:off x="6096000" y="5400675"/>
            <a:ext cx="1127125" cy="7207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8" name="Oval 26"/>
          <p:cNvSpPr>
            <a:spLocks noChangeArrowheads="1"/>
          </p:cNvSpPr>
          <p:nvPr/>
        </p:nvSpPr>
        <p:spPr bwMode="auto">
          <a:xfrm>
            <a:off x="6659563" y="5580063"/>
            <a:ext cx="180975" cy="180975"/>
          </a:xfrm>
          <a:prstGeom prst="ellipse">
            <a:avLst/>
          </a:prstGeom>
          <a:solidFill>
            <a:srgbClr val="FFFF6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H="1" flipV="1">
            <a:off x="5195888" y="3935413"/>
            <a:ext cx="947737" cy="22082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5580063" y="4859338"/>
            <a:ext cx="180975" cy="180975"/>
          </a:xfrm>
          <a:prstGeom prst="ellipse">
            <a:avLst/>
          </a:prstGeom>
          <a:solidFill>
            <a:srgbClr val="E6E64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3600450" y="4140200"/>
            <a:ext cx="1673225" cy="614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«Пир на весь</a:t>
            </a:r>
          </a:p>
          <a:p>
            <a:pPr>
              <a:lnSpc>
                <a:spcPct val="8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мир»</a:t>
            </a:r>
          </a:p>
        </p:txBody>
      </p:sp>
      <p:sp>
        <p:nvSpPr>
          <p:cNvPr id="8222" name="WordArt 30"/>
          <p:cNvSpPr>
            <a:spLocks noChangeArrowheads="1" noChangeShapeType="1" noTextEdit="1"/>
          </p:cNvSpPr>
          <p:nvPr/>
        </p:nvSpPr>
        <p:spPr bwMode="auto">
          <a:xfrm>
            <a:off x="360363" y="5214938"/>
            <a:ext cx="4319587" cy="1085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3375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DC2300"/>
                </a:solidFill>
                <a:latin typeface="Arial Black"/>
              </a:rPr>
              <a:t>Маршрут путешествия </a:t>
            </a:r>
          </a:p>
        </p:txBody>
      </p:sp>
      <p:cxnSp>
        <p:nvCxnSpPr>
          <p:cNvPr id="8223" name="Прямая соединительная линия 36"/>
          <p:cNvCxnSpPr>
            <a:cxnSpLocks noChangeShapeType="1"/>
          </p:cNvCxnSpPr>
          <p:nvPr/>
        </p:nvCxnSpPr>
        <p:spPr bwMode="auto">
          <a:xfrm rot="10800000" flipV="1">
            <a:off x="4572000" y="2000240"/>
            <a:ext cx="1143000" cy="3571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224" name="Прямая со стрелкой 32"/>
          <p:cNvCxnSpPr>
            <a:cxnSpLocks noChangeShapeType="1"/>
          </p:cNvCxnSpPr>
          <p:nvPr/>
        </p:nvCxnSpPr>
        <p:spPr bwMode="auto">
          <a:xfrm>
            <a:off x="4857750" y="2214563"/>
            <a:ext cx="642938" cy="3571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225" name="Прямоугольник 34"/>
          <p:cNvSpPr>
            <a:spLocks noChangeArrowheads="1"/>
          </p:cNvSpPr>
          <p:nvPr/>
        </p:nvSpPr>
        <p:spPr bwMode="auto">
          <a:xfrm>
            <a:off x="5000625" y="2500313"/>
            <a:ext cx="2399183" cy="21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Столбовая дорога</a:t>
            </a:r>
          </a:p>
        </p:txBody>
      </p:sp>
      <p:cxnSp>
        <p:nvCxnSpPr>
          <p:cNvPr id="35" name="Скругленная соединительная линия 34"/>
          <p:cNvCxnSpPr/>
          <p:nvPr/>
        </p:nvCxnSpPr>
        <p:spPr bwMode="auto">
          <a:xfrm rot="10800000">
            <a:off x="4643438" y="2214554"/>
            <a:ext cx="785818" cy="214314"/>
          </a:xfrm>
          <a:prstGeom prst="curved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1"/>
          <p:cNvSpPr>
            <a:spLocks noChangeArrowheads="1" noChangeShapeType="1" noTextEdit="1"/>
          </p:cNvSpPr>
          <p:nvPr/>
        </p:nvSpPr>
        <p:spPr bwMode="auto">
          <a:xfrm>
            <a:off x="1979613" y="0"/>
            <a:ext cx="5219700" cy="1260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255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Пролог 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79388" y="1654175"/>
            <a:ext cx="8964612" cy="5294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5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000" b="1" i="1">
              <a:solidFill>
                <a:srgbClr val="280099"/>
              </a:solidFill>
              <a:latin typeface="Courier New" pitchFamily="49" charset="0"/>
            </a:endParaRPr>
          </a:p>
        </p:txBody>
      </p:sp>
      <p:sp>
        <p:nvSpPr>
          <p:cNvPr id="9221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i="1" dirty="0" smtClean="0"/>
              <a:t>В каком году — рассчитывай,</a:t>
            </a:r>
          </a:p>
          <a:p>
            <a:pPr>
              <a:buNone/>
            </a:pPr>
            <a:r>
              <a:rPr lang="ru-RU" sz="4000" i="1" dirty="0" smtClean="0"/>
              <a:t>В какой земле — угадывай,</a:t>
            </a:r>
          </a:p>
          <a:p>
            <a:pPr>
              <a:buNone/>
            </a:pPr>
            <a:r>
              <a:rPr lang="ru-RU" sz="4000" i="1" dirty="0" smtClean="0"/>
              <a:t>На столбовой дороженьке</a:t>
            </a:r>
          </a:p>
          <a:p>
            <a:pPr>
              <a:buNone/>
            </a:pPr>
            <a:r>
              <a:rPr lang="ru-RU" sz="4000" i="1" dirty="0" smtClean="0"/>
              <a:t>Сошлись семь мужиков:</a:t>
            </a:r>
          </a:p>
          <a:p>
            <a:pPr>
              <a:buNone/>
            </a:pPr>
            <a:r>
              <a:rPr lang="ru-RU" sz="4000" dirty="0" smtClean="0"/>
              <a:t>Так начинается поэма Н.А.Некрасова «Кому на Руси жить хорошо».</a:t>
            </a:r>
          </a:p>
        </p:txBody>
      </p:sp>
      <p:sp>
        <p:nvSpPr>
          <p:cNvPr id="922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Роман сказал: помещику, </a:t>
            </a:r>
            <a:endParaRPr lang="ru-RU" dirty="0" smtClean="0"/>
          </a:p>
          <a:p>
            <a:pPr>
              <a:buNone/>
            </a:pPr>
            <a:r>
              <a:rPr lang="ru-RU" sz="2800" b="1" dirty="0" smtClean="0"/>
              <a:t>Демьян сказал: чиновнику,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Лука сказал: попу.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Купчине </a:t>
            </a:r>
            <a:r>
              <a:rPr lang="ru-RU" sz="2800" b="1" dirty="0" err="1" smtClean="0"/>
              <a:t>толстопузому</a:t>
            </a:r>
            <a:r>
              <a:rPr lang="ru-RU" sz="2800" b="1" dirty="0" smtClean="0"/>
              <a:t>! -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Сказали братья </a:t>
            </a:r>
            <a:r>
              <a:rPr lang="ru-RU" sz="2800" b="1" dirty="0" err="1" smtClean="0"/>
              <a:t>Губины</a:t>
            </a:r>
            <a:r>
              <a:rPr lang="ru-RU" sz="2800" b="1" dirty="0" smtClean="0"/>
              <a:t>,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Иван и </a:t>
            </a:r>
            <a:r>
              <a:rPr lang="ru-RU" sz="2800" b="1" dirty="0" err="1" smtClean="0"/>
              <a:t>Митродор</a:t>
            </a:r>
            <a:r>
              <a:rPr lang="ru-RU" sz="2800" b="1" dirty="0" smtClean="0"/>
              <a:t>.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Старик Пахом </a:t>
            </a:r>
            <a:r>
              <a:rPr lang="ru-RU" sz="2800" b="1" dirty="0" err="1" smtClean="0"/>
              <a:t>потужился</a:t>
            </a:r>
            <a:r>
              <a:rPr lang="ru-RU" sz="2800" b="1" dirty="0" smtClean="0"/>
              <a:t>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И молвил, в землю </a:t>
            </a:r>
            <a:r>
              <a:rPr lang="ru-RU" sz="2800" b="1" dirty="0" err="1" smtClean="0"/>
              <a:t>глядючи</a:t>
            </a:r>
            <a:r>
              <a:rPr lang="ru-RU" sz="2800" b="1" dirty="0" smtClean="0"/>
              <a:t>: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Вельможному боярину,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Министру государеву.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А </a:t>
            </a:r>
            <a:r>
              <a:rPr lang="ru-RU" sz="2800" b="1" dirty="0" err="1" smtClean="0"/>
              <a:t>Пров</a:t>
            </a:r>
            <a:r>
              <a:rPr lang="ru-RU" sz="2800" b="1" dirty="0" smtClean="0"/>
              <a:t> сказал: царю... </a:t>
            </a:r>
            <a:endParaRPr lang="ru-RU" sz="2800" dirty="0" smtClean="0"/>
          </a:p>
        </p:txBody>
      </p:sp>
      <p:sp>
        <p:nvSpPr>
          <p:cNvPr id="10242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0144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Основной вопрос поэмы: «Кому живется весело,</a:t>
            </a:r>
            <a:br>
              <a:rPr lang="ru-RU" b="1" dirty="0" smtClean="0"/>
            </a:br>
            <a:r>
              <a:rPr lang="ru-RU" b="1" dirty="0" smtClean="0"/>
              <a:t>Вольготно на Руси»?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1067</TotalTime>
  <Words>2166</Words>
  <PresentationFormat>Экран (4:3)</PresentationFormat>
  <Paragraphs>439</Paragraphs>
  <Slides>57</Slides>
  <Notes>36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Основной вопрос поэмы: «Кому живется весело, Вольготно на Руси»?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Глава «Крестьянка»</vt:lpstr>
      <vt:lpstr>Слайд 39</vt:lpstr>
      <vt:lpstr>Слайд 40</vt:lpstr>
      <vt:lpstr>До замужества</vt:lpstr>
      <vt:lpstr>Замужем</vt:lpstr>
      <vt:lpstr>Семья мужа</vt:lpstr>
      <vt:lpstr>Савелий, богатырь святорусский.</vt:lpstr>
      <vt:lpstr>Демушка </vt:lpstr>
      <vt:lpstr>ВОЛЧИЦА</vt:lpstr>
      <vt:lpstr>ТРУДНЫЙ ГОД</vt:lpstr>
      <vt:lpstr>ГУБЕРНАТОРША</vt:lpstr>
      <vt:lpstr>БАБЬЯ ПРИТЧА</vt:lpstr>
      <vt:lpstr>Пир, на весь мир</vt:lpstr>
      <vt:lpstr>Слайд 51</vt:lpstr>
      <vt:lpstr>Слайд 52</vt:lpstr>
      <vt:lpstr>Слайд 53</vt:lpstr>
      <vt:lpstr>Слайд 54</vt:lpstr>
      <vt:lpstr>Легенда о двух великих грешниках</vt:lpstr>
      <vt:lpstr>Вывод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Мастер</dc:creator>
  <cp:lastModifiedBy>Мастер</cp:lastModifiedBy>
  <cp:revision>98</cp:revision>
  <dcterms:modified xsi:type="dcterms:W3CDTF">2013-10-17T14:28:42Z</dcterms:modified>
</cp:coreProperties>
</file>