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1"/>
  </p:notesMasterIdLst>
  <p:sldIdLst>
    <p:sldId id="265" r:id="rId2"/>
    <p:sldId id="256" r:id="rId3"/>
    <p:sldId id="257" r:id="rId4"/>
    <p:sldId id="258" r:id="rId5"/>
    <p:sldId id="264" r:id="rId6"/>
    <p:sldId id="259" r:id="rId7"/>
    <p:sldId id="261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BB24C-E4F9-48B5-8215-317CD2AEE96B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C7DEE-FF16-4C50-82FC-4C251EC458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7BDBB0-AA1B-44DE-8E67-50838E254F59}" type="slidenum">
              <a:rPr lang="ru-RU"/>
              <a:pPr/>
              <a:t>1</a:t>
            </a:fld>
            <a:endParaRPr lang="ru-RU"/>
          </a:p>
        </p:txBody>
      </p:sp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F35734-046D-4103-8E04-8117010EF3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4.p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33331"/>
            <a:ext cx="1152991" cy="1624669"/>
          </a:xfrm>
          <a:prstGeom prst="rect">
            <a:avLst/>
          </a:prstGeom>
        </p:spPr>
      </p:pic>
      <p:pic>
        <p:nvPicPr>
          <p:cNvPr id="12" name="Рисунок 11" descr="8cd627d3af7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832" y="5413053"/>
            <a:ext cx="1312168" cy="144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0E427-9B99-4F53-AC28-19671A82DEB7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39669-C78D-4BB4-AA1B-68375A10467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5ebc5b5c72d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4211517" cy="864863"/>
          </a:xfrm>
          <a:prstGeom prst="rect">
            <a:avLst/>
          </a:prstGeom>
        </p:spPr>
      </p:pic>
      <p:pic>
        <p:nvPicPr>
          <p:cNvPr id="9" name="Рисунок 8" descr="5ebc5b5c72d7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0"/>
            <a:ext cx="4211517" cy="864863"/>
          </a:xfrm>
          <a:prstGeom prst="rect">
            <a:avLst/>
          </a:prstGeom>
        </p:spPr>
      </p:pic>
      <p:pic>
        <p:nvPicPr>
          <p:cNvPr id="10" name="Рисунок 9" descr="5ebc5b5c72d7.png"/>
          <p:cNvPicPr>
            <a:picLocks noChangeAspect="1"/>
          </p:cNvPicPr>
          <p:nvPr/>
        </p:nvPicPr>
        <p:blipFill>
          <a:blip r:embed="rId7" cstate="print"/>
          <a:srcRect r="80349"/>
          <a:stretch>
            <a:fillRect/>
          </a:stretch>
        </p:blipFill>
        <p:spPr>
          <a:xfrm>
            <a:off x="8316416" y="0"/>
            <a:ext cx="827584" cy="864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img-fotki.yandex.ru/get/6522/157047226.1a9/0_a9638_110e6458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000108"/>
            <a:ext cx="4262414" cy="318787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Grp="1" noChangeArrowheads="1"/>
          </p:cNvSpPr>
          <p:nvPr>
            <p:ph type="body"/>
          </p:nvPr>
        </p:nvSpPr>
        <p:spPr>
          <a:xfrm>
            <a:off x="1142976" y="3429000"/>
            <a:ext cx="7429552" cy="3124200"/>
          </a:xfrm>
          <a:ln/>
        </p:spPr>
        <p:txBody>
          <a:bodyPr anchor="t"/>
          <a:lstStyle/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1000" dirty="0"/>
          </a:p>
          <a:p>
            <a:pPr marL="342900" indent="-341313" algn="l">
              <a:lnSpc>
                <a:spcPct val="80000"/>
              </a:lnSpc>
              <a:spcBef>
                <a:spcPts val="25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1000" dirty="0"/>
          </a:p>
          <a:p>
            <a:pPr marL="342900" indent="-341313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dirty="0">
                <a:solidFill>
                  <a:srgbClr val="663300"/>
                </a:solidFill>
              </a:rPr>
              <a:t>Рыжик лежит в корзинке.</a:t>
            </a:r>
          </a:p>
          <a:p>
            <a:pPr marL="342900" indent="-341313" algn="l">
              <a:lnSpc>
                <a:spcPct val="80000"/>
              </a:lnSpc>
              <a:spcBef>
                <a:spcPts val="8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ru-RU" sz="1400" b="1" dirty="0">
              <a:solidFill>
                <a:srgbClr val="663300"/>
              </a:solidFill>
            </a:endParaRPr>
          </a:p>
          <a:p>
            <a:pPr marL="342900" indent="-341313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dirty="0" smtClean="0"/>
              <a:t>О </a:t>
            </a:r>
            <a:r>
              <a:rPr lang="ru-RU" sz="2400" b="1" dirty="0"/>
              <a:t>котёнке или о грибе говорится предложении? </a:t>
            </a:r>
          </a:p>
          <a:p>
            <a:pPr marL="342900" indent="-341313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dirty="0"/>
              <a:t>  </a:t>
            </a:r>
          </a:p>
          <a:p>
            <a:pPr indent="1588" algn="l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 dirty="0"/>
              <a:t>Какой вопрос к первому слову в </a:t>
            </a:r>
            <a:r>
              <a:rPr lang="ru-RU" sz="2400" b="1" dirty="0" smtClean="0"/>
              <a:t>предложении поможет </a:t>
            </a:r>
            <a:r>
              <a:rPr lang="ru-RU" sz="2400" b="1" dirty="0"/>
              <a:t>понять, о грибе или о котёнке идёт речь?</a:t>
            </a:r>
          </a:p>
          <a:p>
            <a:pPr marL="342900" indent="-341313" algn="l">
              <a:lnSpc>
                <a:spcPct val="80000"/>
              </a:lnSpc>
              <a:spcBef>
                <a:spcPts val="225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900" dirty="0"/>
              <a:t> 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500166" y="500042"/>
            <a:ext cx="6845320" cy="576281"/>
          </a:xfrm>
          <a:prstGeom prst="rect">
            <a:avLst/>
          </a:prstGeom>
          <a:solidFill>
            <a:srgbClr val="FFCC66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>
                <a:solidFill>
                  <a:srgbClr val="000000"/>
                </a:solidFill>
                <a:ea typeface="Microsoft YaHei" charset="0"/>
                <a:cs typeface="Microsoft YaHei" charset="0"/>
              </a:rPr>
              <a:t>Определяем основной вопрос урока</a:t>
            </a:r>
          </a:p>
        </p:txBody>
      </p:sp>
      <p:pic>
        <p:nvPicPr>
          <p:cNvPr id="15364" name="Picture 4" descr="http://forumsmile.ru/u/a/4/1/a41a6c4ab72d6cacbb3d2950ffbde91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428736"/>
            <a:ext cx="1714492" cy="1714492"/>
          </a:xfrm>
          <a:prstGeom prst="rect">
            <a:avLst/>
          </a:prstGeom>
          <a:noFill/>
        </p:spPr>
      </p:pic>
      <p:pic>
        <p:nvPicPr>
          <p:cNvPr id="15366" name="Picture 6" descr="http://ya-gribnik.ru/images/ryzhik/3.jpg"/>
          <p:cNvPicPr>
            <a:picLocks noChangeAspect="1" noChangeArrowheads="1"/>
          </p:cNvPicPr>
          <p:nvPr/>
        </p:nvPicPr>
        <p:blipFill>
          <a:blip r:embed="rId5"/>
          <a:srcRect r="37931" b="26306"/>
          <a:stretch>
            <a:fillRect/>
          </a:stretch>
        </p:blipFill>
        <p:spPr bwMode="auto">
          <a:xfrm flipH="1">
            <a:off x="4286248" y="1928802"/>
            <a:ext cx="1714512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70" name="Picture 10" descr="http://ya-gribnik.ru/images/ryzhik/6.jpg"/>
          <p:cNvPicPr>
            <a:picLocks noChangeAspect="1" noChangeArrowheads="1"/>
          </p:cNvPicPr>
          <p:nvPr/>
        </p:nvPicPr>
        <p:blipFill>
          <a:blip r:embed="rId6"/>
          <a:srcRect l="22967" t="11962" r="13875" b="32535"/>
          <a:stretch>
            <a:fillRect/>
          </a:stretch>
        </p:blipFill>
        <p:spPr bwMode="auto">
          <a:xfrm>
            <a:off x="5000628" y="2000240"/>
            <a:ext cx="2601328" cy="1714512"/>
          </a:xfrm>
          <a:prstGeom prst="rect">
            <a:avLst/>
          </a:prstGeom>
          <a:noFill/>
        </p:spPr>
      </p:pic>
      <p:pic>
        <p:nvPicPr>
          <p:cNvPr id="10" name="Picture 4" descr="http://forumsmile.ru/u/a/4/1/a41a6c4ab72d6cacbb3d2950ffbde91f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1428736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21" dur="500"/>
                                        <p:tgtEl>
                                          <p:spTgt spid="5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 additive="repl">
                                        <p:cTn id="34" dur="500"/>
                                        <p:tgtEl>
                                          <p:spTgt spid="5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2/69/490/69490747_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162000"/>
            <a:ext cx="2219722" cy="3232471"/>
          </a:xfrm>
          <a:prstGeom prst="rect">
            <a:avLst/>
          </a:prstGeom>
          <a:noFill/>
        </p:spPr>
      </p:pic>
      <p:pic>
        <p:nvPicPr>
          <p:cNvPr id="1032" name="Picture 8" descr="http://legend.az/uploads/posts/2010-10/1288428033_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643182"/>
            <a:ext cx="1933272" cy="1952605"/>
          </a:xfrm>
          <a:prstGeom prst="rect">
            <a:avLst/>
          </a:prstGeom>
          <a:noFill/>
        </p:spPr>
      </p:pic>
      <p:pic>
        <p:nvPicPr>
          <p:cNvPr id="1034" name="Picture 10" descr="http://www.prof-privat.ru/uploads/images/questi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1000108"/>
            <a:ext cx="1566844" cy="2209786"/>
          </a:xfrm>
          <a:prstGeom prst="rect">
            <a:avLst/>
          </a:prstGeom>
          <a:noFill/>
        </p:spPr>
      </p:pic>
      <p:pic>
        <p:nvPicPr>
          <p:cNvPr id="1036" name="Picture 12" descr="http://farm1.staticflickr.com/27/45599281_0e33a17e35_z.jpg?zz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14348" y="2643182"/>
            <a:ext cx="2498408" cy="187520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57224" y="1571612"/>
            <a:ext cx="2191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Кто это?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86512" y="1571612"/>
            <a:ext cx="2194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Ч</a:t>
            </a: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то это?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71604" y="214290"/>
            <a:ext cx="5936521" cy="707886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</a:rPr>
              <a:t>Постановка цели урока.</a:t>
            </a:r>
            <a:endParaRPr lang="ru-RU" sz="4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714356"/>
            <a:ext cx="5936521" cy="10772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tx2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n>
                  <a:solidFill>
                    <a:srgbClr val="0070C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Составим план урока.</a:t>
            </a:r>
          </a:p>
          <a:p>
            <a:pPr algn="ctr"/>
            <a:r>
              <a:rPr lang="ru-RU" sz="2400" b="1" i="1" dirty="0" smtClean="0">
                <a:ln>
                  <a:solidFill>
                    <a:srgbClr val="0070C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(Чему будем учиться?)</a:t>
            </a:r>
            <a:endParaRPr lang="ru-RU" sz="2400" b="1" i="1" dirty="0">
              <a:ln>
                <a:solidFill>
                  <a:srgbClr val="0070C0"/>
                </a:solidFill>
              </a:ln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2000240"/>
            <a:ext cx="70009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Учиться ставить вопрос к словам.</a:t>
            </a:r>
          </a:p>
          <a:p>
            <a:pPr marL="342900" indent="-342900">
              <a:buAutoNum type="arabicPeriod"/>
            </a:pPr>
            <a:endParaRPr 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Находить слова, которые отвечают на вопросы КТО? ЧТО?</a:t>
            </a:r>
          </a:p>
          <a:p>
            <a:pPr marL="342900" indent="-342900">
              <a:buAutoNum type="arabicPeriod"/>
            </a:pPr>
            <a:endParaRPr 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a typeface="Microsoft YaHei" charset="0"/>
                <a:cs typeface="Microsoft YaHei" charset="0"/>
              </a:rPr>
              <a:t>Как узнать, какой вопрос  задать к слову – КТО? или ЧТО?</a:t>
            </a:r>
          </a:p>
          <a:p>
            <a:pPr marL="342900" indent="-342900"/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928670"/>
            <a:ext cx="4857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14 октября.</a:t>
            </a:r>
          </a:p>
          <a:p>
            <a:pPr algn="ctr"/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Классная работа.</a:t>
            </a:r>
            <a:endParaRPr lang="ru-RU" sz="40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 descr="http://img-fotki.yandex.ru/get/5004/valenta-mog.ba/0_675c7_a2df39a3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000504"/>
            <a:ext cx="1933562" cy="24290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928934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atin typeface="Arno Pro Smbd" pitchFamily="18" charset="0"/>
              </a:rPr>
              <a:t>Ткёт </a:t>
            </a:r>
            <a:r>
              <a:rPr lang="ru-RU" sz="4000" i="1" dirty="0">
                <a:latin typeface="Arno Pro Smbd" pitchFamily="18" charset="0"/>
              </a:rPr>
              <a:t>ткач ткани  </a:t>
            </a:r>
            <a:r>
              <a:rPr lang="ru-RU" sz="4000" i="1" dirty="0" smtClean="0">
                <a:latin typeface="Arno Pro Smbd" pitchFamily="18" charset="0"/>
              </a:rPr>
              <a:t>на </a:t>
            </a:r>
            <a:r>
              <a:rPr lang="ru-RU" sz="4000" i="1" dirty="0">
                <a:latin typeface="Arno Pro Smbd" pitchFamily="18" charset="0"/>
              </a:rPr>
              <a:t>платки </a:t>
            </a:r>
            <a:r>
              <a:rPr lang="ru-RU" sz="4000" i="1" dirty="0" smtClean="0">
                <a:latin typeface="Arno Pro Smbd" pitchFamily="18" charset="0"/>
              </a:rPr>
              <a:t>Тане.</a:t>
            </a:r>
            <a:endParaRPr lang="ru-RU" sz="4000" i="1" dirty="0">
              <a:latin typeface="Arno Pro Smb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214554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err="1" smtClean="0">
                <a:latin typeface="Arno Pro Smbd" pitchFamily="18" charset="0"/>
              </a:rPr>
              <a:t>Тт</a:t>
            </a:r>
            <a:r>
              <a:rPr lang="ru-RU" sz="4000" i="1" dirty="0" smtClean="0">
                <a:latin typeface="Arno Pro Smbd" pitchFamily="18" charset="0"/>
              </a:rPr>
              <a:t>  </a:t>
            </a:r>
            <a:r>
              <a:rPr lang="ru-RU" sz="4000" i="1" dirty="0" err="1" smtClean="0">
                <a:latin typeface="Arno Pro Smbd" pitchFamily="18" charset="0"/>
              </a:rPr>
              <a:t>тт</a:t>
            </a:r>
            <a:r>
              <a:rPr lang="ru-RU" sz="4000" i="1" dirty="0" smtClean="0">
                <a:latin typeface="Arno Pro Smbd" pitchFamily="18" charset="0"/>
              </a:rPr>
              <a:t>  </a:t>
            </a:r>
            <a:r>
              <a:rPr lang="en-US" sz="4000" i="1" dirty="0" smtClean="0">
                <a:latin typeface="Arno Pro Smbd" pitchFamily="18" charset="0"/>
              </a:rPr>
              <a:t> </a:t>
            </a:r>
            <a:r>
              <a:rPr lang="ru-RU" sz="4000" i="1" dirty="0" err="1" smtClean="0">
                <a:latin typeface="Arno Pro Smbd" pitchFamily="18" charset="0"/>
              </a:rPr>
              <a:t>ттт</a:t>
            </a:r>
            <a:r>
              <a:rPr lang="ru-RU" sz="4000" i="1" dirty="0" smtClean="0">
                <a:latin typeface="Arno Pro Smbd" pitchFamily="18" charset="0"/>
              </a:rPr>
              <a:t>   тот   тут   </a:t>
            </a:r>
            <a:r>
              <a:rPr lang="ru-RU" sz="4000" i="1" dirty="0" err="1" smtClean="0">
                <a:latin typeface="Arno Pro Smbd" pitchFamily="18" charset="0"/>
              </a:rPr>
              <a:t>ете</a:t>
            </a:r>
            <a:endParaRPr lang="ru-RU" sz="4000" i="1" dirty="0">
              <a:latin typeface="Arno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flux.md/sys/upload/2012/13.07.2012/p2/piata-rosie-moscova-32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214686"/>
            <a:ext cx="4048152" cy="30361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357422" y="214290"/>
            <a:ext cx="428412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СЛОВАРНАЯ РАБОТА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1142984"/>
            <a:ext cx="48983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smtClean="0">
                <a:latin typeface="Arno Pro Smbd" pitchFamily="18" charset="0"/>
              </a:rPr>
              <a:t>Москва    </a:t>
            </a:r>
            <a:r>
              <a:rPr lang="ru-RU" sz="4400" b="1" i="1" smtClean="0">
                <a:latin typeface="Arno Pro Smbd" pitchFamily="18" charset="0"/>
              </a:rPr>
              <a:t>  </a:t>
            </a:r>
            <a:r>
              <a:rPr lang="ru-RU" sz="4400" b="1" i="1" dirty="0" smtClean="0">
                <a:latin typeface="Arno Pro Smbd" pitchFamily="18" charset="0"/>
              </a:rPr>
              <a:t>человек</a:t>
            </a:r>
            <a:endParaRPr lang="ru-RU" sz="4400" b="1" i="1" dirty="0">
              <a:latin typeface="Arno Pro Smbd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214547" y="2214552"/>
            <a:ext cx="46434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14547" y="2500304"/>
            <a:ext cx="46434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авая круглая скобка 8"/>
          <p:cNvSpPr/>
          <p:nvPr/>
        </p:nvSpPr>
        <p:spPr>
          <a:xfrm rot="5400000">
            <a:off x="2786052" y="1714487"/>
            <a:ext cx="214312" cy="1214446"/>
          </a:xfrm>
          <a:prstGeom prst="rightBracket">
            <a:avLst>
              <a:gd name="adj" fmla="val 944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14547" y="22145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00497" y="22145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000629" y="22145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715141" y="221455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авая круглая скобка 16"/>
          <p:cNvSpPr/>
          <p:nvPr/>
        </p:nvSpPr>
        <p:spPr>
          <a:xfrm rot="5400000">
            <a:off x="3643307" y="2071677"/>
            <a:ext cx="214313" cy="500066"/>
          </a:xfrm>
          <a:prstGeom prst="rightBracket">
            <a:avLst>
              <a:gd name="adj" fmla="val 944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круглая скобка 17"/>
          <p:cNvSpPr/>
          <p:nvPr/>
        </p:nvSpPr>
        <p:spPr>
          <a:xfrm rot="5400000">
            <a:off x="5214942" y="2071679"/>
            <a:ext cx="214315" cy="500066"/>
          </a:xfrm>
          <a:prstGeom prst="rightBracket">
            <a:avLst>
              <a:gd name="adj" fmla="val 944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круглая скобка 18"/>
          <p:cNvSpPr/>
          <p:nvPr/>
        </p:nvSpPr>
        <p:spPr>
          <a:xfrm rot="5400000">
            <a:off x="5715008" y="2071679"/>
            <a:ext cx="214315" cy="500066"/>
          </a:xfrm>
          <a:prstGeom prst="rightBracket">
            <a:avLst>
              <a:gd name="adj" fmla="val 944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ая круглая скобка 19"/>
          <p:cNvSpPr/>
          <p:nvPr/>
        </p:nvSpPr>
        <p:spPr>
          <a:xfrm rot="5400000">
            <a:off x="6322231" y="1964521"/>
            <a:ext cx="214315" cy="714381"/>
          </a:xfrm>
          <a:prstGeom prst="rightBracket">
            <a:avLst>
              <a:gd name="adj" fmla="val 94444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214546" y="1142984"/>
            <a:ext cx="18838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latin typeface="Arno Pro Smbd" pitchFamily="18" charset="0"/>
              </a:rPr>
              <a:t>Москва</a:t>
            </a:r>
            <a:endParaRPr lang="ru-RU" sz="4400" b="1" i="1" dirty="0">
              <a:latin typeface="Arno Pro Smbd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6393670" y="2035957"/>
            <a:ext cx="143670" cy="72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6393669" y="1178703"/>
            <a:ext cx="14287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821902" y="2035957"/>
            <a:ext cx="14287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893339" y="1250141"/>
            <a:ext cx="142876" cy="714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14612" y="1857364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6C31"/>
                </a:solidFill>
                <a:latin typeface="Arno Pro Smbd" pitchFamily="18" charset="0"/>
              </a:rPr>
              <a:t>о</a:t>
            </a:r>
            <a:endParaRPr lang="ru-RU" sz="2800" b="1" i="1" dirty="0">
              <a:solidFill>
                <a:srgbClr val="006C31"/>
              </a:solidFill>
              <a:latin typeface="Arno Pro Smbd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15008" y="1857364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6C31"/>
                </a:solidFill>
                <a:latin typeface="Arno Pro Smbd" pitchFamily="18" charset="0"/>
              </a:rPr>
              <a:t>о</a:t>
            </a:r>
            <a:endParaRPr lang="ru-RU" sz="2800" b="1" i="1" dirty="0">
              <a:solidFill>
                <a:srgbClr val="006C31"/>
              </a:solidFill>
              <a:latin typeface="Arno Pro Smbd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1857364"/>
            <a:ext cx="317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6C31"/>
                </a:solidFill>
                <a:latin typeface="Arno Pro Smbd" pitchFamily="18" charset="0"/>
              </a:rPr>
              <a:t>е</a:t>
            </a:r>
            <a:endParaRPr lang="ru-RU" sz="2800" b="1" i="1" dirty="0">
              <a:solidFill>
                <a:srgbClr val="006C31"/>
              </a:solidFill>
              <a:latin typeface="Arno Pro Smbd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2786050" y="1714488"/>
            <a:ext cx="285752" cy="95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0800000" flipV="1">
            <a:off x="5715008" y="1714488"/>
            <a:ext cx="285752" cy="95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 flipV="1">
            <a:off x="5286380" y="1714488"/>
            <a:ext cx="285752" cy="95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19" grpId="0" animBg="1"/>
      <p:bldP spid="20" grpId="0" animBg="1"/>
      <p:bldP spid="21" grpId="0"/>
      <p:bldP spid="31" grpId="0"/>
      <p:bldP spid="32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285860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atin typeface="Arno Pro Smbd" pitchFamily="18" charset="0"/>
              </a:rPr>
              <a:t>Ткёт </a:t>
            </a:r>
            <a:r>
              <a:rPr lang="ru-RU" sz="4000" i="1" dirty="0">
                <a:latin typeface="Arno Pro Smbd" pitchFamily="18" charset="0"/>
              </a:rPr>
              <a:t>ткач ткани  </a:t>
            </a:r>
            <a:r>
              <a:rPr lang="ru-RU" sz="4000" i="1" dirty="0" smtClean="0">
                <a:latin typeface="Arno Pro Smbd" pitchFamily="18" charset="0"/>
              </a:rPr>
              <a:t>на </a:t>
            </a:r>
            <a:r>
              <a:rPr lang="ru-RU" sz="4000" i="1" dirty="0">
                <a:latin typeface="Arno Pro Smbd" pitchFamily="18" charset="0"/>
              </a:rPr>
              <a:t>платки </a:t>
            </a:r>
            <a:r>
              <a:rPr lang="ru-RU" sz="4000" i="1" dirty="0" smtClean="0">
                <a:latin typeface="Arno Pro Smbd" pitchFamily="18" charset="0"/>
              </a:rPr>
              <a:t>Тане.</a:t>
            </a:r>
            <a:endParaRPr lang="ru-RU" sz="4000" i="1" dirty="0">
              <a:latin typeface="Arno Pro Smb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2214554"/>
            <a:ext cx="163698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6C31"/>
                </a:solidFill>
              </a:rPr>
              <a:t>Кто?</a:t>
            </a:r>
          </a:p>
          <a:p>
            <a:endParaRPr lang="ru-RU" sz="3200" b="1" i="1" dirty="0" smtClean="0">
              <a:solidFill>
                <a:srgbClr val="006C31"/>
              </a:solidFill>
            </a:endParaRPr>
          </a:p>
          <a:p>
            <a:r>
              <a:rPr lang="ru-RU" sz="4800" i="1" dirty="0" smtClean="0"/>
              <a:t>Таня</a:t>
            </a:r>
          </a:p>
          <a:p>
            <a:r>
              <a:rPr lang="ru-RU" sz="4800" i="1" dirty="0" smtClean="0"/>
              <a:t>ткач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214942" y="2214554"/>
            <a:ext cx="222368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>
                <a:solidFill>
                  <a:srgbClr val="006C31"/>
                </a:solidFill>
              </a:rPr>
              <a:t>Ч</a:t>
            </a:r>
            <a:r>
              <a:rPr lang="ru-RU" sz="4800" b="1" i="1" dirty="0" smtClean="0">
                <a:solidFill>
                  <a:srgbClr val="006C31"/>
                </a:solidFill>
              </a:rPr>
              <a:t>то?</a:t>
            </a:r>
          </a:p>
          <a:p>
            <a:endParaRPr lang="ru-RU" sz="3200" b="1" i="1" dirty="0" smtClean="0">
              <a:solidFill>
                <a:srgbClr val="006C31"/>
              </a:solidFill>
            </a:endParaRPr>
          </a:p>
          <a:p>
            <a:r>
              <a:rPr lang="ru-RU" sz="4800" i="1" dirty="0" smtClean="0"/>
              <a:t>платки</a:t>
            </a:r>
          </a:p>
          <a:p>
            <a:r>
              <a:rPr lang="ru-RU" sz="4800" i="1" dirty="0" smtClean="0"/>
              <a:t>ткани</a:t>
            </a:r>
            <a:endParaRPr lang="ru-RU" sz="4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olicadetstva.com/images/text/96001120122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736"/>
            <a:ext cx="4714908" cy="4210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4786322"/>
            <a:ext cx="7429552" cy="165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Какие слова отвечают на вопрос КТО?  Какие на вопрос ЧТО? </a:t>
            </a:r>
          </a:p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Как определить?</a:t>
            </a:r>
          </a:p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i="1" dirty="0" smtClean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Какие слова-названия предметов отвечают на вопросы КТО? или  ЧТО?</a:t>
            </a:r>
            <a:endParaRPr lang="ru-RU" sz="2000" b="1" i="1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571472" y="2571744"/>
            <a:ext cx="8382000" cy="1071570"/>
          </a:xfrm>
          <a:prstGeom prst="roundRect">
            <a:avLst>
              <a:gd name="adj" fmla="val 16667"/>
            </a:avLst>
          </a:prstGeom>
          <a:solidFill>
            <a:srgbClr val="DCEFF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О людях и животных спрашивают КТО?,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>
                <a:solidFill>
                  <a:srgbClr val="FF0000"/>
                </a:solidFill>
                <a:ea typeface="Microsoft YaHei" charset="0"/>
                <a:cs typeface="Microsoft YaHei" charset="0"/>
              </a:rPr>
              <a:t>о других предметах – ЧТО</a:t>
            </a:r>
            <a:r>
              <a:rPr lang="ru-RU" sz="3200" b="1" dirty="0" smtClean="0">
                <a:solidFill>
                  <a:srgbClr val="FF0000"/>
                </a:solidFill>
                <a:ea typeface="Microsoft YaHei" charset="0"/>
                <a:cs typeface="Microsoft YaHei" charset="0"/>
              </a:rPr>
              <a:t>?</a:t>
            </a:r>
            <a:endParaRPr lang="ru-RU" sz="3200" b="1" dirty="0">
              <a:solidFill>
                <a:srgbClr val="FF0000"/>
              </a:solidFill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2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80"/>
                            </p:stCondLst>
                            <p:childTnLst>
                              <p:par>
                                <p:cTn id="42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88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3071810"/>
            <a:ext cx="380822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Работа в группах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www.bolshoyvopros.ru/files/users/images/dc/f9/dcf96021a1f511aec6d95d53c49b9d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4071966" cy="2643206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www.stihi.ru/pics/2010/09/18/222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142984"/>
            <a:ext cx="3857652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img-fotki.yandex.ru/get/4207/annaze63.9f/0_3a886_3f776609_L.jpg"/>
          <p:cNvPicPr/>
          <p:nvPr/>
        </p:nvPicPr>
        <p:blipFill>
          <a:blip r:embed="rId5" cstate="print">
            <a:lum bright="16000"/>
          </a:blip>
          <a:srcRect/>
          <a:stretch>
            <a:fillRect/>
          </a:stretch>
        </p:blipFill>
        <p:spPr bwMode="auto">
          <a:xfrm flipH="1">
            <a:off x="2786050" y="1428736"/>
            <a:ext cx="281814" cy="31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g-fotki.yandex.ru/get/4207/annaze63.9f/0_3a886_3f776609_L.jpg"/>
          <p:cNvPicPr/>
          <p:nvPr/>
        </p:nvPicPr>
        <p:blipFill>
          <a:blip r:embed="rId6" cstate="print">
            <a:lum bright="16000"/>
          </a:blip>
          <a:srcRect/>
          <a:stretch>
            <a:fillRect/>
          </a:stretch>
        </p:blipFill>
        <p:spPr bwMode="auto">
          <a:xfrm>
            <a:off x="1500166" y="1785926"/>
            <a:ext cx="357190" cy="4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zlatoriza.ru/uploads/items/big/01-5404.jpg"/>
          <p:cNvPicPr/>
          <p:nvPr/>
        </p:nvPicPr>
        <p:blipFill>
          <a:blip r:embed="rId7"/>
          <a:srcRect t="3199" b="31145"/>
          <a:stretch>
            <a:fillRect/>
          </a:stretch>
        </p:blipFill>
        <p:spPr bwMode="auto">
          <a:xfrm>
            <a:off x="3000364" y="3929066"/>
            <a:ext cx="3184005" cy="253320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0.00278 -0.4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428868"/>
            <a:ext cx="4487281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Работа по учебнику</a:t>
            </a:r>
          </a:p>
          <a:p>
            <a:pPr algn="ctr"/>
            <a:r>
              <a:rPr lang="ru-RU" sz="3200" b="1" dirty="0" smtClean="0"/>
              <a:t>С. 42-43</a:t>
            </a:r>
          </a:p>
          <a:p>
            <a:pPr algn="ctr"/>
            <a:r>
              <a:rPr lang="ru-RU" sz="3200" b="1" dirty="0" smtClean="0"/>
              <a:t>№ 48, 49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279</TotalTime>
  <Words>185</Words>
  <Application>Microsoft Office PowerPoint</Application>
  <PresentationFormat>Экран (4:3)</PresentationFormat>
  <Paragraphs>48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презентация6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Workgroop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ss</cp:lastModifiedBy>
  <cp:revision>29</cp:revision>
  <dcterms:created xsi:type="dcterms:W3CDTF">2013-10-13T12:12:18Z</dcterms:created>
  <dcterms:modified xsi:type="dcterms:W3CDTF">2013-10-14T06:28:16Z</dcterms:modified>
</cp:coreProperties>
</file>