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60" r:id="rId4"/>
    <p:sldId id="258" r:id="rId5"/>
    <p:sldId id="262" r:id="rId6"/>
    <p:sldId id="261" r:id="rId7"/>
    <p:sldId id="263" r:id="rId8"/>
    <p:sldId id="264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0240"/>
    <a:srgbClr val="070361"/>
    <a:srgbClr val="080369"/>
    <a:srgbClr val="080373"/>
    <a:srgbClr val="0F0F5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978" autoAdjust="0"/>
    <p:restoredTop sz="94660"/>
  </p:normalViewPr>
  <p:slideViewPr>
    <p:cSldViewPr>
      <p:cViewPr varScale="1">
        <p:scale>
          <a:sx n="81" d="100"/>
          <a:sy n="81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28760C2-5DDC-46FE-A143-89A16624BF0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FCAA024-E9F4-4709-AC8D-4BEB1103CC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760C2-5DDC-46FE-A143-89A16624BF0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AA024-E9F4-4709-AC8D-4BEB1103CC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760C2-5DDC-46FE-A143-89A16624BF0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AA024-E9F4-4709-AC8D-4BEB1103CC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760C2-5DDC-46FE-A143-89A16624BF0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AA024-E9F4-4709-AC8D-4BEB1103CC0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760C2-5DDC-46FE-A143-89A16624BF0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AA024-E9F4-4709-AC8D-4BEB1103CC0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760C2-5DDC-46FE-A143-89A16624BF0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AA024-E9F4-4709-AC8D-4BEB1103CC0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760C2-5DDC-46FE-A143-89A16624BF0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AA024-E9F4-4709-AC8D-4BEB1103CC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760C2-5DDC-46FE-A143-89A16624BF0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AA024-E9F4-4709-AC8D-4BEB1103CC0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760C2-5DDC-46FE-A143-89A16624BF0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AA024-E9F4-4709-AC8D-4BEB1103CC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28760C2-5DDC-46FE-A143-89A16624BF0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CAA024-E9F4-4709-AC8D-4BEB1103CC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28760C2-5DDC-46FE-A143-89A16624BF0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FCAA024-E9F4-4709-AC8D-4BEB1103CC0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28760C2-5DDC-46FE-A143-89A16624BF01}" type="datetimeFigureOut">
              <a:rPr lang="ru-RU" smtClean="0"/>
              <a:t>15.10.2013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FCAA024-E9F4-4709-AC8D-4BEB1103CC0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51.radikal.ru/i132/1208/a9/94d0746437f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71480"/>
            <a:ext cx="7386548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4"/>
          <p:cNvSpPr txBox="1">
            <a:spLocks noChangeArrowheads="1"/>
          </p:cNvSpPr>
          <p:nvPr/>
        </p:nvSpPr>
        <p:spPr>
          <a:xfrm>
            <a:off x="2000232" y="188640"/>
            <a:ext cx="5357850" cy="72008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smtClean="0">
                <a:ln w="6350">
                  <a:noFill/>
                </a:ln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Какая тема урока?</a:t>
            </a:r>
            <a:endParaRPr lang="ru-RU" sz="3600" b="1" dirty="0">
              <a:ln w="6350">
                <a:noFill/>
              </a:ln>
              <a:solidFill>
                <a:schemeClr val="bg1"/>
              </a:solidFill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24578" name="Picture 2" descr="http://stat17.privet.ru/lr/09296a7e117b1461cc09ff05916c21b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14488"/>
            <a:ext cx="6357982" cy="4773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AutoShape 4"/>
          <p:cNvSpPr txBox="1">
            <a:spLocks noChangeArrowheads="1"/>
          </p:cNvSpPr>
          <p:nvPr/>
        </p:nvSpPr>
        <p:spPr>
          <a:xfrm>
            <a:off x="2000232" y="214290"/>
            <a:ext cx="5357850" cy="72008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25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548640" indent="-411480" algn="ctr" fontAlgn="auto">
              <a:lnSpc>
                <a:spcPct val="12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/>
            </a:pPr>
            <a:r>
              <a:rPr lang="ru-RU" sz="3600" b="1" dirty="0">
                <a:ln w="50800"/>
                <a:solidFill>
                  <a:schemeClr val="bg1">
                    <a:shade val="50000"/>
                  </a:schemeClr>
                </a:solidFill>
                <a:latin typeface="Arial Black" pitchFamily="34" charset="0"/>
              </a:rPr>
              <a:t>Смена дня и ночи.</a:t>
            </a:r>
            <a:endParaRPr lang="ru-RU" sz="3600" b="1" dirty="0">
              <a:ln w="50800"/>
              <a:solidFill>
                <a:schemeClr val="bg1">
                  <a:shade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4" grpId="1" build="allAtOnce" animBg="1"/>
      <p:bldP spid="7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AutoShape 4"/>
          <p:cNvSpPr txBox="1">
            <a:spLocks noChangeArrowheads="1"/>
          </p:cNvSpPr>
          <p:nvPr/>
        </p:nvSpPr>
        <p:spPr>
          <a:xfrm>
            <a:off x="395536" y="188640"/>
            <a:ext cx="8391306" cy="720080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cs typeface="Times New Roman" pitchFamily="18" charset="0"/>
              </a:rPr>
              <a:t>Определяем </a:t>
            </a:r>
            <a:r>
              <a:rPr lang="ru-RU" sz="3200" b="1" dirty="0" smtClean="0">
                <a:ln w="50800"/>
                <a:solidFill>
                  <a:schemeClr val="bg1">
                    <a:shade val="50000"/>
                  </a:schemeClr>
                </a:solidFill>
                <a:cs typeface="Times New Roman" pitchFamily="18" charset="0"/>
              </a:rPr>
              <a:t>основные вопросы </a:t>
            </a:r>
            <a:r>
              <a:rPr lang="ru-RU" sz="3200" b="1" dirty="0">
                <a:ln w="50800"/>
                <a:solidFill>
                  <a:schemeClr val="bg1">
                    <a:shade val="50000"/>
                  </a:schemeClr>
                </a:solidFill>
                <a:cs typeface="Times New Roman" pitchFamily="18" charset="0"/>
              </a:rPr>
              <a:t>урока</a:t>
            </a:r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/>
          <a:srcRect r="53306"/>
          <a:stretch>
            <a:fillRect/>
          </a:stretch>
        </p:blipFill>
        <p:spPr>
          <a:xfrm>
            <a:off x="285720" y="1071546"/>
            <a:ext cx="5000660" cy="4032250"/>
          </a:xfrm>
          <a:ln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Овальная выноска 6"/>
          <p:cNvSpPr/>
          <p:nvPr/>
        </p:nvSpPr>
        <p:spPr>
          <a:xfrm>
            <a:off x="250824" y="1268413"/>
            <a:ext cx="2749540" cy="1439862"/>
          </a:xfrm>
          <a:prstGeom prst="wedgeEllipseCallout">
            <a:avLst>
              <a:gd name="adj1" fmla="val -5673"/>
              <a:gd name="adj2" fmla="val 90466"/>
            </a:avLst>
          </a:prstGeom>
          <a:solidFill>
            <a:schemeClr val="accent3"/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6314" y="3214686"/>
            <a:ext cx="4357686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/>
                </a:solidFill>
              </a:rPr>
              <a:t>Какие возникают вопросы?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5214950"/>
            <a:ext cx="571504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</a:rPr>
              <a:t>Что такое день и что такое ночь?</a:t>
            </a: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357290" y="5857892"/>
            <a:ext cx="7247158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В чём причина смены дня и ночи?  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>
            <a:off x="3286116" y="1071546"/>
            <a:ext cx="2643206" cy="1500198"/>
          </a:xfrm>
          <a:prstGeom prst="wedgeEllipseCallout">
            <a:avLst>
              <a:gd name="adj1" fmla="val -33498"/>
              <a:gd name="adj2" fmla="val 96663"/>
            </a:avLst>
          </a:prstGeom>
          <a:solidFill>
            <a:schemeClr val="accent3"/>
          </a:solidFill>
          <a:ln w="571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 smtClean="0">
                <a:solidFill>
                  <a:srgbClr val="FF0000"/>
                </a:solidFill>
                <a:latin typeface="Arial Black" pitchFamily="34" charset="0"/>
              </a:rPr>
              <a:t>?</a:t>
            </a:r>
            <a:endParaRPr lang="ru-RU" sz="6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1500174"/>
            <a:ext cx="23574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75000"/>
                  </a:schemeClr>
                </a:solidFill>
              </a:rPr>
              <a:t>Может ли быть на Земле день и ночь одновременно?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22529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50240">
            <a:alpha val="8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p1.pkcdn.com/sun-background-1005655.jpg"/>
          <p:cNvPicPr>
            <a:picLocks noChangeAspect="1" noChangeArrowheads="1"/>
          </p:cNvPicPr>
          <p:nvPr/>
        </p:nvPicPr>
        <p:blipFill>
          <a:blip r:embed="rId2">
            <a:lum bright="-10000" contrast="11000"/>
          </a:blip>
          <a:srcRect b="33333"/>
          <a:stretch>
            <a:fillRect/>
          </a:stretch>
        </p:blipFill>
        <p:spPr bwMode="auto">
          <a:xfrm rot="5400000">
            <a:off x="-16" y="500058"/>
            <a:ext cx="6000792" cy="6000760"/>
          </a:xfrm>
          <a:prstGeom prst="rect">
            <a:avLst/>
          </a:prstGeom>
          <a:noFill/>
        </p:spPr>
      </p:pic>
      <p:pic>
        <p:nvPicPr>
          <p:cNvPr id="5" name="Picture 2" descr="http://img1.liveinternet.ru/images/attach/c/2/70/3/70003451_post2901941281415971.png"/>
          <p:cNvPicPr>
            <a:picLocks noChangeAspect="1" noChangeArrowheads="1"/>
          </p:cNvPicPr>
          <p:nvPr/>
        </p:nvPicPr>
        <p:blipFill>
          <a:blip r:embed="rId3"/>
          <a:srcRect l="61166"/>
          <a:stretch>
            <a:fillRect/>
          </a:stretch>
        </p:blipFill>
        <p:spPr bwMode="auto">
          <a:xfrm>
            <a:off x="0" y="0"/>
            <a:ext cx="3357554" cy="6990403"/>
          </a:xfrm>
          <a:prstGeom prst="rect">
            <a:avLst/>
          </a:prstGeom>
          <a:noFill/>
        </p:spPr>
      </p:pic>
      <p:pic>
        <p:nvPicPr>
          <p:cNvPr id="6" name="Picture 1040" descr="http://www.gifpark.ru/Gifs/COSMOS/earth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15530">
            <a:off x="5186354" y="2214554"/>
            <a:ext cx="3071834" cy="3071834"/>
          </a:xfrm>
          <a:prstGeom prst="rect">
            <a:avLst/>
          </a:prstGeom>
          <a:noFill/>
        </p:spPr>
      </p:pic>
      <p:sp>
        <p:nvSpPr>
          <p:cNvPr id="9" name="AutoShape 4"/>
          <p:cNvSpPr txBox="1">
            <a:spLocks noChangeArrowheads="1"/>
          </p:cNvSpPr>
          <p:nvPr/>
        </p:nvSpPr>
        <p:spPr>
          <a:xfrm>
            <a:off x="1142976" y="188640"/>
            <a:ext cx="6715172" cy="597154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>
            <a:normAutofit fontScale="77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cs typeface="Times New Roman" pitchFamily="18" charset="0"/>
              </a:rPr>
              <a:t>Совместное открытие знаний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928670"/>
            <a:ext cx="8001056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Может ли Солнце освещать Землю со всех сторон?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>
            <a:off x="4857752" y="2857496"/>
            <a:ext cx="3857652" cy="1714512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286776" y="1571612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ось</a:t>
            </a:r>
            <a:endParaRPr lang="ru-RU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 flipV="1">
            <a:off x="7858148" y="1714488"/>
            <a:ext cx="357190" cy="71438"/>
          </a:xfrm>
          <a:prstGeom prst="straightConnector1">
            <a:avLst/>
          </a:prstGeom>
          <a:ln w="19050">
            <a:solidFill>
              <a:schemeClr val="bg2">
                <a:lumMod val="20000"/>
                <a:lumOff val="8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502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p1.pkcdn.com/sun-background-1005655.jpg"/>
          <p:cNvPicPr>
            <a:picLocks noChangeAspect="1" noChangeArrowheads="1"/>
          </p:cNvPicPr>
          <p:nvPr/>
        </p:nvPicPr>
        <p:blipFill>
          <a:blip r:embed="rId2">
            <a:lum bright="-10000" contrast="11000"/>
          </a:blip>
          <a:srcRect b="33333"/>
          <a:stretch>
            <a:fillRect/>
          </a:stretch>
        </p:blipFill>
        <p:spPr bwMode="auto">
          <a:xfrm rot="5400000">
            <a:off x="-16" y="500058"/>
            <a:ext cx="6000792" cy="6000760"/>
          </a:xfrm>
          <a:prstGeom prst="rect">
            <a:avLst/>
          </a:prstGeom>
          <a:noFill/>
        </p:spPr>
      </p:pic>
      <p:pic>
        <p:nvPicPr>
          <p:cNvPr id="5" name="Picture 2" descr="http://img1.liveinternet.ru/images/attach/c/2/70/3/70003451_post2901941281415971.png"/>
          <p:cNvPicPr>
            <a:picLocks noChangeAspect="1" noChangeArrowheads="1"/>
          </p:cNvPicPr>
          <p:nvPr/>
        </p:nvPicPr>
        <p:blipFill>
          <a:blip r:embed="rId3"/>
          <a:srcRect l="61166"/>
          <a:stretch>
            <a:fillRect/>
          </a:stretch>
        </p:blipFill>
        <p:spPr bwMode="auto">
          <a:xfrm>
            <a:off x="0" y="0"/>
            <a:ext cx="3357554" cy="6990403"/>
          </a:xfrm>
          <a:prstGeom prst="rect">
            <a:avLst/>
          </a:prstGeom>
          <a:noFill/>
        </p:spPr>
      </p:pic>
      <p:sp>
        <p:nvSpPr>
          <p:cNvPr id="9" name="AutoShape 4"/>
          <p:cNvSpPr txBox="1">
            <a:spLocks noChangeArrowheads="1"/>
          </p:cNvSpPr>
          <p:nvPr/>
        </p:nvSpPr>
        <p:spPr>
          <a:xfrm>
            <a:off x="1142976" y="188640"/>
            <a:ext cx="6715172" cy="597154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>
            <a:normAutofit fontScale="77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cs typeface="Times New Roman" pitchFamily="18" charset="0"/>
              </a:rPr>
              <a:t>Совместное открытие знаний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1071546"/>
            <a:ext cx="8001056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Может ли Солнце освещать Землю со всех сторон?</a:t>
            </a:r>
          </a:p>
        </p:txBody>
      </p:sp>
      <p:pic>
        <p:nvPicPr>
          <p:cNvPr id="11" name="Picture 6" descr="http://www.bbc.co.uk/blogs/23degrees/equinox_earth.jpg"/>
          <p:cNvPicPr>
            <a:picLocks noChangeAspect="1" noChangeArrowheads="1"/>
          </p:cNvPicPr>
          <p:nvPr/>
        </p:nvPicPr>
        <p:blipFill>
          <a:blip r:embed="rId4"/>
          <a:srcRect l="20833" t="11539" r="28030" b="10577"/>
          <a:stretch>
            <a:fillRect/>
          </a:stretch>
        </p:blipFill>
        <p:spPr bwMode="auto">
          <a:xfrm>
            <a:off x="5143504" y="2143116"/>
            <a:ext cx="3214710" cy="32147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3" name="Прямая соединительная линия 12"/>
          <p:cNvCxnSpPr/>
          <p:nvPr/>
        </p:nvCxnSpPr>
        <p:spPr>
          <a:xfrm rot="5400000">
            <a:off x="4929190" y="2857496"/>
            <a:ext cx="3857652" cy="1714512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286776" y="1571612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ось</a:t>
            </a:r>
            <a:endParaRPr lang="ru-RU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7858148" y="1714488"/>
            <a:ext cx="357190" cy="71438"/>
          </a:xfrm>
          <a:prstGeom prst="straightConnector1">
            <a:avLst/>
          </a:prstGeom>
          <a:ln w="19050">
            <a:solidFill>
              <a:schemeClr val="bg2">
                <a:lumMod val="20000"/>
                <a:lumOff val="8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5-конечная звезда 16"/>
          <p:cNvSpPr/>
          <p:nvPr/>
        </p:nvSpPr>
        <p:spPr>
          <a:xfrm>
            <a:off x="6000760" y="2500306"/>
            <a:ext cx="71438" cy="71438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357686" y="6072206"/>
            <a:ext cx="1034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день</a:t>
            </a:r>
            <a:endParaRPr lang="ru-RU" sz="2800" b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9" name="Прямая со стрелкой 18"/>
          <p:cNvCxnSpPr>
            <a:endCxn id="11" idx="3"/>
          </p:cNvCxnSpPr>
          <p:nvPr/>
        </p:nvCxnSpPr>
        <p:spPr>
          <a:xfrm rot="5400000" flipH="1" flipV="1">
            <a:off x="4822034" y="5208514"/>
            <a:ext cx="1113725" cy="470784"/>
          </a:xfrm>
          <a:prstGeom prst="straightConnector1">
            <a:avLst/>
          </a:prstGeom>
          <a:ln w="19050">
            <a:solidFill>
              <a:schemeClr val="bg2">
                <a:lumMod val="20000"/>
                <a:lumOff val="8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643834" y="6072206"/>
            <a:ext cx="1034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ночь</a:t>
            </a:r>
            <a:endParaRPr lang="ru-RU" sz="2800" b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22" name="Прямая со стрелкой 21"/>
          <p:cNvCxnSpPr>
            <a:endCxn id="11" idx="5"/>
          </p:cNvCxnSpPr>
          <p:nvPr/>
        </p:nvCxnSpPr>
        <p:spPr>
          <a:xfrm rot="16200000" flipV="1">
            <a:off x="7494522" y="5279951"/>
            <a:ext cx="1113726" cy="327909"/>
          </a:xfrm>
          <a:prstGeom prst="straightConnector1">
            <a:avLst/>
          </a:prstGeom>
          <a:ln w="19050">
            <a:solidFill>
              <a:schemeClr val="bg2">
                <a:lumMod val="20000"/>
                <a:lumOff val="8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928662" y="1071546"/>
            <a:ext cx="8001056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>
                    <a:lumMod val="75000"/>
                  </a:schemeClr>
                </a:solidFill>
              </a:rPr>
              <a:t>Может ли быть на Земле день и ночь одновременно</a:t>
            </a:r>
            <a:r>
              <a:rPr lang="ru-RU" sz="2400" b="1" dirty="0" smtClean="0">
                <a:solidFill>
                  <a:schemeClr val="bg1">
                    <a:lumMod val="75000"/>
                  </a:schemeClr>
                </a:solidFill>
              </a:rPr>
              <a:t>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/>
      <p:bldP spid="21" grpId="0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смена д и н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071546"/>
            <a:ext cx="6823407" cy="4429156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323528" y="5589240"/>
            <a:ext cx="8640960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 Black" pitchFamily="34" charset="0"/>
              </a:rPr>
              <a:t>Солнце освещает только повернутую к нему половину Земного шара. </a:t>
            </a:r>
            <a:r>
              <a:rPr lang="ru-RU" sz="2400" dirty="0">
                <a:latin typeface="Arial Black" pitchFamily="34" charset="0"/>
              </a:rPr>
              <a:t>На освещённой стороне </a:t>
            </a:r>
            <a:r>
              <a:rPr lang="ru-RU" sz="2400" dirty="0" smtClean="0">
                <a:latin typeface="Arial Black" pitchFamily="34" charset="0"/>
              </a:rPr>
              <a:t>стоит ________</a:t>
            </a:r>
            <a:r>
              <a:rPr lang="ru-RU" sz="2400" b="1" dirty="0" smtClean="0">
                <a:latin typeface="Arial Black" pitchFamily="34" charset="0"/>
              </a:rPr>
              <a:t>, </a:t>
            </a:r>
            <a:r>
              <a:rPr lang="ru-RU" sz="2400" b="1" dirty="0">
                <a:latin typeface="Arial Black" pitchFamily="34" charset="0"/>
              </a:rPr>
              <a:t>а на </a:t>
            </a:r>
            <a:r>
              <a:rPr lang="ru-RU" sz="2400" dirty="0">
                <a:latin typeface="Arial Black" pitchFamily="34" charset="0"/>
              </a:rPr>
              <a:t>теневой – </a:t>
            </a:r>
            <a:r>
              <a:rPr lang="ru-RU" sz="2400" b="1" dirty="0" smtClean="0">
                <a:latin typeface="Arial Black" pitchFamily="34" charset="0"/>
              </a:rPr>
              <a:t>_______.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6334780"/>
            <a:ext cx="10342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день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58016" y="6357958"/>
            <a:ext cx="10005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ночь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143800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Arial Black" pitchFamily="34" charset="0"/>
              </a:rPr>
              <a:t>Что такое день и что такое ночь?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Смена дня и ноч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8175" y="1052513"/>
            <a:ext cx="5472113" cy="3798887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AutoShape 4"/>
          <p:cNvSpPr txBox="1"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778098"/>
          </a:xfrm>
          <a:prstGeom prst="roundRect">
            <a:avLst>
              <a:gd name="adj" fmla="val 16667"/>
            </a:avLst>
          </a:prstGeom>
          <a:solidFill>
            <a:srgbClr val="F8A73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bg1"/>
                </a:solidFill>
                <a:effectLst/>
                <a:cs typeface="Times New Roman" pitchFamily="18" charset="0"/>
              </a:rPr>
              <a:t>Совместное открытие знаний</a:t>
            </a:r>
            <a:endParaRPr lang="ru-RU" sz="3600" dirty="0">
              <a:solidFill>
                <a:schemeClr val="bg1"/>
              </a:solidFill>
              <a:effectLst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4941168"/>
            <a:ext cx="8678198" cy="1785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latin typeface="Arial Black" pitchFamily="34" charset="0"/>
              </a:rPr>
              <a:t>Земля вращается вокруг своей оси. Когда она делает пол-оборота, день сменяется ночью. </a:t>
            </a:r>
            <a:r>
              <a:rPr lang="ru-RU" sz="2200" b="1" dirty="0">
                <a:latin typeface="Arial Black" pitchFamily="34" charset="0"/>
              </a:rPr>
              <a:t>На другой стороне в это время наступает день. </a:t>
            </a:r>
            <a:endParaRPr lang="ru-RU" sz="2200" b="1" dirty="0" smtClean="0">
              <a:latin typeface="Arial Black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 smtClean="0">
                <a:latin typeface="Arial Black" pitchFamily="34" charset="0"/>
              </a:rPr>
              <a:t>Полный </a:t>
            </a:r>
            <a:r>
              <a:rPr lang="ru-RU" sz="2200" b="1" dirty="0">
                <a:latin typeface="Arial Black" pitchFamily="34" charset="0"/>
              </a:rPr>
              <a:t>оборот Земля совершает за 24 часа, </a:t>
            </a:r>
            <a:endParaRPr lang="ru-RU" sz="2200" b="1" dirty="0" smtClean="0">
              <a:latin typeface="Arial Black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 smtClean="0">
                <a:latin typeface="Arial Black" pitchFamily="34" charset="0"/>
              </a:rPr>
              <a:t>то </a:t>
            </a:r>
            <a:r>
              <a:rPr lang="ru-RU" sz="2200" b="1" dirty="0">
                <a:latin typeface="Arial Black" pitchFamily="34" charset="0"/>
              </a:rPr>
              <a:t>есть за </a:t>
            </a:r>
            <a:r>
              <a:rPr lang="ru-RU" sz="2200" b="1" dirty="0" smtClean="0">
                <a:latin typeface="Arial Black" pitchFamily="34" charset="0"/>
              </a:rPr>
              <a:t>__________.</a:t>
            </a:r>
            <a:endParaRPr lang="ru-RU" sz="2200" b="1" dirty="0">
              <a:latin typeface="Arial Black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071538" y="1000108"/>
            <a:ext cx="7247158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В чём причина смены дня и ночи?  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4876" y="6215082"/>
            <a:ext cx="1149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сутки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502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p1.pkcdn.com/sun-background-1005655.jpg"/>
          <p:cNvPicPr>
            <a:picLocks noChangeAspect="1" noChangeArrowheads="1"/>
          </p:cNvPicPr>
          <p:nvPr/>
        </p:nvPicPr>
        <p:blipFill>
          <a:blip r:embed="rId2">
            <a:lum bright="-10000" contrast="11000"/>
          </a:blip>
          <a:srcRect b="33333"/>
          <a:stretch>
            <a:fillRect/>
          </a:stretch>
        </p:blipFill>
        <p:spPr bwMode="auto">
          <a:xfrm rot="5400000">
            <a:off x="-16" y="500058"/>
            <a:ext cx="6000792" cy="6000760"/>
          </a:xfrm>
          <a:prstGeom prst="rect">
            <a:avLst/>
          </a:prstGeom>
          <a:noFill/>
        </p:spPr>
      </p:pic>
      <p:pic>
        <p:nvPicPr>
          <p:cNvPr id="5" name="Picture 2" descr="http://img1.liveinternet.ru/images/attach/c/2/70/3/70003451_post2901941281415971.png"/>
          <p:cNvPicPr>
            <a:picLocks noChangeAspect="1" noChangeArrowheads="1"/>
          </p:cNvPicPr>
          <p:nvPr/>
        </p:nvPicPr>
        <p:blipFill>
          <a:blip r:embed="rId3"/>
          <a:srcRect l="61166"/>
          <a:stretch>
            <a:fillRect/>
          </a:stretch>
        </p:blipFill>
        <p:spPr bwMode="auto">
          <a:xfrm>
            <a:off x="0" y="0"/>
            <a:ext cx="3357554" cy="6990403"/>
          </a:xfrm>
          <a:prstGeom prst="rect">
            <a:avLst/>
          </a:prstGeom>
          <a:noFill/>
        </p:spPr>
      </p:pic>
      <p:pic>
        <p:nvPicPr>
          <p:cNvPr id="6" name="Picture 1040" descr="http://www.gifpark.ru/Gifs/COSMOS/earth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15530">
            <a:off x="5186354" y="2214554"/>
            <a:ext cx="3071834" cy="3071834"/>
          </a:xfrm>
          <a:prstGeom prst="rect">
            <a:avLst/>
          </a:prstGeom>
          <a:noFill/>
        </p:spPr>
      </p:pic>
      <p:sp>
        <p:nvSpPr>
          <p:cNvPr id="9" name="AutoShape 4"/>
          <p:cNvSpPr txBox="1">
            <a:spLocks noChangeArrowheads="1"/>
          </p:cNvSpPr>
          <p:nvPr/>
        </p:nvSpPr>
        <p:spPr>
          <a:xfrm>
            <a:off x="1142976" y="188640"/>
            <a:ext cx="6715172" cy="597154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>
            <a:normAutofit fontScale="77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itchFamily="34" charset="0"/>
                <a:cs typeface="Times New Roman" pitchFamily="18" charset="0"/>
              </a:rPr>
              <a:t>Совместное открытие знаний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86776" y="1571612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ось</a:t>
            </a:r>
            <a:endParaRPr lang="ru-RU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 flipV="1">
            <a:off x="7858148" y="1714488"/>
            <a:ext cx="357190" cy="71438"/>
          </a:xfrm>
          <a:prstGeom prst="straightConnector1">
            <a:avLst/>
          </a:prstGeom>
          <a:ln w="19050">
            <a:solidFill>
              <a:schemeClr val="bg2">
                <a:lumMod val="20000"/>
                <a:lumOff val="8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14282" y="928670"/>
            <a:ext cx="8712968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Причина смены дня и ночи – </a:t>
            </a:r>
            <a:r>
              <a:rPr lang="ru-RU" sz="2000" b="1" dirty="0">
                <a:solidFill>
                  <a:srgbClr val="C00000"/>
                </a:solidFill>
              </a:rPr>
              <a:t>вращение Земли вокруг своей оси</a:t>
            </a:r>
            <a:r>
              <a:rPr lang="ru-RU" sz="2000" b="1" dirty="0"/>
              <a:t>.</a:t>
            </a:r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072066" y="1500174"/>
            <a:ext cx="3857684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Земля </a:t>
            </a:r>
            <a:r>
              <a:rPr lang="ru-RU" sz="2000" b="1" dirty="0" smtClean="0"/>
              <a:t>вращается вокруг оси</a:t>
            </a:r>
            <a:endParaRPr lang="ru-RU" sz="20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786050" y="5500702"/>
            <a:ext cx="3094064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Пока мы на освещённой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стороне, у нас светло.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335688" y="5500702"/>
            <a:ext cx="2808312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Пока мы на теневой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стороне, у нас темно.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857620" y="6215082"/>
            <a:ext cx="1034332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день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286644" y="6215082"/>
            <a:ext cx="952825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ночь</a:t>
            </a:r>
          </a:p>
        </p:txBody>
      </p:sp>
      <p:pic>
        <p:nvPicPr>
          <p:cNvPr id="20" name="Picture 6" descr="http://www.bbc.co.uk/blogs/23degrees/equinox_earth.jpg"/>
          <p:cNvPicPr>
            <a:picLocks noChangeAspect="1" noChangeArrowheads="1"/>
          </p:cNvPicPr>
          <p:nvPr/>
        </p:nvPicPr>
        <p:blipFill>
          <a:blip r:embed="rId5"/>
          <a:srcRect l="20833" t="11539" r="28030" b="10577"/>
          <a:stretch>
            <a:fillRect/>
          </a:stretch>
        </p:blipFill>
        <p:spPr bwMode="auto">
          <a:xfrm>
            <a:off x="5143504" y="2143116"/>
            <a:ext cx="3214710" cy="32147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2" name="Прямая соединительная линия 11"/>
          <p:cNvCxnSpPr/>
          <p:nvPr/>
        </p:nvCxnSpPr>
        <p:spPr>
          <a:xfrm rot="5400000">
            <a:off x="4857752" y="2857496"/>
            <a:ext cx="3857652" cy="1714512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трелка вправо 20"/>
          <p:cNvSpPr/>
          <p:nvPr/>
        </p:nvSpPr>
        <p:spPr>
          <a:xfrm>
            <a:off x="3214678" y="3000372"/>
            <a:ext cx="1928826" cy="1214446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Солнце светит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 descr="Большие смайлики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63" y="1714489"/>
            <a:ext cx="2225158" cy="20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8" descr="Большие смайли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62" y="1418160"/>
            <a:ext cx="2071693" cy="2225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2" descr="Большие смайлики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1785926"/>
            <a:ext cx="1941249" cy="1785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15"/>
          <p:cNvSpPr>
            <a:spLocks noChangeArrowheads="1"/>
          </p:cNvSpPr>
          <p:nvPr/>
        </p:nvSpPr>
        <p:spPr bwMode="auto">
          <a:xfrm>
            <a:off x="642910" y="4000504"/>
            <a:ext cx="235743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chemeClr val="tx1">
                    <a:lumMod val="20000"/>
                    <a:lumOff val="80000"/>
                  </a:schemeClr>
                </a:solidFill>
                <a:latin typeface="Constantia" pitchFamily="18" charset="0"/>
              </a:rPr>
              <a:t>Отлично усвоил </a:t>
            </a:r>
            <a:br>
              <a:rPr lang="ru-RU" sz="2800" b="1" dirty="0">
                <a:solidFill>
                  <a:schemeClr val="tx1">
                    <a:lumMod val="20000"/>
                    <a:lumOff val="80000"/>
                  </a:schemeClr>
                </a:solidFill>
                <a:latin typeface="Constantia" pitchFamily="18" charset="0"/>
              </a:rPr>
            </a:br>
            <a:r>
              <a:rPr lang="ru-RU" sz="2800" b="1" dirty="0">
                <a:solidFill>
                  <a:schemeClr val="tx1">
                    <a:lumMod val="20000"/>
                    <a:lumOff val="80000"/>
                  </a:schemeClr>
                </a:solidFill>
                <a:latin typeface="Constantia" pitchFamily="18" charset="0"/>
              </a:rPr>
              <a:t>тему урока.</a:t>
            </a:r>
            <a:endParaRPr lang="ru-RU" sz="2800" dirty="0">
              <a:solidFill>
                <a:schemeClr val="tx1">
                  <a:lumMod val="20000"/>
                  <a:lumOff val="80000"/>
                </a:schemeClr>
              </a:solidFill>
              <a:latin typeface="Constantia" pitchFamily="18" charset="0"/>
            </a:endParaRPr>
          </a:p>
        </p:txBody>
      </p:sp>
      <p:sp>
        <p:nvSpPr>
          <p:cNvPr id="8" name="Прямоугольник 16"/>
          <p:cNvSpPr>
            <a:spLocks noChangeArrowheads="1"/>
          </p:cNvSpPr>
          <p:nvPr/>
        </p:nvSpPr>
        <p:spPr bwMode="auto">
          <a:xfrm>
            <a:off x="3643306" y="4071942"/>
            <a:ext cx="21431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chemeClr val="tx1">
                    <a:lumMod val="20000"/>
                    <a:lumOff val="80000"/>
                  </a:schemeClr>
                </a:solidFill>
                <a:latin typeface="Constantia" pitchFamily="18" charset="0"/>
              </a:rPr>
              <a:t>Не всё было </a:t>
            </a:r>
            <a:br>
              <a:rPr lang="ru-RU" sz="2800" b="1" dirty="0">
                <a:solidFill>
                  <a:schemeClr val="tx1">
                    <a:lumMod val="20000"/>
                    <a:lumOff val="80000"/>
                  </a:schemeClr>
                </a:solidFill>
                <a:latin typeface="Constantia" pitchFamily="18" charset="0"/>
              </a:rPr>
            </a:br>
            <a:r>
              <a:rPr lang="ru-RU" sz="2800" b="1" dirty="0">
                <a:solidFill>
                  <a:schemeClr val="tx1">
                    <a:lumMod val="20000"/>
                    <a:lumOff val="80000"/>
                  </a:schemeClr>
                </a:solidFill>
                <a:latin typeface="Constantia" pitchFamily="18" charset="0"/>
              </a:rPr>
              <a:t>понятно.</a:t>
            </a:r>
            <a:endParaRPr lang="ru-RU" sz="2800" dirty="0">
              <a:solidFill>
                <a:schemeClr val="tx1">
                  <a:lumMod val="20000"/>
                  <a:lumOff val="80000"/>
                </a:schemeClr>
              </a:solidFill>
              <a:latin typeface="Constantia" pitchFamily="18" charset="0"/>
            </a:endParaRPr>
          </a:p>
        </p:txBody>
      </p:sp>
      <p:sp>
        <p:nvSpPr>
          <p:cNvPr id="9" name="Прямоугольник 17"/>
          <p:cNvSpPr>
            <a:spLocks noChangeArrowheads="1"/>
          </p:cNvSpPr>
          <p:nvPr/>
        </p:nvSpPr>
        <p:spPr bwMode="auto">
          <a:xfrm>
            <a:off x="6500826" y="4000504"/>
            <a:ext cx="19288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chemeClr val="tx1">
                    <a:lumMod val="20000"/>
                    <a:lumOff val="80000"/>
                  </a:schemeClr>
                </a:solidFill>
                <a:latin typeface="Constantia" pitchFamily="18" charset="0"/>
              </a:rPr>
              <a:t>Ничего не </a:t>
            </a:r>
            <a:br>
              <a:rPr lang="ru-RU" sz="2800" b="1" dirty="0">
                <a:solidFill>
                  <a:schemeClr val="tx1">
                    <a:lumMod val="20000"/>
                    <a:lumOff val="80000"/>
                  </a:schemeClr>
                </a:solidFill>
                <a:latin typeface="Constantia" pitchFamily="18" charset="0"/>
              </a:rPr>
            </a:br>
            <a:r>
              <a:rPr lang="ru-RU" sz="2800" b="1" dirty="0">
                <a:solidFill>
                  <a:schemeClr val="tx1">
                    <a:lumMod val="20000"/>
                    <a:lumOff val="80000"/>
                  </a:schemeClr>
                </a:solidFill>
                <a:latin typeface="Constantia" pitchFamily="18" charset="0"/>
              </a:rPr>
              <a:t>понял.</a:t>
            </a:r>
            <a:endParaRPr lang="ru-RU" sz="2800" dirty="0">
              <a:solidFill>
                <a:schemeClr val="tx1">
                  <a:lumMod val="20000"/>
                  <a:lumOff val="80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29">
      <a:dk1>
        <a:srgbClr val="0070C0"/>
      </a:dk1>
      <a:lt1>
        <a:srgbClr val="0070C0"/>
      </a:lt1>
      <a:dk2>
        <a:srgbClr val="FE8CFF"/>
      </a:dk2>
      <a:lt2>
        <a:srgbClr val="595959"/>
      </a:lt2>
      <a:accent1>
        <a:srgbClr val="005828"/>
      </a:accent1>
      <a:accent2>
        <a:srgbClr val="FF0000"/>
      </a:accent2>
      <a:accent3>
        <a:srgbClr val="FFFFEE"/>
      </a:accent3>
      <a:accent4>
        <a:srgbClr val="00B05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111</TotalTime>
  <Words>211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Что такое день и что такое ночь?</vt:lpstr>
      <vt:lpstr>Совместное открытие знаний</vt:lpstr>
      <vt:lpstr>Слайд 8</vt:lpstr>
      <vt:lpstr>Слайд 9</vt:lpstr>
    </vt:vector>
  </TitlesOfParts>
  <Company>Workgroop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Катерина</dc:creator>
  <cp:lastModifiedBy>Катерина</cp:lastModifiedBy>
  <cp:revision>12</cp:revision>
  <dcterms:created xsi:type="dcterms:W3CDTF">2013-10-15T15:27:06Z</dcterms:created>
  <dcterms:modified xsi:type="dcterms:W3CDTF">2013-10-15T17:18:12Z</dcterms:modified>
</cp:coreProperties>
</file>