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65" r:id="rId3"/>
    <p:sldId id="259" r:id="rId4"/>
    <p:sldId id="260" r:id="rId5"/>
    <p:sldId id="263" r:id="rId6"/>
    <p:sldId id="264" r:id="rId7"/>
    <p:sldId id="266" r:id="rId8"/>
    <p:sldId id="269" r:id="rId9"/>
    <p:sldId id="268" r:id="rId10"/>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7" autoAdjust="0"/>
  </p:normalViewPr>
  <p:slideViewPr>
    <p:cSldViewPr>
      <p:cViewPr varScale="1">
        <p:scale>
          <a:sx n="72" d="100"/>
          <a:sy n="72" d="100"/>
        </p:scale>
        <p:origin x="-1470" y="-84"/>
      </p:cViewPr>
      <p:guideLst>
        <p:guide orient="horz" pos="2160"/>
        <p:guide pos="2880"/>
      </p:guideLst>
    </p:cSldViewPr>
  </p:slideViewPr>
  <p:outlineViewPr>
    <p:cViewPr>
      <p:scale>
        <a:sx n="33" d="100"/>
        <a:sy n="33" d="100"/>
      </p:scale>
      <p:origin x="0" y="325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20" name="Нижний колонтитул 19"/>
          <p:cNvSpPr>
            <a:spLocks noGrp="1"/>
          </p:cNvSpPr>
          <p:nvPr>
            <p:ph type="ftr" sz="quarter" idx="11"/>
          </p:nvPr>
        </p:nvSpPr>
        <p:spPr/>
        <p:txBody>
          <a:bodyPr/>
          <a:lstStyle>
            <a:extLst/>
          </a:lstStyle>
          <a:p>
            <a:endParaRPr lang="en-US"/>
          </a:p>
        </p:txBody>
      </p:sp>
      <p:sp>
        <p:nvSpPr>
          <p:cNvPr id="10" name="Номер слайда 9"/>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10/17/2013</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EAF463A-BC7C-46EE-9F1E-7F377CCA4891}" type="datetimeFigureOut">
              <a:rPr lang="en-US" smtClean="0"/>
              <a:pPr/>
              <a:t>10/17/2013</a:t>
            </a:fld>
            <a:endParaRPr lang="en-US"/>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483448D-3A78-4528-A469-B745A65DA480}" type="slidenum">
              <a:rPr lang="en-US" smtClean="0"/>
              <a:pPr/>
              <a:t>‹#›</a:t>
            </a:fld>
            <a:endParaRPr lang="en-US"/>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edge/>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447800" y="609600"/>
            <a:ext cx="7086600" cy="1828800"/>
          </a:xfrm>
        </p:spPr>
        <p:txBody>
          <a:bodyPr>
            <a:noAutofit/>
          </a:bodyPr>
          <a:lstStyle/>
          <a:p>
            <a:r>
              <a:rPr lang="ru-RU" sz="4800" dirty="0" smtClean="0"/>
              <a:t>Влияние культуры Византии на культуру Древней Руси</a:t>
            </a:r>
            <a:endParaRPr lang="ru-RU" sz="4800" dirty="0"/>
          </a:p>
        </p:txBody>
      </p:sp>
      <p:pic>
        <p:nvPicPr>
          <p:cNvPr id="5122" name="Picture 2"/>
          <p:cNvPicPr>
            <a:picLocks noChangeAspect="1" noChangeArrowheads="1"/>
          </p:cNvPicPr>
          <p:nvPr/>
        </p:nvPicPr>
        <p:blipFill>
          <a:blip r:embed="rId2" cstate="print"/>
          <a:srcRect/>
          <a:stretch>
            <a:fillRect/>
          </a:stretch>
        </p:blipFill>
        <p:spPr bwMode="auto">
          <a:xfrm>
            <a:off x="990600" y="2743200"/>
            <a:ext cx="3616794" cy="2736437"/>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5141020" y="2539008"/>
            <a:ext cx="3393380" cy="3175992"/>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Крещение Руси</a:t>
            </a:r>
            <a:endParaRPr lang="ru-RU" dirty="0"/>
          </a:p>
        </p:txBody>
      </p:sp>
      <p:sp>
        <p:nvSpPr>
          <p:cNvPr id="3" name="Содержимое 2"/>
          <p:cNvSpPr>
            <a:spLocks noGrp="1"/>
          </p:cNvSpPr>
          <p:nvPr>
            <p:ph idx="1"/>
          </p:nvPr>
        </p:nvSpPr>
        <p:spPr/>
        <p:txBody>
          <a:bodyPr>
            <a:normAutofit/>
          </a:bodyPr>
          <a:lstStyle/>
          <a:p>
            <a:pPr>
              <a:buNone/>
            </a:pPr>
            <a:r>
              <a:rPr lang="ru-RU" sz="1600" dirty="0" smtClean="0"/>
              <a:t>В 988-989 гг. князь Владимир провел вторую религиозную реформу. В качестве новой религии и было принято христианство. В результате посещения русскими посольствами разных государств, бесед с проповедниками мусульманства из Волжской Болгарии, иудейства из Хазарии, католичества «из немцев» и православие из Византии князь Владимир якобы выбрал православие.</a:t>
            </a:r>
          </a:p>
          <a:p>
            <a:pPr>
              <a:buNone/>
            </a:pPr>
            <a:r>
              <a:rPr lang="ru-RU" sz="1600" dirty="0" smtClean="0"/>
              <a:t>Летописец в «Повести временных лет» объясняет выбор новой веры по византийскому образцу красотой византийского богослужения, поразившей русских послов: «И пришли мы в Греческую землю, и ввели нас туда, где служат они богу своему, и не знали – на небе или на земле мы, ибо нет на земле такого зрелища и красоты такой, и не знаем, как сказать об этом, знаем только, что пребывает там бог с людьми и служба их лучше, чем во всех других странах. Не можем мы забыть красоты той, ибо каждый человек, если вкусит сладкого, не возьмет горького, так и мы не можем уже пребывать в язычестве». Красота византийского богослужения, и ее эстетический эффект заставили русских послов предпочесть христианскую веру византийского образца.</a:t>
            </a:r>
            <a:endParaRPr lang="ru-RU" sz="1600"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Музыкальная культура</a:t>
            </a:r>
            <a:endParaRPr lang="ru-RU" dirty="0"/>
          </a:p>
        </p:txBody>
      </p:sp>
      <p:sp>
        <p:nvSpPr>
          <p:cNvPr id="3" name="Содержимое 2"/>
          <p:cNvSpPr>
            <a:spLocks noGrp="1"/>
          </p:cNvSpPr>
          <p:nvPr>
            <p:ph idx="1"/>
          </p:nvPr>
        </p:nvSpPr>
        <p:spPr>
          <a:xfrm>
            <a:off x="1219200" y="1371600"/>
            <a:ext cx="3898392" cy="5029200"/>
          </a:xfrm>
        </p:spPr>
        <p:txBody>
          <a:bodyPr>
            <a:normAutofit lnSpcReduction="10000"/>
          </a:bodyPr>
          <a:lstStyle/>
          <a:p>
            <a:pPr>
              <a:buNone/>
            </a:pPr>
            <a:r>
              <a:rPr lang="ru-RU" sz="1600" dirty="0" smtClean="0"/>
              <a:t>Древняя Русь восприняла от Византии музыкальную культуру практически. До нас не дошли никакие музыкально – теоретические труды, отражавшие теорию византийской музыки. Практическое освоение музыкальных жанров Византии на Руси шло параллельно с овладением всеми тремя видами нотации, и в этом процессе, несомненно, должна оказывать воздействие русская национальная струя, возможно идущая от ритуальной языческой культуры. Древняя Русь восприняла византийскую музыкальную культуру и новую музыкальную эстетику вместе с крещением как непосредственный источник, из которого развилась новая струя музыки, противопоставившая себя исконным народным жанрам.</a:t>
            </a:r>
            <a:endParaRPr lang="ru-RU" sz="1600" dirty="0"/>
          </a:p>
        </p:txBody>
      </p:sp>
      <p:pic>
        <p:nvPicPr>
          <p:cNvPr id="4098" name="Picture 2"/>
          <p:cNvPicPr>
            <a:picLocks noChangeAspect="1" noChangeArrowheads="1"/>
          </p:cNvPicPr>
          <p:nvPr/>
        </p:nvPicPr>
        <p:blipFill>
          <a:blip r:embed="rId2" cstate="print"/>
          <a:srcRect/>
          <a:stretch>
            <a:fillRect/>
          </a:stretch>
        </p:blipFill>
        <p:spPr bwMode="auto">
          <a:xfrm>
            <a:off x="5029200" y="1701800"/>
            <a:ext cx="3718560" cy="309880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4724400" y="990600"/>
            <a:ext cx="4114800" cy="4572000"/>
          </a:xfrm>
          <a:prstGeom prst="rect">
            <a:avLst/>
          </a:prstGeom>
          <a:noFill/>
          <a:ln w="9525">
            <a:noFill/>
            <a:miter lim="800000"/>
            <a:headEnd/>
            <a:tailEnd/>
          </a:ln>
          <a:effectLst/>
        </p:spPr>
      </p:pic>
      <p:sp>
        <p:nvSpPr>
          <p:cNvPr id="2" name="Заголовок 1"/>
          <p:cNvSpPr>
            <a:spLocks noGrp="1"/>
          </p:cNvSpPr>
          <p:nvPr>
            <p:ph type="title"/>
          </p:nvPr>
        </p:nvSpPr>
        <p:spPr/>
        <p:txBody>
          <a:bodyPr/>
          <a:lstStyle/>
          <a:p>
            <a:r>
              <a:rPr lang="ru-RU" dirty="0" smtClean="0"/>
              <a:t>Письменность</a:t>
            </a:r>
            <a:endParaRPr lang="ru-RU" dirty="0"/>
          </a:p>
        </p:txBody>
      </p:sp>
      <p:sp>
        <p:nvSpPr>
          <p:cNvPr id="3" name="Содержимое 2"/>
          <p:cNvSpPr>
            <a:spLocks noGrp="1"/>
          </p:cNvSpPr>
          <p:nvPr>
            <p:ph idx="1"/>
          </p:nvPr>
        </p:nvSpPr>
        <p:spPr>
          <a:xfrm>
            <a:off x="1295400" y="1447800"/>
            <a:ext cx="4038600" cy="4953000"/>
          </a:xfrm>
        </p:spPr>
        <p:txBody>
          <a:bodyPr>
            <a:normAutofit/>
          </a:bodyPr>
          <a:lstStyle/>
          <a:p>
            <a:pPr>
              <a:buNone/>
            </a:pPr>
            <a:r>
              <a:rPr lang="ru-RU" sz="1600" dirty="0" smtClean="0"/>
              <a:t>Во второй половине </a:t>
            </a:r>
            <a:r>
              <a:rPr lang="en-US" sz="1600" dirty="0" smtClean="0"/>
              <a:t>I</a:t>
            </a:r>
            <a:r>
              <a:rPr lang="ru-RU" sz="1600" dirty="0" smtClean="0"/>
              <a:t>Х создается славянская письменность на основе греческого уставного письма с добавлением нескольких букв. Братья Кирилл и </a:t>
            </a:r>
            <a:r>
              <a:rPr lang="ru-RU" sz="1600" dirty="0" err="1" smtClean="0"/>
              <a:t>Мефодий</a:t>
            </a:r>
            <a:r>
              <a:rPr lang="ru-RU" sz="1600" dirty="0" smtClean="0"/>
              <a:t> прибыли из Византии в </a:t>
            </a:r>
            <a:r>
              <a:rPr lang="ru-RU" sz="1600" dirty="0" err="1" smtClean="0"/>
              <a:t>Великоморавскую</a:t>
            </a:r>
            <a:r>
              <a:rPr lang="ru-RU" sz="1600" dirty="0" smtClean="0"/>
              <a:t> державу по приглашению князя Ростислава с миссионерскими целями в 863 году. Договор 911 года между Олегом и Византией уже был написан на двух языках - греческом и славянском . О довольно широком распространении грамотности среди различных слоев общества свидетельствуют летописи и археологические находки, относящиеся к Х</a:t>
            </a:r>
            <a:r>
              <a:rPr lang="en-US" sz="1600" dirty="0" smtClean="0"/>
              <a:t>I</a:t>
            </a:r>
            <a:r>
              <a:rPr lang="ru-RU" sz="1600" dirty="0" smtClean="0"/>
              <a:t> веку, а так же многочисленные новгородские берестяные грамоты.</a:t>
            </a: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Архитектура</a:t>
            </a:r>
            <a:endParaRPr lang="ru-RU" dirty="0"/>
          </a:p>
        </p:txBody>
      </p:sp>
      <p:sp>
        <p:nvSpPr>
          <p:cNvPr id="3" name="Содержимое 2"/>
          <p:cNvSpPr>
            <a:spLocks noGrp="1"/>
          </p:cNvSpPr>
          <p:nvPr>
            <p:ph idx="1"/>
          </p:nvPr>
        </p:nvSpPr>
        <p:spPr>
          <a:xfrm>
            <a:off x="1435608" y="1447800"/>
            <a:ext cx="3593592" cy="4876800"/>
          </a:xfrm>
        </p:spPr>
        <p:txBody>
          <a:bodyPr>
            <a:normAutofit lnSpcReduction="10000"/>
          </a:bodyPr>
          <a:lstStyle/>
          <a:p>
            <a:pPr>
              <a:buNone/>
            </a:pPr>
            <a:r>
              <a:rPr lang="ru-RU" sz="1600" dirty="0" smtClean="0"/>
              <a:t>Под большим воздействием церкви находился другой вид древнего искусства - архитектура. С приходом на Русь христианства широко начинается строительство культовых зданий, церквей и монастырей. Византийское зодчество не могло бы привиться на русской почве ранее </a:t>
            </a:r>
            <a:r>
              <a:rPr lang="en-US" sz="1600" dirty="0" smtClean="0"/>
              <a:t>I</a:t>
            </a:r>
            <a:r>
              <a:rPr lang="ru-RU" sz="1600" dirty="0" smtClean="0"/>
              <a:t>Х века, т.е. ранее принятия христианства на Руси, оно было чуждо и враждебно стране, где еще только слагалось классовое общество и государство. Конечно и теперь развитость социальных отношений Византии и Руси не совпадала – в Византии это было сложившееся феодальное общество, а на Руси – период сложения раннего феодального государства .</a:t>
            </a:r>
            <a:endParaRPr lang="ru-RU" sz="1600" dirty="0"/>
          </a:p>
        </p:txBody>
      </p:sp>
      <p:pic>
        <p:nvPicPr>
          <p:cNvPr id="2050" name="Picture 2"/>
          <p:cNvPicPr>
            <a:picLocks noChangeAspect="1" noChangeArrowheads="1"/>
          </p:cNvPicPr>
          <p:nvPr/>
        </p:nvPicPr>
        <p:blipFill>
          <a:blip r:embed="rId2" cstate="print"/>
          <a:srcRect/>
          <a:stretch>
            <a:fillRect/>
          </a:stretch>
        </p:blipFill>
        <p:spPr bwMode="auto">
          <a:xfrm>
            <a:off x="5181600" y="1752600"/>
            <a:ext cx="3769112" cy="297180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Иконопись </a:t>
            </a:r>
            <a:endParaRPr lang="ru-RU" dirty="0"/>
          </a:p>
        </p:txBody>
      </p:sp>
      <p:sp>
        <p:nvSpPr>
          <p:cNvPr id="3" name="Содержимое 2"/>
          <p:cNvSpPr>
            <a:spLocks noGrp="1"/>
          </p:cNvSpPr>
          <p:nvPr>
            <p:ph idx="1"/>
          </p:nvPr>
        </p:nvSpPr>
        <p:spPr>
          <a:xfrm>
            <a:off x="1435608" y="1447800"/>
            <a:ext cx="3669792" cy="4800600"/>
          </a:xfrm>
        </p:spPr>
        <p:txBody>
          <a:bodyPr>
            <a:normAutofit lnSpcReduction="10000"/>
          </a:bodyPr>
          <a:lstStyle/>
          <a:p>
            <a:pPr>
              <a:buNone/>
            </a:pPr>
            <a:r>
              <a:rPr lang="ru-RU" sz="1600" dirty="0" smtClean="0"/>
              <a:t>В области Станковой живописи первым толчком влияния византийской живописи был привоз на Русь икон. Иконы эти на Руси копировали, им подражали. Когда позднее кроме греческих икон на Русь стали привозить иконы из других православных стран, стало возможным отметить влияние живописи и этих стран. Христианство – это религия откровения. И многое объясняется в ней небесным дарованием. Не случайно одним из главных праздников является сошествие святого духа на апостолов, в результате которого они </a:t>
            </a:r>
            <a:r>
              <a:rPr lang="ru-RU" sz="1600" dirty="0" err="1" smtClean="0"/>
              <a:t>просвятились</a:t>
            </a:r>
            <a:r>
              <a:rPr lang="ru-RU" sz="1600" dirty="0" smtClean="0"/>
              <a:t> и получили дар свыше. Моменты дарования свыше, откровения запечатлены на древних иконах.</a:t>
            </a:r>
            <a:endParaRPr lang="ru-RU" sz="1600" dirty="0"/>
          </a:p>
        </p:txBody>
      </p:sp>
      <p:pic>
        <p:nvPicPr>
          <p:cNvPr id="1026" name="Picture 2"/>
          <p:cNvPicPr>
            <a:picLocks noChangeAspect="1" noChangeArrowheads="1"/>
          </p:cNvPicPr>
          <p:nvPr/>
        </p:nvPicPr>
        <p:blipFill>
          <a:blip r:embed="rId2" cstate="print"/>
          <a:srcRect/>
          <a:stretch>
            <a:fillRect/>
          </a:stretch>
        </p:blipFill>
        <p:spPr bwMode="auto">
          <a:xfrm>
            <a:off x="5524500" y="1752600"/>
            <a:ext cx="3162300" cy="421640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Использованные материалы</a:t>
            </a:r>
            <a:endParaRPr lang="ru-RU" dirty="0"/>
          </a:p>
        </p:txBody>
      </p:sp>
      <p:sp>
        <p:nvSpPr>
          <p:cNvPr id="3" name="Содержимое 2"/>
          <p:cNvSpPr>
            <a:spLocks noGrp="1"/>
          </p:cNvSpPr>
          <p:nvPr>
            <p:ph idx="1"/>
          </p:nvPr>
        </p:nvSpPr>
        <p:spPr>
          <a:xfrm>
            <a:off x="1447800" y="1524000"/>
            <a:ext cx="7498080" cy="4800600"/>
          </a:xfrm>
          <a:ln>
            <a:solidFill>
              <a:schemeClr val="bg1"/>
            </a:solidFill>
          </a:ln>
        </p:spPr>
        <p:txBody>
          <a:bodyPr/>
          <a:lstStyle/>
          <a:p>
            <a:pPr>
              <a:buNone/>
            </a:pPr>
            <a:r>
              <a:rPr lang="en-US" dirty="0" smtClean="0"/>
              <a:t>http://ua.coolreferat.com</a:t>
            </a:r>
            <a:endParaRPr lang="ru-RU" dirty="0" smtClean="0"/>
          </a:p>
          <a:p>
            <a:pPr>
              <a:buNone/>
            </a:pPr>
            <a:r>
              <a:rPr lang="en-US" dirty="0" smtClean="0"/>
              <a:t>mages.yandex.ru</a:t>
            </a:r>
            <a:endParaRPr lang="ru-RU" dirty="0" smtClean="0"/>
          </a:p>
          <a:p>
            <a:pPr>
              <a:buNone/>
            </a:pPr>
            <a:endParaRPr lang="ru-RU" dirty="0" smtClean="0"/>
          </a:p>
          <a:p>
            <a:pPr>
              <a:buNone/>
            </a:pPr>
            <a:endParaRPr lang="ru-RU" dirty="0" smtClean="0"/>
          </a:p>
          <a:p>
            <a:pPr>
              <a:buNone/>
            </a:pPr>
            <a:endParaRPr lang="ru-RU" dirty="0" smtClean="0"/>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smtClean="0"/>
              <a:t>Презентацию подготовила </a:t>
            </a:r>
          </a:p>
          <a:p>
            <a:pPr>
              <a:buNone/>
            </a:pPr>
            <a:r>
              <a:rPr lang="ru-RU" dirty="0" smtClean="0"/>
              <a:t>ученица 6-б класса</a:t>
            </a:r>
          </a:p>
          <a:p>
            <a:pPr>
              <a:buNone/>
            </a:pPr>
            <a:r>
              <a:rPr lang="ru-RU" dirty="0" err="1" smtClean="0"/>
              <a:t>Утемова</a:t>
            </a:r>
            <a:r>
              <a:rPr lang="ru-RU" dirty="0" smtClean="0"/>
              <a:t> Анастасия</a:t>
            </a:r>
          </a:p>
          <a:p>
            <a:endParaRPr lang="ru-RU" dirty="0"/>
          </a:p>
        </p:txBody>
      </p:sp>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36</TotalTime>
  <Words>586</Words>
  <Application>Microsoft Office PowerPoint</Application>
  <PresentationFormat>Экран (4:3)</PresentationFormat>
  <Paragraphs>19</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Солнцестояние</vt:lpstr>
      <vt:lpstr>Влияние культуры Византии на культуру Древней Руси</vt:lpstr>
      <vt:lpstr>Крещение Руси</vt:lpstr>
      <vt:lpstr>Музыкальная культура</vt:lpstr>
      <vt:lpstr>Письменность</vt:lpstr>
      <vt:lpstr>Архитектура</vt:lpstr>
      <vt:lpstr>Иконопись </vt:lpstr>
      <vt:lpstr>Использованные материалы</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Влияние культуры Византии на культуру Древней Руси</dc:title>
  <dc:creator>Няшка</dc:creator>
  <cp:lastModifiedBy>Kleu</cp:lastModifiedBy>
  <cp:revision>8</cp:revision>
  <dcterms:created xsi:type="dcterms:W3CDTF">2013-10-14T11:37:10Z</dcterms:created>
  <dcterms:modified xsi:type="dcterms:W3CDTF">2013-10-17T09:44:57Z</dcterms:modified>
</cp:coreProperties>
</file>