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98000" autoAdjust="0"/>
  </p:normalViewPr>
  <p:slideViewPr>
    <p:cSldViewPr>
      <p:cViewPr varScale="1">
        <p:scale>
          <a:sx n="73" d="100"/>
          <a:sy n="73" d="100"/>
        </p:scale>
        <p:origin x="-7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3239A-7748-4CEA-A101-5CDF2B1A6BA9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C413F-1CEF-4EEE-B1EE-F71055BFDD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C413F-1CEF-4EEE-B1EE-F71055BFDD0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187D79-4D48-4AA4-B693-CA0EB161FDD8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7189C2-B2C9-44EB-B145-C093BCC1D71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851648" cy="914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         </a:t>
            </a:r>
            <a:r>
              <a:rPr lang="ru-RU" sz="3100" dirty="0" smtClean="0"/>
              <a:t>Информационно-исследовательский проект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496"/>
            <a:ext cx="8572560" cy="3571900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 «Как хлеб на стол пришел»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составил: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                                                                           1 кв. категории</a:t>
            </a:r>
          </a:p>
          <a:p>
            <a:r>
              <a:rPr lang="ru-RU" dirty="0" smtClean="0"/>
              <a:t>                                                                           Бурацкова И.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И вот что у нас получилось</a:t>
            </a:r>
            <a:endParaRPr lang="ru-RU" sz="2800" dirty="0"/>
          </a:p>
        </p:txBody>
      </p:sp>
      <p:pic>
        <p:nvPicPr>
          <p:cNvPr id="5" name="Содержимое 4" descr="DSCN476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71604" y="1643050"/>
            <a:ext cx="5829312" cy="43719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10215601" y="1920085"/>
            <a:ext cx="714379" cy="44348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00108"/>
            <a:ext cx="2743200" cy="1143008"/>
          </a:xfrm>
        </p:spPr>
        <p:txBody>
          <a:bodyPr/>
          <a:lstStyle/>
          <a:p>
            <a:r>
              <a:rPr lang="ru-RU" sz="2400" dirty="0" smtClean="0"/>
              <a:t>Интегрированное занятие «Хлеб всему голова»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43116"/>
            <a:ext cx="2743200" cy="410528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Цель: </a:t>
            </a:r>
            <a:r>
              <a:rPr lang="ru-RU" sz="1600" dirty="0" smtClean="0"/>
              <a:t>познакомить детей с процессом приготовления хлеба.</a:t>
            </a:r>
          </a:p>
          <a:p>
            <a:r>
              <a:rPr lang="ru-RU" sz="1600" b="1" dirty="0" smtClean="0"/>
              <a:t>Задачи:</a:t>
            </a:r>
            <a:r>
              <a:rPr lang="ru-RU" sz="1600" dirty="0" smtClean="0"/>
              <a:t> обогащать словарный запас детей именами прилагательными, обозначающими качества хлеба и активизировать речь детей; развивать логическое мышление; воспитывать бережное отношение к хлебу и уважение к труду людей, занимающихся приготовлением хлеба.</a:t>
            </a:r>
            <a:endParaRPr lang="ru-RU" sz="1600" dirty="0"/>
          </a:p>
        </p:txBody>
      </p:sp>
      <p:pic>
        <p:nvPicPr>
          <p:cNvPr id="5" name="Содержимое 4" descr="DSCN477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0" y="1214422"/>
            <a:ext cx="3429000" cy="4572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5000660" cy="9286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Чтобы испечь хлеб, </a:t>
            </a:r>
            <a:br>
              <a:rPr lang="ru-RU" sz="2000" dirty="0" smtClean="0"/>
            </a:br>
            <a:r>
              <a:rPr lang="ru-RU" sz="2000" dirty="0" smtClean="0"/>
              <a:t>нужно смешать продукты в одну миску…</a:t>
            </a:r>
            <a:endParaRPr lang="ru-RU" sz="2000" dirty="0"/>
          </a:p>
        </p:txBody>
      </p:sp>
      <p:pic>
        <p:nvPicPr>
          <p:cNvPr id="5" name="Содержимое 4" descr="DSCN478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17077">
            <a:off x="5454469" y="235069"/>
            <a:ext cx="3325416" cy="2494062"/>
          </a:xfrm>
        </p:spPr>
      </p:pic>
      <p:pic>
        <p:nvPicPr>
          <p:cNvPr id="6" name="Содержимое 5" descr="DSCN478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14282" y="1500174"/>
            <a:ext cx="3325416" cy="4433888"/>
          </a:xfrm>
        </p:spPr>
      </p:pic>
      <p:pic>
        <p:nvPicPr>
          <p:cNvPr id="7" name="Содержимое 4" descr="DSCN47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406390">
            <a:off x="3396914" y="2277286"/>
            <a:ext cx="3325416" cy="2494062"/>
          </a:xfrm>
          <a:prstGeom prst="rect">
            <a:avLst/>
          </a:prstGeom>
        </p:spPr>
      </p:pic>
      <p:pic>
        <p:nvPicPr>
          <p:cNvPr id="8" name="Содержимое 4" descr="DSCN478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93516">
            <a:off x="5529542" y="4226691"/>
            <a:ext cx="3325416" cy="24940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714356"/>
            <a:ext cx="3643338" cy="13573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Вот он хлебушек душистый.</a:t>
            </a:r>
            <a:br>
              <a:rPr lang="ru-RU" sz="2000" dirty="0" smtClean="0"/>
            </a:br>
            <a:r>
              <a:rPr lang="ru-RU" sz="2000" dirty="0" smtClean="0"/>
              <a:t>Вот он - тёплый, золотистый.</a:t>
            </a:r>
            <a:br>
              <a:rPr lang="ru-RU" sz="2000" dirty="0" smtClean="0"/>
            </a:br>
            <a:r>
              <a:rPr lang="ru-RU" sz="2000" dirty="0" smtClean="0"/>
              <a:t>В нём здоровье, наша сила,</a:t>
            </a:r>
            <a:br>
              <a:rPr lang="ru-RU" sz="2000" dirty="0" smtClean="0"/>
            </a:br>
            <a:r>
              <a:rPr lang="ru-RU" sz="2000" dirty="0" smtClean="0"/>
              <a:t>В нём - чудесное тепло.</a:t>
            </a:r>
            <a:endParaRPr lang="ru-RU" sz="2000" dirty="0"/>
          </a:p>
        </p:txBody>
      </p:sp>
      <p:pic>
        <p:nvPicPr>
          <p:cNvPr id="5" name="Содержимое 4" descr="DSCN481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0773848">
            <a:off x="302433" y="1151449"/>
            <a:ext cx="4038600" cy="3028950"/>
          </a:xfrm>
        </p:spPr>
      </p:pic>
      <p:pic>
        <p:nvPicPr>
          <p:cNvPr id="9" name="Содержимое 8" descr="DSCN499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29190" y="2428868"/>
            <a:ext cx="4038600" cy="302895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714356"/>
            <a:ext cx="3714776" cy="35719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поставить в печь…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4" descr="DSCN48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88560">
            <a:off x="500034" y="3571876"/>
            <a:ext cx="4038600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Самый вкусный хлеб тот, который сделан своими руками.</a:t>
            </a:r>
            <a:endParaRPr lang="ru-RU" sz="2000" dirty="0"/>
          </a:p>
        </p:txBody>
      </p:sp>
      <p:pic>
        <p:nvPicPr>
          <p:cNvPr id="5" name="Содержимое 4" descr="DSCN499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142984"/>
            <a:ext cx="4038600" cy="3028950"/>
          </a:xfrm>
        </p:spPr>
      </p:pic>
      <p:pic>
        <p:nvPicPr>
          <p:cNvPr id="6" name="Содержимое 5" descr="DSCN499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1142984"/>
            <a:ext cx="4038600" cy="3028950"/>
          </a:xfrm>
        </p:spPr>
      </p:pic>
      <p:pic>
        <p:nvPicPr>
          <p:cNvPr id="7" name="Содержимое 4" descr="DSCN499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14612" y="3829050"/>
            <a:ext cx="4038600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41431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Наши руки не знали скуки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4357694"/>
            <a:ext cx="8929718" cy="357190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А это наши                                                                               </a:t>
            </a:r>
            <a:r>
              <a:rPr lang="ru-RU" sz="1800" dirty="0" err="1" smtClean="0"/>
              <a:t>чудо-мельницы</a:t>
            </a:r>
            <a:endParaRPr lang="ru-RU" sz="1800" dirty="0"/>
          </a:p>
        </p:txBody>
      </p:sp>
      <p:pic>
        <p:nvPicPr>
          <p:cNvPr id="5" name="Содержимое 4" descr="DSCN467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428736"/>
            <a:ext cx="3810026" cy="2857520"/>
          </a:xfrm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366682" y="1000108"/>
            <a:ext cx="3786214" cy="428628"/>
          </a:xfrm>
          <a:prstGeom prst="rect">
            <a:avLst/>
          </a:prstGeom>
        </p:spPr>
        <p:txBody>
          <a:bodyPr vert="horz" lIns="18288" rIns="18288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Лепка колосков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4" descr="DSCN46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1428736"/>
            <a:ext cx="3810026" cy="2857519"/>
          </a:xfrm>
          <a:prstGeom prst="rect">
            <a:avLst/>
          </a:prstGeom>
        </p:spPr>
      </p:pic>
      <p:pic>
        <p:nvPicPr>
          <p:cNvPr id="8" name="Содержимое 4" descr="DSCN467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43174" y="4000481"/>
            <a:ext cx="3810025" cy="2857519"/>
          </a:xfrm>
          <a:prstGeom prst="rect">
            <a:avLst/>
          </a:prstGeom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4500562" y="1000108"/>
            <a:ext cx="3786214" cy="428628"/>
          </a:xfrm>
          <a:prstGeom prst="rect">
            <a:avLst/>
          </a:prstGeom>
        </p:spPr>
        <p:txBody>
          <a:bodyPr vert="horz" lIns="18288" rIns="18288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Рисование поля пшеницы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А ещё нас ждала увлекательная экскурсия в хлебный магазин</a:t>
            </a:r>
            <a:endParaRPr lang="ru-RU" sz="2000" dirty="0"/>
          </a:p>
        </p:txBody>
      </p:sp>
      <p:pic>
        <p:nvPicPr>
          <p:cNvPr id="5" name="Содержимое 4" descr="DSCN476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929190" y="1285860"/>
            <a:ext cx="4038600" cy="3028950"/>
          </a:xfrm>
        </p:spPr>
      </p:pic>
      <p:pic>
        <p:nvPicPr>
          <p:cNvPr id="6" name="Содержимое 5" descr="DSCN477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14282" y="1285860"/>
            <a:ext cx="4038600" cy="3028950"/>
          </a:xfrm>
        </p:spPr>
      </p:pic>
      <p:pic>
        <p:nvPicPr>
          <p:cNvPr id="7" name="Содержимое 4" descr="DSCN476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43174" y="3643314"/>
            <a:ext cx="4038600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400" dirty="0" smtClean="0"/>
              <a:t>праздник «ХЛЕБ – всему голова»</a:t>
            </a:r>
            <a:endParaRPr lang="ru-RU" sz="2400" dirty="0"/>
          </a:p>
        </p:txBody>
      </p:sp>
      <p:pic>
        <p:nvPicPr>
          <p:cNvPr id="5" name="Содержимое 4" descr="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4038600" cy="2695405"/>
          </a:xfrm>
        </p:spPr>
      </p:pic>
      <p:pic>
        <p:nvPicPr>
          <p:cNvPr id="7" name="Содержимое 6" descr="2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212149"/>
            <a:ext cx="3376611" cy="5059270"/>
          </a:xfrm>
        </p:spPr>
      </p:pic>
      <p:pic>
        <p:nvPicPr>
          <p:cNvPr id="6" name="Содержимое 4" descr="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000504"/>
            <a:ext cx="4038600" cy="26954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Инсценировка сказки «Колосок»</a:t>
            </a:r>
            <a:endParaRPr lang="ru-RU" sz="2000" dirty="0"/>
          </a:p>
        </p:txBody>
      </p:sp>
      <p:pic>
        <p:nvPicPr>
          <p:cNvPr id="5" name="Содержимое 4" descr="2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4038600" cy="2695405"/>
          </a:xfrm>
        </p:spPr>
      </p:pic>
      <p:pic>
        <p:nvPicPr>
          <p:cNvPr id="8" name="Содержимое 7" descr="2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500298" y="4000504"/>
            <a:ext cx="1811783" cy="2714644"/>
          </a:xfrm>
        </p:spPr>
      </p:pic>
      <p:pic>
        <p:nvPicPr>
          <p:cNvPr id="6" name="Содержимое 4" descr="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4000504"/>
            <a:ext cx="1798942" cy="2695405"/>
          </a:xfrm>
          <a:prstGeom prst="rect">
            <a:avLst/>
          </a:prstGeom>
        </p:spPr>
      </p:pic>
      <p:pic>
        <p:nvPicPr>
          <p:cNvPr id="7" name="Содержимое 4" descr="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1428736"/>
            <a:ext cx="3156264" cy="472911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Результат знаний, умений и навыков: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Расширили представления детей об окружающем мире;</a:t>
            </a:r>
          </a:p>
          <a:p>
            <a:r>
              <a:rPr lang="ru-RU" dirty="0" smtClean="0"/>
              <a:t>Систематизировали знания о производстве хлеба;</a:t>
            </a:r>
          </a:p>
          <a:p>
            <a:r>
              <a:rPr lang="ru-RU" dirty="0" smtClean="0"/>
              <a:t>Научились бережно относится к хлебу;</a:t>
            </a:r>
          </a:p>
          <a:p>
            <a:r>
              <a:rPr lang="ru-RU" dirty="0" smtClean="0"/>
              <a:t>Познакомились с видами хлебоуборочной и бытовой техники;</a:t>
            </a:r>
          </a:p>
          <a:p>
            <a:r>
              <a:rPr lang="ru-RU" dirty="0" smtClean="0"/>
              <a:t>Закрепили знания о труде взрослых;</a:t>
            </a:r>
          </a:p>
          <a:p>
            <a:r>
              <a:rPr lang="ru-RU" dirty="0" smtClean="0"/>
              <a:t>Научились анализировать, сравнивать и обобщать;</a:t>
            </a:r>
          </a:p>
          <a:p>
            <a:r>
              <a:rPr lang="ru-RU" dirty="0" smtClean="0"/>
              <a:t>Обогатили речь новыми словами:  сеятель, </a:t>
            </a:r>
            <a:r>
              <a:rPr lang="ru-RU" dirty="0" err="1" smtClean="0"/>
              <a:t>ветренная</a:t>
            </a:r>
            <a:r>
              <a:rPr lang="ru-RU" dirty="0" smtClean="0"/>
              <a:t> мельница, комбайн, культиватор; сеялка;</a:t>
            </a:r>
          </a:p>
          <a:p>
            <a:r>
              <a:rPr lang="ru-RU" dirty="0" smtClean="0"/>
              <a:t>Научились, общаться,   сотрудничать друг с другом, договариваться, работать в группе;</a:t>
            </a:r>
          </a:p>
          <a:p>
            <a:r>
              <a:rPr lang="ru-RU" dirty="0" smtClean="0"/>
              <a:t>Поняли,  что нужно ценить и уважать труд  людей;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355600" algn="just">
              <a:buNone/>
            </a:pPr>
            <a:r>
              <a:rPr lang="ru-RU" dirty="0" smtClean="0"/>
              <a:t>В наше время дети имеют в недостаточной степени  представления о хлебе, как он к нам приходит на стол, как его выращивают и кто.  Дети имеют не точные знания о хлебе и его полезных свойствах. Дети плохо употребляют в пищу хлеб, небрежно относятся к нему.</a:t>
            </a:r>
          </a:p>
          <a:p>
            <a:pPr marL="0" indent="355600" algn="just">
              <a:buNone/>
            </a:pPr>
            <a:r>
              <a:rPr lang="ru-RU" dirty="0" smtClean="0"/>
              <a:t>С помощью этого проекта у детей расширятся знания о хлебе, о тружениках села, пополнится словарный словарь.  А так же этот проект позволит сблизить детей и родителей в процессе подготовки домашнего задания.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Спасибо всем за внимание!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4929198"/>
            <a:ext cx="7677176" cy="135732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600" dirty="0" smtClean="0"/>
              <a:t>Слава миру на земле!</a:t>
            </a:r>
          </a:p>
          <a:p>
            <a:pPr algn="ctr"/>
            <a:r>
              <a:rPr lang="ru-RU" sz="2600" dirty="0" smtClean="0"/>
              <a:t>Слава хлебу на столе!</a:t>
            </a:r>
            <a:endParaRPr lang="ru-RU" sz="2600" dirty="0"/>
          </a:p>
        </p:txBody>
      </p:sp>
      <p:pic>
        <p:nvPicPr>
          <p:cNvPr id="5" name="Рисунок 4" descr="хлеб 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420000">
            <a:off x="3489421" y="1257562"/>
            <a:ext cx="4617720" cy="375673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400" b="1" dirty="0" smtClean="0"/>
              <a:t>Цель: систематизация представлений детей об истории возникновения хлеба на столе.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1.Продолжать закреплять знания детей о хлебе;</a:t>
            </a:r>
          </a:p>
          <a:p>
            <a:pPr>
              <a:buNone/>
            </a:pPr>
            <a:r>
              <a:rPr lang="ru-RU" dirty="0" smtClean="0"/>
              <a:t>2. Познакомить с процессом изготовления хлеба;</a:t>
            </a:r>
          </a:p>
          <a:p>
            <a:pPr marL="0" indent="0">
              <a:buNone/>
            </a:pPr>
            <a:r>
              <a:rPr lang="ru-RU" dirty="0" smtClean="0"/>
              <a:t>3. Расширить представления детей об окружающем мире;</a:t>
            </a:r>
            <a:br>
              <a:rPr lang="ru-RU" dirty="0" smtClean="0"/>
            </a:br>
            <a:r>
              <a:rPr lang="ru-RU" dirty="0" smtClean="0"/>
              <a:t>4. Способствовать развитию умственных способностей: анализ, синтез,  классификация, сравнение, обобщение;</a:t>
            </a:r>
            <a:br>
              <a:rPr lang="ru-RU" dirty="0" smtClean="0"/>
            </a:br>
            <a:r>
              <a:rPr lang="ru-RU" dirty="0" smtClean="0"/>
              <a:t>5. Создавать условия для развития поисково-исследовательских способностей;</a:t>
            </a:r>
            <a:br>
              <a:rPr lang="ru-RU" dirty="0" smtClean="0"/>
            </a:br>
            <a:r>
              <a:rPr lang="ru-RU" dirty="0" smtClean="0"/>
              <a:t>6. Развивать у детей умения пользоваться приборами  помощниками при проведении экспериментов;</a:t>
            </a:r>
            <a:br>
              <a:rPr lang="ru-RU" dirty="0" smtClean="0"/>
            </a:br>
            <a:r>
              <a:rPr lang="ru-RU" dirty="0" smtClean="0"/>
              <a:t>7.Обогащать словарный запас;</a:t>
            </a:r>
            <a:br>
              <a:rPr lang="ru-RU" dirty="0" smtClean="0"/>
            </a:br>
            <a:r>
              <a:rPr lang="ru-RU" dirty="0" smtClean="0"/>
              <a:t>8. Формировать социально-личностные качества: </a:t>
            </a:r>
            <a:r>
              <a:rPr lang="ru-RU" dirty="0" err="1" smtClean="0"/>
              <a:t>коммуникативность</a:t>
            </a:r>
            <a:r>
              <a:rPr lang="ru-RU" dirty="0" smtClean="0"/>
              <a:t>, любознательность, самостоятельность, наблюдательность;</a:t>
            </a:r>
            <a:br>
              <a:rPr lang="ru-RU" dirty="0" smtClean="0"/>
            </a:br>
            <a:r>
              <a:rPr lang="ru-RU" dirty="0" smtClean="0"/>
              <a:t>9.Разнообразить формы взаимодействия родителей и детей;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45719"/>
          </a:xfrm>
        </p:spPr>
        <p:txBody>
          <a:bodyPr>
            <a:normAutofit fontScale="90000"/>
          </a:bodyPr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Вид проекта</a:t>
            </a:r>
            <a:r>
              <a:rPr lang="ru-RU" sz="2800" dirty="0" smtClean="0"/>
              <a:t>: творческий, краткосрочный, коллективный.</a:t>
            </a:r>
          </a:p>
          <a:p>
            <a:pPr>
              <a:buNone/>
            </a:pPr>
            <a:r>
              <a:rPr lang="ru-RU" sz="2800" b="1" dirty="0" smtClean="0"/>
              <a:t>Сроки: </a:t>
            </a:r>
            <a:r>
              <a:rPr lang="ru-RU" sz="2800" dirty="0" smtClean="0"/>
              <a:t>3 недели</a:t>
            </a:r>
          </a:p>
          <a:p>
            <a:pPr marL="0" indent="0">
              <a:buNone/>
            </a:pPr>
            <a:r>
              <a:rPr lang="ru-RU" sz="2800" b="1" dirty="0" smtClean="0"/>
              <a:t>Ожидаемый результат: </a:t>
            </a:r>
            <a:r>
              <a:rPr lang="ru-RU" sz="2800" dirty="0" smtClean="0"/>
              <a:t>Ярмарка хлебобулочных изделий: « Вот он – хлебушек душистый »</a:t>
            </a:r>
          </a:p>
          <a:p>
            <a:pPr marL="0" indent="0">
              <a:buNone/>
            </a:pPr>
            <a:r>
              <a:rPr lang="ru-RU" sz="2800" b="1" dirty="0" smtClean="0"/>
              <a:t>Участники:</a:t>
            </a:r>
            <a:r>
              <a:rPr lang="ru-RU" sz="2800" dirty="0" smtClean="0"/>
              <a:t> дети старшего дошкольного возраста, родители, воспитатели.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857232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Реализация проекта: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1357298"/>
            <a:ext cx="7772400" cy="492922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Занятия: « Откуда хлеб пришёл », « Путешествие хлебушка».</a:t>
            </a:r>
          </a:p>
          <a:p>
            <a:pPr marL="457200" indent="-457200">
              <a:buAutoNum type="arabicPeriod"/>
            </a:pPr>
            <a:r>
              <a:rPr lang="ru-RU" dirty="0" smtClean="0"/>
              <a:t>Беседы с детьми о хлебе и профессии пекаря, разучивание стихов, пословиц и поговорок.</a:t>
            </a:r>
          </a:p>
          <a:p>
            <a:pPr marL="457200" indent="-457200">
              <a:buAutoNum type="arabicPeriod"/>
            </a:pPr>
            <a:r>
              <a:rPr lang="ru-RU" dirty="0" err="1" smtClean="0"/>
              <a:t>Исследовательная</a:t>
            </a:r>
            <a:r>
              <a:rPr lang="ru-RU" dirty="0" smtClean="0"/>
              <a:t> работа « Мельник», « Пекарь».</a:t>
            </a:r>
          </a:p>
          <a:p>
            <a:pPr marL="457200" indent="-457200">
              <a:buAutoNum type="arabicPeriod"/>
            </a:pPr>
            <a:r>
              <a:rPr lang="ru-RU" dirty="0" smtClean="0"/>
              <a:t>Дидактические  и  словесные игры: « Подбери пару», « Что лишнее», « Продолжи пословицу», « Образуй словечко».</a:t>
            </a:r>
          </a:p>
          <a:p>
            <a:pPr marL="457200" indent="-457200">
              <a:buAutoNum type="arabicPeriod"/>
            </a:pPr>
            <a:r>
              <a:rPr lang="ru-RU" dirty="0" smtClean="0"/>
              <a:t>Экскурсии:  на кухню дет. сада и в хлебный магазин.</a:t>
            </a:r>
          </a:p>
          <a:p>
            <a:pPr marL="457200" indent="-457200">
              <a:buAutoNum type="arabicPeriod"/>
            </a:pPr>
            <a:r>
              <a:rPr lang="ru-RU" dirty="0" smtClean="0"/>
              <a:t>Художественно-творческая деятельность:  рисование колосков, лепка « Колосок», лепка изделий из солёного теста, конструирование мельницы.</a:t>
            </a:r>
          </a:p>
          <a:p>
            <a:pPr marL="457200" indent="-457200">
              <a:buAutoNum type="arabicPeriod"/>
            </a:pPr>
            <a:r>
              <a:rPr lang="ru-RU" dirty="0" smtClean="0"/>
              <a:t>Чтение худ. литературы: « Колосок»(украинская сказка), « Пирожок» (норвежская сказка), « три ржаных колоса» (шведская сказка), легенда о том, как появился кекс или сказка о волшебном зёрнышке, « Котик-золотой лобик» (белорусская сказка), «</a:t>
            </a:r>
            <a:r>
              <a:rPr lang="ru-RU" dirty="0" err="1" smtClean="0"/>
              <a:t>Лисичкин</a:t>
            </a:r>
            <a:r>
              <a:rPr lang="ru-RU" dirty="0" smtClean="0"/>
              <a:t> хлеб» М. Пришвин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785794"/>
            <a:ext cx="2743200" cy="785818"/>
          </a:xfrm>
        </p:spPr>
        <p:txBody>
          <a:bodyPr/>
          <a:lstStyle/>
          <a:p>
            <a:r>
              <a:rPr lang="ru-RU" sz="2400" dirty="0" smtClean="0"/>
              <a:t>Интегрированное занятие « Колосок»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714348" y="1714488"/>
            <a:ext cx="2743200" cy="4572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Дидактическая цель: </a:t>
            </a:r>
            <a:r>
              <a:rPr lang="ru-RU" sz="1600" dirty="0" smtClean="0"/>
              <a:t>создать условия для открытий новых знаний в исследовательской деятельности.</a:t>
            </a:r>
          </a:p>
          <a:p>
            <a:r>
              <a:rPr lang="ru-RU" sz="1600" b="1" dirty="0" smtClean="0"/>
              <a:t>Задачи: </a:t>
            </a:r>
            <a:r>
              <a:rPr lang="ru-RU" sz="1600" dirty="0" smtClean="0"/>
              <a:t>повышать уровень развития ребёнка; формировать представления детей о труде хлеборобов, о том, как из муки приготавливают различные кондитерские изделия; развивать у детей познавательный интерес, творческие способности; воспитывать уважение к труду хлеборобов, бережное отношение к хлебу.</a:t>
            </a:r>
            <a:endParaRPr lang="ru-RU" sz="1600" dirty="0"/>
          </a:p>
        </p:txBody>
      </p:sp>
      <p:pic>
        <p:nvPicPr>
          <p:cNvPr id="16" name="Содержимое 15" descr="DSCN4776.JPG"/>
          <p:cNvPicPr preferRelativeResize="0"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071942" y="500054"/>
            <a:ext cx="4505498" cy="2930236"/>
          </a:xfrm>
        </p:spPr>
      </p:pic>
      <p:pic>
        <p:nvPicPr>
          <p:cNvPr id="21" name="Содержимое 15" descr="DSCN477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3408261"/>
            <a:ext cx="4576426" cy="3021135"/>
          </a:xfrm>
          <a:prstGeom prst="rect">
            <a:avLst/>
          </a:prstGeom>
        </p:spPr>
      </p:pic>
      <p:pic>
        <p:nvPicPr>
          <p:cNvPr id="22" name="Содержимое 15" descr="DSCN477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71934" y="3429001"/>
            <a:ext cx="4500594" cy="2971074"/>
          </a:xfrm>
          <a:prstGeom prst="rect">
            <a:avLst/>
          </a:prstGeom>
        </p:spPr>
      </p:pic>
      <p:pic>
        <p:nvPicPr>
          <p:cNvPr id="18436" name="Picture 4" descr="H:\DCIM\101NIKON\DSCN468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3428976"/>
            <a:ext cx="4500594" cy="298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4114800" cy="100013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 помощью мельницы ребята пробуют сделать муку</a:t>
            </a:r>
            <a:endParaRPr lang="ru-RU" sz="2400" dirty="0"/>
          </a:p>
        </p:txBody>
      </p:sp>
      <p:pic>
        <p:nvPicPr>
          <p:cNvPr id="5" name="Содержимое 4" descr="DSCN468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13792" y="1920875"/>
            <a:ext cx="3325416" cy="4433888"/>
          </a:xfrm>
        </p:spPr>
      </p:pic>
      <p:pic>
        <p:nvPicPr>
          <p:cNvPr id="6" name="Содержимое 5" descr="DSCN470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892391">
            <a:off x="4464454" y="753303"/>
            <a:ext cx="4038600" cy="3028950"/>
          </a:xfrm>
        </p:spPr>
      </p:pic>
      <p:pic>
        <p:nvPicPr>
          <p:cNvPr id="7" name="Содержимое 5" descr="DSCN47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3571876"/>
            <a:ext cx="4038600" cy="3028950"/>
          </a:xfrm>
          <a:prstGeom prst="rect">
            <a:avLst/>
          </a:prstGeom>
        </p:spPr>
      </p:pic>
      <p:pic>
        <p:nvPicPr>
          <p:cNvPr id="19458" name="Picture 2" descr="H:\DCIM\101NIKON\DSCN46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571876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А теперь самое время замесить тесто…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-1357354" y="1000108"/>
            <a:ext cx="1143008" cy="785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>
            <a:off x="9501222" y="1000109"/>
            <a:ext cx="1071570" cy="7858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H="1">
            <a:off x="9501222" y="2514600"/>
            <a:ext cx="1000132" cy="3845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6" descr="DSCN47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43240" y="2500306"/>
            <a:ext cx="2884885" cy="3846513"/>
          </a:xfrm>
          <a:prstGeom prst="rect">
            <a:avLst/>
          </a:prstGeom>
        </p:spPr>
      </p:pic>
      <p:pic>
        <p:nvPicPr>
          <p:cNvPr id="20482" name="Picture 2" descr="H:\DCIM\101NIKON\DSCN47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000108"/>
            <a:ext cx="2893471" cy="3857652"/>
          </a:xfrm>
          <a:prstGeom prst="rect">
            <a:avLst/>
          </a:prstGeom>
          <a:noFill/>
        </p:spPr>
      </p:pic>
      <p:pic>
        <p:nvPicPr>
          <p:cNvPr id="11" name="Содержимое 10" descr="DSCN4729.JPG"/>
          <p:cNvPicPr>
            <a:picLocks noGrp="1" noChangeAspect="1"/>
          </p:cNvPicPr>
          <p:nvPr>
            <p:ph sz="quarter" idx="2"/>
          </p:nvPr>
        </p:nvPicPr>
        <p:blipFill>
          <a:blip r:embed="rId4" cstate="screen"/>
          <a:stretch>
            <a:fillRect/>
          </a:stretch>
        </p:blipFill>
        <p:spPr>
          <a:xfrm>
            <a:off x="5857884" y="1071546"/>
            <a:ext cx="2883694" cy="38449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и сделать баранки с крендельками.</a:t>
            </a:r>
            <a:endParaRPr lang="ru-RU" sz="2800" dirty="0"/>
          </a:p>
        </p:txBody>
      </p:sp>
      <p:pic>
        <p:nvPicPr>
          <p:cNvPr id="5" name="Содержимое 4" descr="DSCN474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357422" y="1142984"/>
            <a:ext cx="4038600" cy="3028950"/>
          </a:xfrm>
        </p:spPr>
      </p:pic>
      <p:pic>
        <p:nvPicPr>
          <p:cNvPr id="9" name="Содержимое 8" descr="DSCN475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flipH="1">
            <a:off x="214282" y="4357694"/>
            <a:ext cx="3100388" cy="2325291"/>
          </a:xfrm>
        </p:spPr>
      </p:pic>
      <p:pic>
        <p:nvPicPr>
          <p:cNvPr id="10" name="Содержимое 8" descr="DSCN47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3428992" y="4357694"/>
            <a:ext cx="2357454" cy="2253853"/>
          </a:xfrm>
          <a:prstGeom prst="rect">
            <a:avLst/>
          </a:prstGeom>
        </p:spPr>
      </p:pic>
      <p:pic>
        <p:nvPicPr>
          <p:cNvPr id="11" name="Содержимое 8" descr="DSCN475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5857884" y="4357694"/>
            <a:ext cx="3100388" cy="232529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487</Words>
  <Application>Microsoft Office PowerPoint</Application>
  <PresentationFormat>Экран (4:3)</PresentationFormat>
  <Paragraphs>65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     Информационно-исследовательский проект </vt:lpstr>
      <vt:lpstr>Актуальность</vt:lpstr>
      <vt:lpstr>                 Цель: систематизация представлений детей об истории возникновения хлеба на столе. </vt:lpstr>
      <vt:lpstr>Слайд 4</vt:lpstr>
      <vt:lpstr>Реализация проекта:</vt:lpstr>
      <vt:lpstr>Интегрированное занятие « Колосок»</vt:lpstr>
      <vt:lpstr>С помощью мельницы ребята пробуют сделать муку</vt:lpstr>
      <vt:lpstr>А теперь самое время замесить тесто…</vt:lpstr>
      <vt:lpstr>и сделать баранки с крендельками.</vt:lpstr>
      <vt:lpstr>И вот что у нас получилось</vt:lpstr>
      <vt:lpstr>Интегрированное занятие «Хлеб всему голова»</vt:lpstr>
      <vt:lpstr>Чтобы испечь хлеб,  нужно смешать продукты в одну миску…</vt:lpstr>
      <vt:lpstr>Вот он хлебушек душистый. Вот он - тёплый, золотистый. В нём здоровье, наша сила, В нём - чудесное тепло.</vt:lpstr>
      <vt:lpstr>Самый вкусный хлеб тот, который сделан своими руками.</vt:lpstr>
      <vt:lpstr>Наши руки не знали скуки</vt:lpstr>
      <vt:lpstr>А ещё нас ждала увлекательная экскурсия в хлебный магазин</vt:lpstr>
      <vt:lpstr> праздник «ХЛЕБ – всему голова»</vt:lpstr>
      <vt:lpstr>Инсценировка сказки «Колосок»</vt:lpstr>
      <vt:lpstr> Результат знаний, умений и навыков:</vt:lpstr>
      <vt:lpstr>Спасибо всем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Откуда к нам  пришёл хлеб »</dc:title>
  <dc:creator>Пользователь</dc:creator>
  <cp:lastModifiedBy>Пользователь</cp:lastModifiedBy>
  <cp:revision>32</cp:revision>
  <dcterms:created xsi:type="dcterms:W3CDTF">2013-10-15T19:53:25Z</dcterms:created>
  <dcterms:modified xsi:type="dcterms:W3CDTF">2013-10-18T07:42:34Z</dcterms:modified>
</cp:coreProperties>
</file>