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9" r:id="rId5"/>
    <p:sldId id="262" r:id="rId6"/>
    <p:sldId id="264" r:id="rId7"/>
    <p:sldId id="271" r:id="rId8"/>
    <p:sldId id="265" r:id="rId9"/>
    <p:sldId id="268" r:id="rId10"/>
    <p:sldId id="275" r:id="rId11"/>
    <p:sldId id="276" r:id="rId12"/>
    <p:sldId id="277" r:id="rId13"/>
    <p:sldId id="278" r:id="rId14"/>
    <p:sldId id="27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47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0CCD92E4-48EC-40B9-8AFF-8E1B2BB82BB4}" type="datetimeFigureOut">
              <a:rPr lang="ru-RU" smtClean="0"/>
              <a:pPr/>
              <a:t>15.03.2013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5F280FDF-2A00-4F82-9B89-D203C595563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CCD92E4-48EC-40B9-8AFF-8E1B2BB82BB4}" type="datetimeFigureOut">
              <a:rPr lang="ru-RU" smtClean="0"/>
              <a:pPr/>
              <a:t>15.03.2013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F280FDF-2A00-4F82-9B89-D203C595563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CCD92E4-48EC-40B9-8AFF-8E1B2BB82BB4}" type="datetimeFigureOut">
              <a:rPr lang="ru-RU" smtClean="0"/>
              <a:pPr/>
              <a:t>15.03.2013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F280FDF-2A00-4F82-9B89-D203C595563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CCD92E4-48EC-40B9-8AFF-8E1B2BB82BB4}" type="datetimeFigureOut">
              <a:rPr lang="ru-RU" smtClean="0"/>
              <a:pPr/>
              <a:t>15.03.2013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F280FDF-2A00-4F82-9B89-D203C595563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0CCD92E4-48EC-40B9-8AFF-8E1B2BB82BB4}" type="datetimeFigureOut">
              <a:rPr lang="ru-RU" smtClean="0"/>
              <a:pPr/>
              <a:t>15.03.2013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F280FDF-2A00-4F82-9B89-D203C595563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0CCD92E4-48EC-40B9-8AFF-8E1B2BB82BB4}" type="datetimeFigureOut">
              <a:rPr lang="ru-RU" smtClean="0"/>
              <a:pPr/>
              <a:t>15.03.2013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F280FDF-2A00-4F82-9B89-D203C595563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0CCD92E4-48EC-40B9-8AFF-8E1B2BB82BB4}" type="datetimeFigureOut">
              <a:rPr lang="ru-RU" smtClean="0"/>
              <a:pPr/>
              <a:t>15.03.2013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F280FDF-2A00-4F82-9B89-D203C595563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0CCD92E4-48EC-40B9-8AFF-8E1B2BB82BB4}" type="datetimeFigureOut">
              <a:rPr lang="ru-RU" smtClean="0"/>
              <a:pPr/>
              <a:t>15.03.2013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F280FDF-2A00-4F82-9B89-D203C595563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CCD92E4-48EC-40B9-8AFF-8E1B2BB82BB4}" type="datetimeFigureOut">
              <a:rPr lang="ru-RU" smtClean="0"/>
              <a:pPr/>
              <a:t>15.03.2013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F280FDF-2A00-4F82-9B89-D203C595563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0CCD92E4-48EC-40B9-8AFF-8E1B2BB82BB4}" type="datetimeFigureOut">
              <a:rPr lang="ru-RU" smtClean="0"/>
              <a:pPr/>
              <a:t>15.03.2013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F280FDF-2A00-4F82-9B89-D203C595563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0CCD92E4-48EC-40B9-8AFF-8E1B2BB82BB4}" type="datetimeFigureOut">
              <a:rPr lang="ru-RU" smtClean="0"/>
              <a:pPr/>
              <a:t>15.03.2013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5F280FDF-2A00-4F82-9B89-D203C595563A}"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CCD92E4-48EC-40B9-8AFF-8E1B2BB82BB4}" type="datetimeFigureOut">
              <a:rPr lang="ru-RU" smtClean="0"/>
              <a:pPr/>
              <a:t>15.03.2013</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F280FDF-2A00-4F82-9B89-D203C595563A}"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2.xml"/><Relationship Id="rId6" Type="http://schemas.openxmlformats.org/officeDocument/2006/relationships/image" Target="../media/image38.jpg"/><Relationship Id="rId5" Type="http://schemas.openxmlformats.org/officeDocument/2006/relationships/image" Target="../media/image37.jpg"/><Relationship Id="rId4" Type="http://schemas.openxmlformats.org/officeDocument/2006/relationships/image" Target="../media/image36.jpg"/></Relationships>
</file>

<file path=ppt/slides/_rels/slide1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7.xml"/><Relationship Id="rId5" Type="http://schemas.openxmlformats.org/officeDocument/2006/relationships/image" Target="../media/image9.jpg"/><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gif"/><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12.jpg"/></Relationships>
</file>

<file path=ppt/slides/_rels/slide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jpg"/><Relationship Id="rId5" Type="http://schemas.openxmlformats.org/officeDocument/2006/relationships/image" Target="../media/image20.jpg"/><Relationship Id="rId4" Type="http://schemas.openxmlformats.org/officeDocument/2006/relationships/image" Target="../media/image19.jpg"/></Relationships>
</file>

<file path=ppt/slides/_rels/slide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2.xml"/><Relationship Id="rId5" Type="http://schemas.openxmlformats.org/officeDocument/2006/relationships/image" Target="../media/image30.jpg"/><Relationship Id="rId4" Type="http://schemas.openxmlformats.org/officeDocument/2006/relationships/image" Target="../media/image2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19672" y="548680"/>
            <a:ext cx="6286544" cy="3500462"/>
          </a:xfrm>
        </p:spPr>
        <p:txBody>
          <a:bodyPr>
            <a:noAutofit/>
          </a:bodyPr>
          <a:lstStyle/>
          <a:p>
            <a:pPr algn="ctr"/>
            <a:r>
              <a:rPr lang="ru-RU" sz="2400" dirty="0" smtClean="0">
                <a:solidFill>
                  <a:srgbClr val="FF0000"/>
                </a:solidFill>
              </a:rPr>
              <a:t>«</a:t>
            </a:r>
            <a:r>
              <a:rPr lang="ru-RU" sz="2400" dirty="0" smtClean="0"/>
              <a:t> </a:t>
            </a:r>
            <a:r>
              <a:rPr lang="ru-RU" sz="3200" dirty="0" smtClean="0">
                <a:solidFill>
                  <a:srgbClr val="FF0000"/>
                </a:solidFill>
              </a:rPr>
              <a:t>Маленький уголок </a:t>
            </a:r>
            <a:r>
              <a:rPr lang="ru-RU" sz="3200" dirty="0" smtClean="0">
                <a:solidFill>
                  <a:srgbClr val="FF0000"/>
                </a:solidFill>
              </a:rPr>
              <a:t>России.  </a:t>
            </a:r>
            <a:r>
              <a:rPr lang="ru-RU" sz="3200" dirty="0" smtClean="0">
                <a:solidFill>
                  <a:srgbClr val="FF0000"/>
                </a:solidFill>
              </a:rPr>
              <a:t/>
            </a:r>
            <a:br>
              <a:rPr lang="ru-RU" sz="3200" dirty="0" smtClean="0">
                <a:solidFill>
                  <a:srgbClr val="FF0000"/>
                </a:solidFill>
              </a:rPr>
            </a:br>
            <a:r>
              <a:rPr lang="ru-RU" sz="3200" dirty="0">
                <a:solidFill>
                  <a:srgbClr val="FF0000"/>
                </a:solidFill>
              </a:rPr>
              <a:t/>
            </a:r>
            <a:br>
              <a:rPr lang="ru-RU" sz="3200" dirty="0">
                <a:solidFill>
                  <a:srgbClr val="FF0000"/>
                </a:solidFill>
              </a:rPr>
            </a:br>
            <a:r>
              <a:rPr lang="ru-RU" sz="3200" dirty="0" smtClean="0">
                <a:solidFill>
                  <a:srgbClr val="FF0000"/>
                </a:solidFill>
              </a:rPr>
              <a:t>Моя малая Родина – </a:t>
            </a:r>
            <a:r>
              <a:rPr lang="ru-RU" sz="3200" dirty="0" err="1" smtClean="0">
                <a:solidFill>
                  <a:srgbClr val="FF0000"/>
                </a:solidFill>
              </a:rPr>
              <a:t>Кошкинский</a:t>
            </a:r>
            <a:r>
              <a:rPr lang="ru-RU" sz="3200" dirty="0" smtClean="0">
                <a:solidFill>
                  <a:srgbClr val="FF0000"/>
                </a:solidFill>
              </a:rPr>
              <a:t> район »</a:t>
            </a:r>
            <a:br>
              <a:rPr lang="ru-RU" sz="3200" dirty="0" smtClean="0">
                <a:solidFill>
                  <a:srgbClr val="FF0000"/>
                </a:solidFill>
              </a:rPr>
            </a:br>
            <a:r>
              <a:rPr lang="ru-RU" sz="2400" dirty="0" smtClean="0"/>
              <a:t> </a:t>
            </a:r>
            <a:br>
              <a:rPr lang="ru-RU" sz="2400" dirty="0" smtClean="0"/>
            </a:br>
            <a:r>
              <a:rPr lang="ru-RU" sz="2400" dirty="0" smtClean="0"/>
              <a:t/>
            </a:r>
            <a:br>
              <a:rPr lang="ru-RU" sz="2400" dirty="0" smtClean="0"/>
            </a:br>
            <a:endParaRPr lang="ru-RU" sz="2400" i="1" dirty="0">
              <a:solidFill>
                <a:schemeClr val="accent4">
                  <a:lumMod val="75000"/>
                </a:schemeClr>
              </a:solidFill>
            </a:endParaRPr>
          </a:p>
        </p:txBody>
      </p:sp>
      <p:sp>
        <p:nvSpPr>
          <p:cNvPr id="3" name="Подзаголовок 2"/>
          <p:cNvSpPr>
            <a:spLocks noGrp="1"/>
          </p:cNvSpPr>
          <p:nvPr>
            <p:ph type="subTitle" idx="1"/>
          </p:nvPr>
        </p:nvSpPr>
        <p:spPr>
          <a:xfrm>
            <a:off x="5643570" y="3857628"/>
            <a:ext cx="3214710" cy="2571768"/>
          </a:xfrm>
        </p:spPr>
        <p:txBody>
          <a:bodyPr>
            <a:normAutofit fontScale="55000" lnSpcReduction="20000"/>
          </a:bodyPr>
          <a:lstStyle/>
          <a:p>
            <a:endParaRPr lang="ru-RU" b="1" dirty="0" smtClean="0"/>
          </a:p>
          <a:p>
            <a:r>
              <a:rPr lang="ru-RU" b="1" dirty="0" smtClean="0"/>
              <a:t>Россия</a:t>
            </a:r>
            <a:r>
              <a:rPr lang="ru-RU" b="1" dirty="0"/>
              <a:t>, Самарская область,</a:t>
            </a:r>
            <a:endParaRPr lang="ru-RU" dirty="0"/>
          </a:p>
          <a:p>
            <a:r>
              <a:rPr lang="ru-RU" b="1" dirty="0" err="1"/>
              <a:t>Г.о.Самара</a:t>
            </a:r>
            <a:endParaRPr lang="ru-RU" dirty="0"/>
          </a:p>
          <a:p>
            <a:r>
              <a:rPr lang="ru-RU" b="1" dirty="0"/>
              <a:t>                                                               ученица 1 «А» класса</a:t>
            </a:r>
            <a:endParaRPr lang="ru-RU" dirty="0"/>
          </a:p>
          <a:p>
            <a:r>
              <a:rPr lang="ru-RU" b="1" dirty="0"/>
              <a:t>                                                  МДОУ СОШ № 74</a:t>
            </a:r>
            <a:endParaRPr lang="ru-RU" dirty="0"/>
          </a:p>
          <a:p>
            <a:r>
              <a:rPr lang="ru-RU" b="1" dirty="0"/>
              <a:t>Маркелова Настя</a:t>
            </a:r>
            <a:endParaRPr lang="ru-RU" dirty="0"/>
          </a:p>
          <a:p>
            <a:r>
              <a:rPr lang="ru-RU" b="1" dirty="0"/>
              <a:t>                                                              Руководитель проекта:</a:t>
            </a:r>
            <a:endParaRPr lang="ru-RU" dirty="0"/>
          </a:p>
          <a:p>
            <a:r>
              <a:rPr lang="ru-RU" b="1" dirty="0" err="1"/>
              <a:t>Хрулина</a:t>
            </a:r>
            <a:r>
              <a:rPr lang="ru-RU" b="1" dirty="0"/>
              <a:t> О.Н.</a:t>
            </a:r>
            <a:endParaRPr lang="ru-RU" dirty="0"/>
          </a:p>
          <a:p>
            <a:r>
              <a:rPr lang="ru-RU" dirty="0"/>
              <a:t> </a:t>
            </a:r>
          </a:p>
        </p:txBody>
      </p:sp>
      <p:sp>
        <p:nvSpPr>
          <p:cNvPr id="15362" name="AutoShape 2" descr="http://klin-demianovo.ru/wp-content/uploads/2011/03/kazachka.jpg"/>
          <p:cNvSpPr>
            <a:spLocks noChangeAspect="1" noChangeArrowheads="1"/>
          </p:cNvSpPr>
          <p:nvPr/>
        </p:nvSpPr>
        <p:spPr bwMode="auto">
          <a:xfrm>
            <a:off x="63500" y="-136525"/>
            <a:ext cx="5457825" cy="36957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4" name="Рисунок 3"/>
          <p:cNvPicPr>
            <a:picLocks noChangeAspect="1"/>
          </p:cNvPicPr>
          <p:nvPr/>
        </p:nvPicPr>
        <p:blipFill rotWithShape="1">
          <a:blip r:embed="rId2">
            <a:extLst>
              <a:ext uri="{28A0092B-C50C-407E-A947-70E740481C1C}">
                <a14:useLocalDpi xmlns:a14="http://schemas.microsoft.com/office/drawing/2010/main" val="0"/>
              </a:ext>
            </a:extLst>
          </a:blip>
          <a:srcRect b="11244"/>
          <a:stretch/>
        </p:blipFill>
        <p:spPr>
          <a:xfrm>
            <a:off x="683568" y="3284984"/>
            <a:ext cx="4104456" cy="316835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3501008"/>
            <a:ext cx="7488832" cy="2880320"/>
          </a:xfrm>
        </p:spPr>
        <p:txBody>
          <a:bodyPr>
            <a:normAutofit/>
          </a:bodyPr>
          <a:lstStyle/>
          <a:p>
            <a:pPr algn="ctr">
              <a:lnSpc>
                <a:spcPct val="150000"/>
              </a:lnSpc>
            </a:pPr>
            <a:r>
              <a:rPr lang="ru-RU" sz="1200" dirty="0" smtClean="0">
                <a:latin typeface="+mn-lt"/>
              </a:rPr>
              <a:t>После военные годы были очень тяжелые – надо было восстанавливать экономику. Одним из показателей дружной и слаженной работы жителей района </a:t>
            </a:r>
            <a:r>
              <a:rPr lang="ru-RU" sz="1200" dirty="0" smtClean="0"/>
              <a:t>было вручение </a:t>
            </a:r>
            <a:r>
              <a:rPr lang="ru-RU" sz="1200" dirty="0" err="1" smtClean="0"/>
              <a:t>Кошкинскому</a:t>
            </a:r>
            <a:r>
              <a:rPr lang="ru-RU" sz="1200" dirty="0" smtClean="0"/>
              <a:t> </a:t>
            </a:r>
            <a:r>
              <a:rPr lang="ru-RU" sz="1200" dirty="0" err="1"/>
              <a:t>племсовхозу</a:t>
            </a:r>
            <a:r>
              <a:rPr lang="ru-RU" sz="1200" dirty="0" smtClean="0"/>
              <a:t> </a:t>
            </a:r>
            <a:r>
              <a:rPr lang="ru-RU" sz="1200" dirty="0"/>
              <a:t>Сталинская премия за выведение </a:t>
            </a:r>
            <a:r>
              <a:rPr lang="ru-RU" sz="1200" b="1" dirty="0"/>
              <a:t>Куйбышевской породу овец</a:t>
            </a:r>
            <a:r>
              <a:rPr lang="ru-RU" sz="1200" dirty="0"/>
              <a:t>. </a:t>
            </a:r>
            <a:r>
              <a:rPr lang="ru-RU" sz="1200" dirty="0" smtClean="0"/>
              <a:t>Эта порода овец отличается от остальных большими размерами. На сегодняшний день на </a:t>
            </a:r>
            <a:r>
              <a:rPr lang="ru-RU" sz="1200" dirty="0" err="1" smtClean="0"/>
              <a:t>племзаводе</a:t>
            </a:r>
            <a:r>
              <a:rPr lang="ru-RU" sz="1200" dirty="0" smtClean="0"/>
              <a:t> вес овец - 64кг, а баранов-производителей -114кг(обычный 70-80кг). В 2013г «Куйбышевской породе» исполняется 65 лет, но аналогов этой породы в России до сих пор НЕТ.</a:t>
            </a:r>
            <a:br>
              <a:rPr lang="ru-RU" sz="1200" dirty="0" smtClean="0"/>
            </a:br>
            <a:r>
              <a:rPr lang="ru-RU" sz="1200" dirty="0"/>
              <a:t/>
            </a:r>
            <a:br>
              <a:rPr lang="ru-RU" sz="1200" dirty="0"/>
            </a:br>
            <a:endParaRPr lang="ru-RU" sz="1200" b="1" dirty="0">
              <a:latin typeface="+mn-l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404664"/>
            <a:ext cx="3600400" cy="2664296"/>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404664"/>
            <a:ext cx="3888432" cy="2664296"/>
          </a:xfrm>
          <a:prstGeom prst="rect">
            <a:avLst/>
          </a:prstGeom>
        </p:spPr>
      </p:pic>
    </p:spTree>
    <p:extLst>
      <p:ext uri="{BB962C8B-B14F-4D97-AF65-F5344CB8AC3E}">
        <p14:creationId xmlns:p14="http://schemas.microsoft.com/office/powerpoint/2010/main" val="31164322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32040" y="404664"/>
            <a:ext cx="3672408" cy="5112568"/>
          </a:xfrm>
        </p:spPr>
        <p:txBody>
          <a:bodyPr>
            <a:normAutofit fontScale="90000"/>
          </a:bodyPr>
          <a:lstStyle/>
          <a:p>
            <a:pPr algn="ctr">
              <a:lnSpc>
                <a:spcPct val="150000"/>
              </a:lnSpc>
            </a:pPr>
            <a:r>
              <a:rPr lang="ru-RU" sz="1200" dirty="0" smtClean="0"/>
              <a:t> </a:t>
            </a:r>
            <a:r>
              <a:rPr lang="ru-RU" sz="1300" dirty="0" smtClean="0">
                <a:latin typeface="+mn-lt"/>
              </a:rPr>
              <a:t>01.04.1989г. отрывается </a:t>
            </a:r>
            <a:r>
              <a:rPr lang="ru-RU" sz="1300" b="1" dirty="0" err="1" smtClean="0">
                <a:latin typeface="+mn-lt"/>
              </a:rPr>
              <a:t>Кошкинский</a:t>
            </a:r>
            <a:r>
              <a:rPr lang="ru-RU" sz="1300" b="1" dirty="0" smtClean="0">
                <a:latin typeface="+mn-lt"/>
              </a:rPr>
              <a:t> районный музей </a:t>
            </a:r>
            <a:r>
              <a:rPr lang="ru-RU" sz="1300" dirty="0" smtClean="0">
                <a:latin typeface="+mn-lt"/>
              </a:rPr>
              <a:t>(историко-краеведческий). Создавался на общественных началах при активной помощи всех организаций, предприятий и школ района в бывшем здании телефонной станции. Специально для пополнения фондов музея  арх. экспедицией были проведены раскопки </a:t>
            </a:r>
            <a:r>
              <a:rPr lang="ru-RU" sz="1300" dirty="0" err="1" smtClean="0">
                <a:latin typeface="+mn-lt"/>
              </a:rPr>
              <a:t>Кошкинского</a:t>
            </a:r>
            <a:r>
              <a:rPr lang="ru-RU" sz="1300" dirty="0" smtClean="0">
                <a:latin typeface="+mn-lt"/>
              </a:rPr>
              <a:t> одиночного кургана и </a:t>
            </a:r>
            <a:r>
              <a:rPr lang="ru-RU" sz="1300" dirty="0" err="1" smtClean="0">
                <a:latin typeface="+mn-lt"/>
              </a:rPr>
              <a:t>Лузановского</a:t>
            </a:r>
            <a:r>
              <a:rPr lang="ru-RU" sz="1300" dirty="0" smtClean="0">
                <a:latin typeface="+mn-lt"/>
              </a:rPr>
              <a:t> могильника. </a:t>
            </a:r>
            <a:r>
              <a:rPr lang="ru-RU" sz="1300" dirty="0">
                <a:latin typeface="+mn-lt"/>
              </a:rPr>
              <a:t>Их раскопки показали, что территория района была заселена еще 3-3.5 тыс. лет назад.</a:t>
            </a:r>
            <a:r>
              <a:rPr lang="ru-RU" sz="1300" dirty="0" smtClean="0">
                <a:latin typeface="+mn-lt"/>
              </a:rPr>
              <a:t>  В настоящее время всем центром </a:t>
            </a:r>
            <a:r>
              <a:rPr lang="ru-RU" sz="1300" b="1" dirty="0" err="1" smtClean="0">
                <a:latin typeface="+mn-lt"/>
              </a:rPr>
              <a:t>Кошкинского</a:t>
            </a:r>
            <a:r>
              <a:rPr lang="ru-RU" sz="1300" b="1" dirty="0" smtClean="0">
                <a:latin typeface="+mn-lt"/>
              </a:rPr>
              <a:t> района</a:t>
            </a:r>
            <a:r>
              <a:rPr lang="ru-RU" sz="1300" dirty="0" smtClean="0">
                <a:latin typeface="+mn-lt"/>
              </a:rPr>
              <a:t> является районный музей - и местные жители, и гости района постоянно приходят в музей, предлагают свои семейные материалы, обращаются за консультациями.</a:t>
            </a:r>
            <a:br>
              <a:rPr lang="ru-RU" sz="1300" dirty="0" smtClean="0">
                <a:latin typeface="+mn-lt"/>
              </a:rPr>
            </a:br>
            <a:r>
              <a:rPr lang="ru-RU" sz="1300" dirty="0">
                <a:latin typeface="+mn-lt"/>
              </a:rPr>
              <a:t/>
            </a:r>
            <a:br>
              <a:rPr lang="ru-RU" sz="1300" dirty="0">
                <a:latin typeface="+mn-lt"/>
              </a:rPr>
            </a:br>
            <a:r>
              <a:rPr lang="ru-RU" sz="1300" dirty="0" smtClean="0">
                <a:latin typeface="+mn-lt"/>
              </a:rPr>
              <a:t/>
            </a:r>
            <a:br>
              <a:rPr lang="ru-RU" sz="1300" dirty="0" smtClean="0">
                <a:latin typeface="+mn-lt"/>
              </a:rPr>
            </a:br>
            <a:endParaRPr lang="ru-RU" sz="1200" b="1" dirty="0">
              <a:latin typeface="+mn-lt"/>
            </a:endParaRPr>
          </a:p>
        </p:txBody>
      </p:sp>
      <p:pic>
        <p:nvPicPr>
          <p:cNvPr id="7" name="Рисунок 6"/>
          <p:cNvPicPr>
            <a:picLocks noChangeAspect="1"/>
          </p:cNvPicPr>
          <p:nvPr/>
        </p:nvPicPr>
        <p:blipFill rotWithShape="1">
          <a:blip r:embed="rId2" cstate="print">
            <a:extLst>
              <a:ext uri="{28A0092B-C50C-407E-A947-70E740481C1C}">
                <a14:useLocalDpi xmlns:a14="http://schemas.microsoft.com/office/drawing/2010/main" val="0"/>
              </a:ext>
            </a:extLst>
          </a:blip>
          <a:srcRect r="14260"/>
          <a:stretch/>
        </p:blipFill>
        <p:spPr>
          <a:xfrm>
            <a:off x="395536" y="332656"/>
            <a:ext cx="4104456" cy="5301208"/>
          </a:xfrm>
          <a:prstGeom prst="rect">
            <a:avLst/>
          </a:prstGeom>
        </p:spPr>
      </p:pic>
    </p:spTree>
    <p:extLst>
      <p:ext uri="{BB962C8B-B14F-4D97-AF65-F5344CB8AC3E}">
        <p14:creationId xmlns:p14="http://schemas.microsoft.com/office/powerpoint/2010/main" val="37428204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67944" y="260648"/>
            <a:ext cx="4536504" cy="4176464"/>
          </a:xfrm>
        </p:spPr>
        <p:txBody>
          <a:bodyPr>
            <a:normAutofit/>
          </a:bodyPr>
          <a:lstStyle/>
          <a:p>
            <a:pPr algn="just"/>
            <a:r>
              <a:rPr lang="ru-RU" sz="1200" dirty="0" smtClean="0"/>
              <a:t>    В </a:t>
            </a:r>
            <a:r>
              <a:rPr lang="ru-RU" sz="1200" dirty="0"/>
              <a:t>настоящее время </a:t>
            </a:r>
            <a:r>
              <a:rPr lang="ru-RU" sz="1200" dirty="0" err="1"/>
              <a:t>Кошкинский</a:t>
            </a:r>
            <a:r>
              <a:rPr lang="ru-RU" sz="1200" dirty="0"/>
              <a:t> район является одним из лучшим  по </a:t>
            </a:r>
            <a:r>
              <a:rPr lang="ru-RU" sz="1200" dirty="0" smtClean="0"/>
              <a:t>Самарской области.</a:t>
            </a:r>
            <a:r>
              <a:rPr lang="ru-RU" sz="1200" dirty="0"/>
              <a:t> </a:t>
            </a:r>
            <a:r>
              <a:rPr lang="ru-RU" sz="1200" dirty="0" err="1"/>
              <a:t>Кошкинский</a:t>
            </a:r>
            <a:r>
              <a:rPr lang="ru-RU" sz="1200" dirty="0"/>
              <a:t> район имеет хорошую базу по переработке сельскохозяйственной </a:t>
            </a:r>
            <a:r>
              <a:rPr lang="ru-RU" sz="1200" dirty="0" smtClean="0"/>
              <a:t>продукции. </a:t>
            </a:r>
            <a:r>
              <a:rPr lang="ru-RU" sz="1200" dirty="0"/>
              <a:t>В районе имеется 15 молочно-товарных ферм, 15 крытых токов, элеватор, комбикормовый завод, 8 мельниц, хлебозавод, 5 пекарней, 2 цеха по изготовлению макаронных и крупяных изделий, 2 </a:t>
            </a:r>
            <a:r>
              <a:rPr lang="ru-RU" sz="1200" dirty="0" smtClean="0"/>
              <a:t>маслобойки. А также  </a:t>
            </a:r>
            <a:r>
              <a:rPr lang="ru-RU" sz="1200" dirty="0" err="1" smtClean="0"/>
              <a:t>Кошкинский</a:t>
            </a:r>
            <a:r>
              <a:rPr lang="ru-RU" sz="1200" dirty="0" smtClean="0"/>
              <a:t> </a:t>
            </a:r>
            <a:r>
              <a:rPr lang="ru-RU" sz="1200" dirty="0" err="1" smtClean="0"/>
              <a:t>маслосырзавод</a:t>
            </a:r>
            <a:r>
              <a:rPr lang="ru-RU" sz="1200" dirty="0" smtClean="0"/>
              <a:t> – продукция которого - сыры, масло, молоко – </a:t>
            </a:r>
            <a:r>
              <a:rPr lang="ru-RU" sz="1200" dirty="0"/>
              <a:t>пользуется большой популярностью, как в Самарской области, так и далеко за ее </a:t>
            </a:r>
            <a:r>
              <a:rPr lang="ru-RU" sz="1200" dirty="0" smtClean="0"/>
              <a:t>пределами.</a:t>
            </a:r>
            <a:br>
              <a:rPr lang="ru-RU" sz="1200" dirty="0" smtClean="0"/>
            </a:br>
            <a:r>
              <a:rPr lang="ru-RU" sz="1200" dirty="0" smtClean="0"/>
              <a:t/>
            </a:r>
            <a:br>
              <a:rPr lang="ru-RU" sz="1200" dirty="0" smtClean="0"/>
            </a:br>
            <a:r>
              <a:rPr lang="ru-RU" sz="1200" dirty="0" smtClean="0"/>
              <a:t>  Развитие  </a:t>
            </a:r>
            <a:r>
              <a:rPr lang="ru-RU" sz="1200" dirty="0" err="1"/>
              <a:t>муниципальнго</a:t>
            </a:r>
            <a:r>
              <a:rPr lang="ru-RU" sz="1200" dirty="0"/>
              <a:t> района </a:t>
            </a:r>
            <a:r>
              <a:rPr lang="ru-RU" sz="1200" dirty="0" err="1"/>
              <a:t>Кошкинский</a:t>
            </a:r>
            <a:r>
              <a:rPr lang="ru-RU" sz="1200" dirty="0"/>
              <a:t> связано с наличием запасов нефти. На сегодняшний день на территории </a:t>
            </a:r>
            <a:r>
              <a:rPr lang="ru-RU" sz="1200" dirty="0" err="1"/>
              <a:t>Кошкинского</a:t>
            </a:r>
            <a:r>
              <a:rPr lang="ru-RU" sz="1200" dirty="0"/>
              <a:t> района ведет нефтедобычу ЗАО «Самара-</a:t>
            </a:r>
            <a:r>
              <a:rPr lang="ru-RU" sz="1200" dirty="0" err="1"/>
              <a:t>Нафта</a:t>
            </a:r>
            <a:r>
              <a:rPr lang="ru-RU" sz="1200" dirty="0" smtClean="0"/>
              <a:t>»</a:t>
            </a:r>
            <a:br>
              <a:rPr lang="ru-RU" sz="1200" dirty="0" smtClean="0"/>
            </a:br>
            <a:r>
              <a:rPr lang="ru-RU" sz="1200" dirty="0" smtClean="0"/>
              <a:t> </a:t>
            </a:r>
            <a:br>
              <a:rPr lang="ru-RU" sz="1200" dirty="0" smtClean="0"/>
            </a:br>
            <a:r>
              <a:rPr lang="ru-RU" sz="1200" dirty="0" smtClean="0"/>
              <a:t>Большое </a:t>
            </a:r>
            <a:r>
              <a:rPr lang="ru-RU" sz="1200" dirty="0"/>
              <a:t>значение имеет освоение источников минеральных вод. В муниципальном районе </a:t>
            </a:r>
            <a:r>
              <a:rPr lang="ru-RU" sz="1200" dirty="0" err="1"/>
              <a:t>Кошкинский</a:t>
            </a:r>
            <a:r>
              <a:rPr lang="ru-RU" sz="1200" dirty="0"/>
              <a:t> добывается природная питьевая вода «Айсберг». Источником является подземное озеро, находящееся неподалеку от села Белый </a:t>
            </a:r>
            <a:r>
              <a:rPr lang="ru-RU" sz="1200" dirty="0" smtClean="0"/>
              <a:t>Ключ. На 100 км от него  нет ни одного крупного предприятия</a:t>
            </a:r>
            <a:br>
              <a:rPr lang="ru-RU" sz="1200" dirty="0" smtClean="0"/>
            </a:br>
            <a:r>
              <a:rPr lang="ru-RU" sz="1200" dirty="0" smtClean="0"/>
              <a:t> </a:t>
            </a:r>
            <a:endParaRPr lang="ru-RU" sz="1200" b="1" dirty="0">
              <a:latin typeface="+mn-l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045" y="260648"/>
            <a:ext cx="3394060" cy="2376264"/>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6188" y="2851604"/>
            <a:ext cx="2097580" cy="1585508"/>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7045" y="4660186"/>
            <a:ext cx="2630779" cy="1944216"/>
          </a:xfrm>
          <a:prstGeom prst="rect">
            <a:avLst/>
          </a:prstGeom>
        </p:spPr>
      </p:pic>
      <p:pic>
        <p:nvPicPr>
          <p:cNvPr id="8" name="Рисунок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72200" y="4628764"/>
            <a:ext cx="2244700" cy="1944216"/>
          </a:xfrm>
          <a:prstGeom prst="rect">
            <a:avLst/>
          </a:prstGeom>
        </p:spPr>
      </p:pic>
      <p:pic>
        <p:nvPicPr>
          <p:cNvPr id="11" name="Рисунок 10"/>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781042" y="4660186"/>
            <a:ext cx="2031546" cy="1944216"/>
          </a:xfrm>
          <a:prstGeom prst="rect">
            <a:avLst/>
          </a:prstGeom>
        </p:spPr>
      </p:pic>
    </p:spTree>
    <p:extLst>
      <p:ext uri="{BB962C8B-B14F-4D97-AF65-F5344CB8AC3E}">
        <p14:creationId xmlns:p14="http://schemas.microsoft.com/office/powerpoint/2010/main" val="37458461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3140968"/>
            <a:ext cx="4104456" cy="3024336"/>
          </a:xfrm>
        </p:spPr>
        <p:txBody>
          <a:bodyPr>
            <a:normAutofit/>
          </a:bodyPr>
          <a:lstStyle/>
          <a:p>
            <a:pPr algn="just"/>
            <a:r>
              <a:rPr lang="ru-RU" sz="1200" dirty="0" smtClean="0"/>
              <a:t>    </a:t>
            </a:r>
            <a:r>
              <a:rPr lang="ru-RU" sz="1200" dirty="0"/>
              <a:t>Одним из знаменательных событий современной жизни района можно отметить открытие </a:t>
            </a:r>
            <a:r>
              <a:rPr lang="ru-RU" sz="1200" dirty="0" smtClean="0"/>
              <a:t>в ноябре </a:t>
            </a:r>
            <a:r>
              <a:rPr lang="ru-RU" sz="1200" dirty="0"/>
              <a:t>2012г. памятника моряку подводнику Федору </a:t>
            </a:r>
            <a:r>
              <a:rPr lang="ru-RU" sz="1200" dirty="0" err="1"/>
              <a:t>Видяеву</a:t>
            </a:r>
            <a:r>
              <a:rPr lang="ru-RU" sz="1200" dirty="0"/>
              <a:t>, уроженцу села Степная </a:t>
            </a:r>
            <a:r>
              <a:rPr lang="ru-RU" sz="1200" dirty="0" err="1"/>
              <a:t>Шантала</a:t>
            </a:r>
            <a:r>
              <a:rPr lang="ru-RU" sz="1200" dirty="0"/>
              <a:t>, </a:t>
            </a:r>
            <a:r>
              <a:rPr lang="ru-RU" sz="1200" dirty="0" err="1"/>
              <a:t>Кошкинского</a:t>
            </a:r>
            <a:r>
              <a:rPr lang="ru-RU" sz="1200" dirty="0"/>
              <a:t> района. За мужество и отвагу, проявленные в борьбе с </a:t>
            </a:r>
            <a:r>
              <a:rPr lang="ru-RU" sz="1200" dirty="0" smtClean="0"/>
              <a:t>немецкими захватчиками</a:t>
            </a:r>
            <a:r>
              <a:rPr lang="ru-RU" sz="1200" dirty="0"/>
              <a:t>, за храбрость в боях и потопление 15 транспортов противника, капитана 2-го ранга </a:t>
            </a:r>
            <a:r>
              <a:rPr lang="ru-RU" sz="1200" dirty="0" err="1"/>
              <a:t>Видяева</a:t>
            </a:r>
            <a:r>
              <a:rPr lang="ru-RU" sz="1200" dirty="0"/>
              <a:t> наградили тремя орденами Красного Знамени. Ведяев погиб вместе с экипажем при выполнении боевого задания во время Великой Отечественной Войны. В честь Федорова </a:t>
            </a:r>
            <a:r>
              <a:rPr lang="ru-RU" sz="1200" dirty="0" err="1"/>
              <a:t>Видяева</a:t>
            </a:r>
            <a:r>
              <a:rPr lang="ru-RU" sz="1200" dirty="0"/>
              <a:t> названы корабль Северного флота ВМС “Федор </a:t>
            </a:r>
            <a:r>
              <a:rPr lang="ru-RU" sz="1200" dirty="0" err="1"/>
              <a:t>Видяев</a:t>
            </a:r>
            <a:r>
              <a:rPr lang="ru-RU" sz="1200" dirty="0"/>
              <a:t>” и  поселок </a:t>
            </a:r>
            <a:r>
              <a:rPr lang="ru-RU" sz="1200" dirty="0" err="1"/>
              <a:t>Видяево</a:t>
            </a:r>
            <a:r>
              <a:rPr lang="ru-RU" sz="1200" dirty="0"/>
              <a:t> - база </a:t>
            </a:r>
            <a:r>
              <a:rPr lang="ru-RU" sz="1200" dirty="0" smtClean="0"/>
              <a:t>Сев</a:t>
            </a:r>
            <a:r>
              <a:rPr lang="ru-RU" sz="1200" dirty="0"/>
              <a:t>. </a:t>
            </a:r>
            <a:r>
              <a:rPr lang="ru-RU" sz="1200" dirty="0" smtClean="0"/>
              <a:t>Флота.</a:t>
            </a:r>
            <a:br>
              <a:rPr lang="ru-RU" sz="1200" dirty="0" smtClean="0"/>
            </a:br>
            <a:r>
              <a:rPr lang="ru-RU" sz="1200" dirty="0" smtClean="0"/>
              <a:t/>
            </a:r>
            <a:br>
              <a:rPr lang="ru-RU" sz="1200" dirty="0" smtClean="0"/>
            </a:br>
            <a:endParaRPr lang="ru-RU" sz="1200" b="1" dirty="0">
              <a:latin typeface="+mn-lt"/>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404664"/>
            <a:ext cx="3433564" cy="6095975"/>
          </a:xfrm>
          <a:prstGeom prst="rect">
            <a:avLst/>
          </a:prstGeom>
        </p:spPr>
      </p:pic>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87624" y="404664"/>
            <a:ext cx="3384376" cy="2304256"/>
          </a:xfrm>
          <a:prstGeom prst="rect">
            <a:avLst/>
          </a:prstGeom>
        </p:spPr>
      </p:pic>
    </p:spTree>
    <p:extLst>
      <p:ext uri="{BB962C8B-B14F-4D97-AF65-F5344CB8AC3E}">
        <p14:creationId xmlns:p14="http://schemas.microsoft.com/office/powerpoint/2010/main" val="31276997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88024" y="476672"/>
            <a:ext cx="4032448" cy="5688632"/>
          </a:xfrm>
        </p:spPr>
        <p:txBody>
          <a:bodyPr>
            <a:normAutofit/>
          </a:bodyPr>
          <a:lstStyle/>
          <a:p>
            <a:r>
              <a:rPr lang="ru-RU" sz="1200" dirty="0" smtClean="0"/>
              <a:t>И в завершении своего рассказа хочу обратить внимание на герб </a:t>
            </a:r>
            <a:r>
              <a:rPr lang="ru-RU" sz="1200" dirty="0" err="1" smtClean="0"/>
              <a:t>Кошкинского</a:t>
            </a:r>
            <a:r>
              <a:rPr lang="ru-RU" sz="1200" dirty="0" smtClean="0"/>
              <a:t> района. Гербы был утвержден  в 2002году.</a:t>
            </a:r>
            <a:br>
              <a:rPr lang="ru-RU" sz="1200" dirty="0" smtClean="0"/>
            </a:br>
            <a:r>
              <a:rPr lang="ru-RU" sz="1200" dirty="0" smtClean="0"/>
              <a:t>Левое </a:t>
            </a:r>
            <a:r>
              <a:rPr lang="ru-RU" sz="1200" dirty="0"/>
              <a:t>поле герба содержит изображение нефтяной вышки в поле синего (голубого) цвета, что символизирует развитие экономики </a:t>
            </a:r>
            <a:r>
              <a:rPr lang="ru-RU" sz="1200" dirty="0" smtClean="0"/>
              <a:t>района.</a:t>
            </a:r>
            <a:r>
              <a:rPr lang="ru-RU" sz="1200" dirty="0"/>
              <a:t> </a:t>
            </a:r>
            <a:br>
              <a:rPr lang="ru-RU" sz="1200" dirty="0"/>
            </a:br>
            <a:r>
              <a:rPr lang="ru-RU" sz="1200" dirty="0"/>
              <a:t>Правое поле герба содержит изображение стоящей на задних лапах кошки белого (серебряного) цвета в красном поле, что символизирует историческое прошлое района </a:t>
            </a:r>
            <a:r>
              <a:rPr lang="ru-RU" sz="1200" dirty="0" smtClean="0"/>
              <a:t>.</a:t>
            </a:r>
            <a:br>
              <a:rPr lang="ru-RU" sz="1200" dirty="0" smtClean="0"/>
            </a:br>
            <a:r>
              <a:rPr lang="ru-RU" sz="1200" dirty="0" smtClean="0"/>
              <a:t> Изображение </a:t>
            </a:r>
            <a:r>
              <a:rPr lang="ru-RU" sz="1200" dirty="0"/>
              <a:t>животного кошки, прямо связано с топонимом районного центра. А само животное </a:t>
            </a:r>
            <a:r>
              <a:rPr lang="ru-RU" sz="1200" dirty="0" err="1"/>
              <a:t>издревне</a:t>
            </a:r>
            <a:r>
              <a:rPr lang="ru-RU" sz="1200" dirty="0"/>
              <a:t> символизировало свободу и независимость. </a:t>
            </a:r>
            <a:r>
              <a:rPr lang="ru-RU" sz="1200" dirty="0" smtClean="0"/>
              <a:t/>
            </a:r>
            <a:br>
              <a:rPr lang="ru-RU" sz="1200" dirty="0" smtClean="0"/>
            </a:br>
            <a:r>
              <a:rPr lang="ru-RU" sz="1200" dirty="0" smtClean="0"/>
              <a:t/>
            </a:r>
            <a:br>
              <a:rPr lang="ru-RU" sz="1200" dirty="0" smtClean="0"/>
            </a:br>
            <a:r>
              <a:rPr lang="ru-RU" sz="1200" dirty="0" smtClean="0"/>
              <a:t>Однако за долго до этого село Кошки, которое  является районным центром </a:t>
            </a:r>
            <a:r>
              <a:rPr lang="ru-RU" sz="1200" dirty="0" err="1" smtClean="0"/>
              <a:t>Кошкинского</a:t>
            </a:r>
            <a:r>
              <a:rPr lang="ru-RU" sz="1200" dirty="0" smtClean="0"/>
              <a:t> района </a:t>
            </a:r>
            <a:r>
              <a:rPr lang="ru-RU" sz="1200" dirty="0" err="1" smtClean="0"/>
              <a:t>утверждило</a:t>
            </a:r>
            <a:r>
              <a:rPr lang="ru-RU" sz="1200" dirty="0" smtClean="0"/>
              <a:t> свой герб, на котором в память об историческом образовании района изображен КОШ, в переводе с </a:t>
            </a:r>
            <a:r>
              <a:rPr lang="ru-RU" sz="1200" dirty="0" err="1" smtClean="0"/>
              <a:t>тюрского</a:t>
            </a:r>
            <a:r>
              <a:rPr lang="ru-RU" sz="1200" dirty="0" smtClean="0"/>
              <a:t> языка палатка. </a:t>
            </a:r>
            <a:br>
              <a:rPr lang="ru-RU" sz="1200" dirty="0" smtClean="0"/>
            </a:br>
            <a:r>
              <a:rPr lang="ru-RU" sz="1200" dirty="0" smtClean="0"/>
              <a:t/>
            </a:r>
            <a:br>
              <a:rPr lang="ru-RU" sz="1200" dirty="0" smtClean="0"/>
            </a:br>
            <a:r>
              <a:rPr lang="ru-RU" sz="1200" dirty="0" smtClean="0"/>
              <a:t>Вот такая она моя МАЛАЯ РОДИНА. </a:t>
            </a:r>
            <a:br>
              <a:rPr lang="ru-RU" sz="1200" dirty="0" smtClean="0"/>
            </a:br>
            <a:r>
              <a:rPr lang="ru-RU" sz="1200" dirty="0" smtClean="0"/>
              <a:t> </a:t>
            </a:r>
            <a:r>
              <a:rPr lang="ru-RU" sz="1200" dirty="0"/>
              <a:t>Очень много можно рассказывать об этом замечательном районе. Мне было очень интересно узнать историю создания этого </a:t>
            </a:r>
            <a:r>
              <a:rPr lang="ru-RU" sz="1200" dirty="0" smtClean="0"/>
              <a:t>места . </a:t>
            </a:r>
            <a:r>
              <a:rPr lang="ru-RU" sz="1200" dirty="0"/>
              <a:t>Я буду и дальше изучать </a:t>
            </a:r>
            <a:r>
              <a:rPr lang="ru-RU" sz="1200" dirty="0" err="1"/>
              <a:t>Кошкинский</a:t>
            </a:r>
            <a:r>
              <a:rPr lang="ru-RU" sz="1200" dirty="0"/>
              <a:t> район и обязательно знакомить с новыми </a:t>
            </a:r>
            <a:r>
              <a:rPr lang="ru-RU" sz="1200" dirty="0" smtClean="0"/>
              <a:t>интересными событиями</a:t>
            </a:r>
            <a:r>
              <a:rPr lang="ru-RU" sz="1200" dirty="0"/>
              <a:t>, которые </a:t>
            </a:r>
            <a:r>
              <a:rPr lang="ru-RU" sz="1200" dirty="0" smtClean="0"/>
              <a:t>узнаю</a:t>
            </a:r>
            <a:r>
              <a:rPr lang="ru-RU" sz="1200" dirty="0"/>
              <a:t>, своих  друзей и </a:t>
            </a:r>
            <a:r>
              <a:rPr lang="ru-RU" sz="1200" dirty="0" smtClean="0"/>
              <a:t>знакомых.</a:t>
            </a:r>
            <a:r>
              <a:rPr lang="ru-RU" sz="1200" dirty="0"/>
              <a:t/>
            </a:r>
            <a:br>
              <a:rPr lang="ru-RU" sz="1200" dirty="0"/>
            </a:br>
            <a:r>
              <a:rPr lang="ru-RU" sz="1200" dirty="0"/>
              <a:t/>
            </a:r>
            <a:br>
              <a:rPr lang="ru-RU" sz="1200" dirty="0"/>
            </a:br>
            <a:r>
              <a:rPr lang="ru-RU" sz="1200" dirty="0" smtClean="0"/>
              <a:t/>
            </a:r>
            <a:br>
              <a:rPr lang="ru-RU" sz="1200" dirty="0" smtClean="0"/>
            </a:br>
            <a:endParaRPr lang="ru-RU" sz="1200" b="1" dirty="0">
              <a:latin typeface="+mn-lt"/>
            </a:endParaRPr>
          </a:p>
        </p:txBody>
      </p:sp>
      <p:pic>
        <p:nvPicPr>
          <p:cNvPr id="4" name="Рисунок 3"/>
          <p:cNvPicPr>
            <a:picLocks noChangeAspect="1"/>
          </p:cNvPicPr>
          <p:nvPr/>
        </p:nvPicPr>
        <p:blipFill rotWithShape="1">
          <a:blip r:embed="rId2" cstate="print">
            <a:extLst>
              <a:ext uri="{28A0092B-C50C-407E-A947-70E740481C1C}">
                <a14:useLocalDpi xmlns:a14="http://schemas.microsoft.com/office/drawing/2010/main" val="0"/>
              </a:ext>
            </a:extLst>
          </a:blip>
          <a:srcRect t="-3027" b="27564"/>
          <a:stretch/>
        </p:blipFill>
        <p:spPr>
          <a:xfrm>
            <a:off x="251520" y="2708920"/>
            <a:ext cx="4320480" cy="3749116"/>
          </a:xfrm>
          <a:prstGeom prst="rect">
            <a:avLst/>
          </a:prstGeom>
        </p:spPr>
      </p:pic>
      <p:pic>
        <p:nvPicPr>
          <p:cNvPr id="6" name="Рисунок 5"/>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85750" y="404664"/>
            <a:ext cx="2857500" cy="2590800"/>
          </a:xfrm>
          <a:prstGeom prst="rect">
            <a:avLst/>
          </a:prstGeom>
        </p:spPr>
      </p:pic>
    </p:spTree>
    <p:extLst>
      <p:ext uri="{BB962C8B-B14F-4D97-AF65-F5344CB8AC3E}">
        <p14:creationId xmlns:p14="http://schemas.microsoft.com/office/powerpoint/2010/main" val="26913636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57686" y="989816"/>
            <a:ext cx="4246762" cy="2582060"/>
          </a:xfrm>
        </p:spPr>
        <p:txBody>
          <a:bodyPr>
            <a:normAutofit fontScale="90000"/>
          </a:bodyPr>
          <a:lstStyle/>
          <a:p>
            <a:r>
              <a:rPr lang="ru-RU" sz="1200" dirty="0" smtClean="0"/>
              <a:t/>
            </a:r>
            <a:br>
              <a:rPr lang="ru-RU" sz="1200" dirty="0" smtClean="0"/>
            </a:br>
            <a:r>
              <a:rPr lang="ru-RU" sz="1200" dirty="0"/>
              <a:t/>
            </a:r>
            <a:br>
              <a:rPr lang="ru-RU" sz="1200" dirty="0"/>
            </a:br>
            <a:r>
              <a:rPr lang="ru-RU" sz="1200" dirty="0" smtClean="0"/>
              <a:t/>
            </a:r>
            <a:br>
              <a:rPr lang="ru-RU" sz="1200" dirty="0" smtClean="0"/>
            </a:br>
            <a:r>
              <a:rPr lang="ru-RU" sz="1400" dirty="0" smtClean="0"/>
              <a:t>  </a:t>
            </a:r>
            <a:r>
              <a:rPr lang="ru-RU" sz="1400" dirty="0" smtClean="0">
                <a:cs typeface="Times New Roman" pitchFamily="18" charset="0"/>
              </a:rPr>
              <a:t>В </a:t>
            </a:r>
            <a:r>
              <a:rPr lang="ru-RU" sz="1400" dirty="0">
                <a:cs typeface="Times New Roman" pitchFamily="18" charset="0"/>
              </a:rPr>
              <a:t>Самарской </a:t>
            </a:r>
            <a:r>
              <a:rPr lang="ru-RU" sz="1400" dirty="0" smtClean="0">
                <a:cs typeface="Times New Roman" pitchFamily="18" charset="0"/>
              </a:rPr>
              <a:t>области, </a:t>
            </a:r>
            <a:r>
              <a:rPr lang="ru-RU" sz="1400" dirty="0">
                <a:cs typeface="Times New Roman" pitchFamily="18" charset="0"/>
              </a:rPr>
              <a:t>на берегу реки </a:t>
            </a:r>
            <a:r>
              <a:rPr lang="ru-RU" sz="1400" dirty="0" err="1" smtClean="0">
                <a:cs typeface="Times New Roman" pitchFamily="18" charset="0"/>
              </a:rPr>
              <a:t>Кондурча</a:t>
            </a:r>
            <a:r>
              <a:rPr lang="ru-RU" sz="1400" dirty="0" smtClean="0">
                <a:cs typeface="Times New Roman" pitchFamily="18" charset="0"/>
              </a:rPr>
              <a:t>, </a:t>
            </a:r>
            <a:r>
              <a:rPr lang="ru-RU" sz="1400" dirty="0">
                <a:cs typeface="Times New Roman" pitchFamily="18" charset="0"/>
              </a:rPr>
              <a:t>стоит большое </a:t>
            </a:r>
            <a:r>
              <a:rPr lang="ru-RU" sz="1400" dirty="0" smtClean="0">
                <a:cs typeface="Times New Roman" pitchFamily="18" charset="0"/>
              </a:rPr>
              <a:t>село </a:t>
            </a:r>
            <a:r>
              <a:rPr lang="ru-RU" sz="1400" dirty="0">
                <a:cs typeface="Times New Roman" pitchFamily="18" charset="0"/>
              </a:rPr>
              <a:t>с необычным названием Кошки и с  многовековой историей.</a:t>
            </a:r>
            <a:r>
              <a:rPr lang="ru-RU" sz="1400" dirty="0" smtClean="0">
                <a:cs typeface="Times New Roman" pitchFamily="18" charset="0"/>
              </a:rPr>
              <a:t>   </a:t>
            </a:r>
            <a:br>
              <a:rPr lang="ru-RU" sz="1400" dirty="0" smtClean="0">
                <a:cs typeface="Times New Roman" pitchFamily="18" charset="0"/>
              </a:rPr>
            </a:br>
            <a:r>
              <a:rPr lang="ru-RU" sz="1400" dirty="0" smtClean="0">
                <a:cs typeface="Times New Roman" pitchFamily="18" charset="0"/>
              </a:rPr>
              <a:t>  По </a:t>
            </a:r>
            <a:r>
              <a:rPr lang="ru-RU" sz="1400" dirty="0">
                <a:cs typeface="Times New Roman" pitchFamily="18" charset="0"/>
              </a:rPr>
              <a:t>одной версии, самаркандский эмир Тимур пришел на битву с ханом </a:t>
            </a:r>
            <a:r>
              <a:rPr lang="ru-RU" sz="1400" dirty="0" err="1">
                <a:cs typeface="Times New Roman" pitchFamily="18" charset="0"/>
              </a:rPr>
              <a:t>Тохтамышем</a:t>
            </a:r>
            <a:r>
              <a:rPr lang="ru-RU" sz="1400" dirty="0">
                <a:cs typeface="Times New Roman" pitchFamily="18" charset="0"/>
              </a:rPr>
              <a:t> и поставил на горе Караульной шатер - кош. Со </a:t>
            </a:r>
            <a:r>
              <a:rPr lang="ru-RU" sz="1400" dirty="0" smtClean="0">
                <a:cs typeface="Times New Roman" pitchFamily="18" charset="0"/>
              </a:rPr>
              <a:t>временем, местных </a:t>
            </a:r>
            <a:r>
              <a:rPr lang="ru-RU" sz="1400" dirty="0">
                <a:cs typeface="Times New Roman" pitchFamily="18" charset="0"/>
              </a:rPr>
              <a:t>жителей сменили русские и они, предпочтя более родной для уха топоним, назвали селение Кошки, имея в виду мяукающих охотников за мышами. Другая же версия гласит, что купец Федор Кошкин облюбовал это место и заложил село</a:t>
            </a:r>
            <a:r>
              <a:rPr lang="ru-RU" sz="1400" dirty="0" smtClean="0">
                <a:cs typeface="Times New Roman" pitchFamily="18" charset="0"/>
              </a:rPr>
              <a:t>.</a:t>
            </a:r>
            <a:r>
              <a:rPr lang="ru-RU" sz="1400" dirty="0" smtClean="0"/>
              <a:t>                   </a:t>
            </a:r>
            <a:br>
              <a:rPr lang="ru-RU" sz="1400" dirty="0" smtClean="0"/>
            </a:br>
            <a:r>
              <a:rPr lang="ru-RU" sz="1400" dirty="0" smtClean="0"/>
              <a:t>  Чтобы разобраться в этом рассмотрим историю района более подробно.</a:t>
            </a:r>
            <a:endParaRPr lang="ru-RU" sz="1400"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59386" y="3789040"/>
            <a:ext cx="3973053" cy="2640356"/>
          </a:xfr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738" y="980728"/>
            <a:ext cx="3617549" cy="2558802"/>
          </a:xfrm>
          <a:prstGeom prst="rect">
            <a:avLst/>
          </a:prstGeom>
        </p:spPr>
      </p:pic>
      <p:pic>
        <p:nvPicPr>
          <p:cNvPr id="9" name="Рисунок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5621" y="3789040"/>
            <a:ext cx="3617667" cy="2647553"/>
          </a:xfrm>
          <a:prstGeom prst="rect">
            <a:avLst/>
          </a:prstGeom>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4644008" y="908720"/>
            <a:ext cx="3960440" cy="2736304"/>
          </a:xfrm>
        </p:spPr>
        <p:style>
          <a:lnRef idx="1">
            <a:schemeClr val="accent3"/>
          </a:lnRef>
          <a:fillRef idx="2">
            <a:schemeClr val="accent3"/>
          </a:fillRef>
          <a:effectRef idx="1">
            <a:schemeClr val="accent3"/>
          </a:effectRef>
          <a:fontRef idx="minor">
            <a:schemeClr val="dk1"/>
          </a:fontRef>
        </p:style>
        <p:txBody>
          <a:bodyPr anchor="ctr">
            <a:normAutofit fontScale="90000"/>
          </a:bodyPr>
          <a:lstStyle/>
          <a:p>
            <a:pPr>
              <a:lnSpc>
                <a:spcPct val="150000"/>
              </a:lnSpc>
            </a:pPr>
            <a:r>
              <a:rPr lang="ru-RU" sz="1300" dirty="0" smtClean="0"/>
              <a:t/>
            </a:r>
            <a:br>
              <a:rPr lang="ru-RU" sz="1300" dirty="0" smtClean="0"/>
            </a:br>
            <a:r>
              <a:rPr lang="ru-RU" sz="1300" dirty="0" smtClean="0"/>
              <a:t/>
            </a:r>
            <a:br>
              <a:rPr lang="ru-RU" sz="1300" dirty="0" smtClean="0"/>
            </a:br>
            <a:r>
              <a:rPr lang="ru-RU" sz="1300" dirty="0"/>
              <a:t/>
            </a:r>
            <a:br>
              <a:rPr lang="ru-RU" sz="1300" dirty="0"/>
            </a:br>
            <a:r>
              <a:rPr lang="ru-RU" sz="1300" dirty="0" smtClean="0"/>
              <a:t/>
            </a:r>
            <a:br>
              <a:rPr lang="ru-RU" sz="1300" dirty="0" smtClean="0"/>
            </a:br>
            <a:r>
              <a:rPr lang="ru-RU" sz="1300" dirty="0"/>
              <a:t/>
            </a:r>
            <a:br>
              <a:rPr lang="ru-RU" sz="1300" dirty="0"/>
            </a:br>
            <a:r>
              <a:rPr lang="ru-RU" sz="1300" dirty="0" smtClean="0"/>
              <a:t/>
            </a:r>
            <a:br>
              <a:rPr lang="ru-RU" sz="1300" dirty="0" smtClean="0"/>
            </a:br>
            <a:r>
              <a:rPr lang="ru-RU" sz="1300" dirty="0"/>
              <a:t/>
            </a:r>
            <a:br>
              <a:rPr lang="ru-RU" sz="1300" dirty="0"/>
            </a:br>
            <a:r>
              <a:rPr lang="ru-RU" sz="1300" dirty="0" smtClean="0"/>
              <a:t/>
            </a:r>
            <a:br>
              <a:rPr lang="ru-RU" sz="1300" dirty="0" smtClean="0"/>
            </a:br>
            <a:r>
              <a:rPr lang="ru-RU" sz="1300" dirty="0"/>
              <a:t/>
            </a:r>
            <a:br>
              <a:rPr lang="ru-RU" sz="1300" dirty="0"/>
            </a:br>
            <a:r>
              <a:rPr lang="ru-RU" sz="1300" dirty="0" smtClean="0"/>
              <a:t/>
            </a:r>
            <a:br>
              <a:rPr lang="ru-RU" sz="1300" dirty="0" smtClean="0"/>
            </a:br>
            <a:r>
              <a:rPr lang="ru-RU" sz="1300" dirty="0"/>
              <a:t> </a:t>
            </a:r>
            <a:r>
              <a:rPr lang="ru-RU" sz="1300" dirty="0" smtClean="0"/>
              <a:t> Создание </a:t>
            </a:r>
            <a:r>
              <a:rPr lang="ru-RU" sz="1300" dirty="0"/>
              <a:t>первых </a:t>
            </a:r>
            <a:r>
              <a:rPr lang="ru-RU" sz="1300" dirty="0" smtClean="0"/>
              <a:t>поселений </a:t>
            </a:r>
            <a:r>
              <a:rPr lang="ru-RU" sz="1300" dirty="0"/>
              <a:t>на месте села </a:t>
            </a:r>
            <a:r>
              <a:rPr lang="ru-RU" sz="1300" dirty="0" smtClean="0"/>
              <a:t>Кошки     зафиксировано </a:t>
            </a:r>
            <a:r>
              <a:rPr lang="ru-RU" sz="1300" dirty="0"/>
              <a:t>еще в 1 тысячелетии до н.э. Это были </a:t>
            </a:r>
            <a:r>
              <a:rPr lang="ru-RU" sz="1300" dirty="0" smtClean="0"/>
              <a:t> кочевые </a:t>
            </a:r>
            <a:r>
              <a:rPr lang="ru-RU" sz="1300" dirty="0"/>
              <a:t>народы – </a:t>
            </a:r>
            <a:r>
              <a:rPr lang="ru-RU" sz="1300" dirty="0" smtClean="0"/>
              <a:t>сарматы. </a:t>
            </a:r>
            <a:r>
              <a:rPr lang="ru-RU" sz="1300" dirty="0"/>
              <a:t>Сарматы вели кочевой </a:t>
            </a:r>
            <a:r>
              <a:rPr lang="ru-RU" sz="1300" dirty="0" smtClean="0"/>
              <a:t> образ </a:t>
            </a:r>
            <a:r>
              <a:rPr lang="ru-RU" sz="1300" dirty="0"/>
              <a:t>жизни и не оставили после себя поселений.  </a:t>
            </a:r>
            <a:r>
              <a:rPr lang="ru-RU" sz="1300" dirty="0" smtClean="0"/>
              <a:t>Они были очень воинственны </a:t>
            </a:r>
            <a:r>
              <a:rPr lang="ru-RU" sz="1300" dirty="0"/>
              <a:t>и предпринимали многочисленные походы на соседей и даже в дальние </a:t>
            </a:r>
            <a:r>
              <a:rPr lang="ru-RU" sz="1300" dirty="0" smtClean="0"/>
              <a:t>страны. На смену им в район </a:t>
            </a:r>
            <a:r>
              <a:rPr lang="ru-RU" sz="1300" dirty="0"/>
              <a:t>начинается массовое переселение болгарских племен – предков современных татар и чуваш. </a:t>
            </a:r>
            <a:br>
              <a:rPr lang="ru-RU" sz="1300" dirty="0"/>
            </a:br>
            <a:r>
              <a:rPr lang="ru-RU" sz="1300" dirty="0"/>
              <a:t/>
            </a:r>
            <a:br>
              <a:rPr lang="ru-RU" sz="1300" dirty="0"/>
            </a:br>
            <a:r>
              <a:rPr lang="ru-RU" sz="1300" dirty="0" smtClean="0"/>
              <a:t/>
            </a:r>
            <a:br>
              <a:rPr lang="ru-RU" sz="1300" dirty="0" smtClean="0"/>
            </a:br>
            <a:r>
              <a:rPr lang="ru-RU" sz="1200" dirty="0"/>
              <a:t/>
            </a:r>
            <a:br>
              <a:rPr lang="ru-RU" sz="1200" dirty="0"/>
            </a:br>
            <a:r>
              <a:rPr lang="ru-RU" sz="1200" dirty="0" smtClean="0"/>
              <a:t/>
            </a:r>
            <a:br>
              <a:rPr lang="ru-RU" sz="1200" dirty="0" smtClean="0"/>
            </a:br>
            <a:r>
              <a:rPr lang="ru-RU" sz="1200" dirty="0"/>
              <a:t/>
            </a:r>
            <a:br>
              <a:rPr lang="ru-RU" sz="1200" dirty="0"/>
            </a:br>
            <a:r>
              <a:rPr lang="ru-RU" sz="1200" dirty="0" smtClean="0"/>
              <a:t/>
            </a:r>
            <a:br>
              <a:rPr lang="ru-RU" sz="1200" dirty="0" smtClean="0"/>
            </a:br>
            <a:r>
              <a:rPr lang="ru-RU" sz="1200" dirty="0"/>
              <a:t/>
            </a:r>
            <a:br>
              <a:rPr lang="ru-RU" sz="1200" dirty="0"/>
            </a:br>
            <a:r>
              <a:rPr lang="ru-RU" sz="1200" dirty="0" smtClean="0"/>
              <a:t/>
            </a:r>
            <a:br>
              <a:rPr lang="ru-RU" sz="1200" dirty="0" smtClean="0"/>
            </a:br>
            <a:r>
              <a:rPr lang="ru-RU" sz="1200" dirty="0"/>
              <a:t/>
            </a:r>
            <a:br>
              <a:rPr lang="ru-RU" sz="1200" dirty="0"/>
            </a:br>
            <a:r>
              <a:rPr lang="ru-RU" sz="1200" dirty="0" smtClean="0"/>
              <a:t/>
            </a:r>
            <a:br>
              <a:rPr lang="ru-RU" sz="1200" dirty="0" smtClean="0"/>
            </a:br>
            <a:r>
              <a:rPr lang="en-US" sz="1200" dirty="0" smtClean="0"/>
              <a:t/>
            </a:r>
            <a:br>
              <a:rPr lang="en-US" sz="1200" dirty="0" smtClean="0"/>
            </a:br>
            <a:endParaRPr lang="ru-RU" sz="1200" dirty="0">
              <a:effectLst>
                <a:outerShdw blurRad="38100" dist="38100" dir="2700000" algn="tl">
                  <a:srgbClr val="000000">
                    <a:alpha val="43137"/>
                  </a:srgbClr>
                </a:outerShdw>
              </a:effectLst>
            </a:endParaRPr>
          </a:p>
        </p:txBody>
      </p:sp>
      <p:pic>
        <p:nvPicPr>
          <p:cNvPr id="4" name="Объект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323528" y="908720"/>
            <a:ext cx="3898900" cy="2808288"/>
          </a:xfr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580" y="4077072"/>
            <a:ext cx="2795276" cy="2160240"/>
          </a:xfrm>
          <a:prstGeom prst="rect">
            <a:avLst/>
          </a:prstGeom>
        </p:spPr>
      </p:pic>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72200" y="4077072"/>
            <a:ext cx="2277616" cy="2232248"/>
          </a:xfrm>
          <a:prstGeom prst="rect">
            <a:avLst/>
          </a:prstGeom>
        </p:spPr>
      </p:pic>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50139" y="4077072"/>
            <a:ext cx="2362021" cy="2232248"/>
          </a:xfrm>
          <a:prstGeom prst="rect">
            <a:avLst/>
          </a:prstGeom>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bwMode="auto">
          <a:xfrm>
            <a:off x="3929059" y="272369"/>
            <a:ext cx="4747397" cy="32316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1200" dirty="0" smtClean="0">
                <a:latin typeface="+mn-lt"/>
              </a:rPr>
              <a:t>  Самым </a:t>
            </a:r>
            <a:r>
              <a:rPr lang="ru-RU" sz="1200" dirty="0">
                <a:latin typeface="+mn-lt"/>
              </a:rPr>
              <a:t>знаменательным событием того времени является битва на реке </a:t>
            </a:r>
            <a:r>
              <a:rPr lang="ru-RU" sz="1200" dirty="0" err="1" smtClean="0">
                <a:latin typeface="+mn-lt"/>
              </a:rPr>
              <a:t>Кондурча</a:t>
            </a:r>
            <a:r>
              <a:rPr lang="ru-RU" sz="1200" dirty="0" smtClean="0">
                <a:latin typeface="+mn-lt"/>
              </a:rPr>
              <a:t> </a:t>
            </a:r>
            <a:r>
              <a:rPr lang="ru-RU" sz="1200" dirty="0">
                <a:latin typeface="+mn-lt"/>
              </a:rPr>
              <a:t>между войсками самаркандского эмира </a:t>
            </a:r>
            <a:r>
              <a:rPr lang="ru-RU" sz="1200" dirty="0" smtClean="0">
                <a:latin typeface="+mn-lt"/>
              </a:rPr>
              <a:t>Тамерлана </a:t>
            </a:r>
            <a:r>
              <a:rPr lang="ru-RU" sz="1200" dirty="0">
                <a:latin typeface="+mn-lt"/>
              </a:rPr>
              <a:t>и хана Золотой Орды </a:t>
            </a:r>
            <a:r>
              <a:rPr lang="ru-RU" sz="1200" dirty="0" err="1">
                <a:latin typeface="+mn-lt"/>
              </a:rPr>
              <a:t>Тохтамыша</a:t>
            </a:r>
            <a:r>
              <a:rPr lang="ru-RU" sz="1200" dirty="0">
                <a:latin typeface="+mn-lt"/>
              </a:rPr>
              <a:t>. </a:t>
            </a:r>
            <a:r>
              <a:rPr lang="ru-RU" sz="1200" dirty="0" smtClean="0">
                <a:latin typeface="+mn-lt"/>
              </a:rPr>
              <a:t>Значение этой битвы велико: </a:t>
            </a:r>
            <a:r>
              <a:rPr lang="ru-RU" sz="1200" dirty="0">
                <a:latin typeface="+mn-lt"/>
              </a:rPr>
              <a:t>эта битва, способствовала распаду Золотой Орды и в итоге — началу  освобождения России от ордынского ига</a:t>
            </a:r>
            <a:r>
              <a:rPr lang="ru-RU" sz="1200" dirty="0" smtClean="0">
                <a:latin typeface="+mn-lt"/>
              </a:rPr>
              <a:t>.</a:t>
            </a:r>
            <a:br>
              <a:rPr lang="ru-RU" sz="1200" dirty="0" smtClean="0">
                <a:latin typeface="+mn-lt"/>
              </a:rPr>
            </a:br>
            <a:r>
              <a:rPr lang="ru-RU" sz="1200" dirty="0" smtClean="0">
                <a:latin typeface="+mn-lt"/>
              </a:rPr>
              <a:t>   А с </a:t>
            </a:r>
            <a:r>
              <a:rPr lang="ru-RU" sz="1200" dirty="0">
                <a:latin typeface="+mn-lt"/>
              </a:rPr>
              <a:t>2003 года </a:t>
            </a:r>
            <a:r>
              <a:rPr lang="ru-RU" sz="1200" dirty="0" smtClean="0">
                <a:latin typeface="+mn-lt"/>
              </a:rPr>
              <a:t>на территории </a:t>
            </a:r>
            <a:r>
              <a:rPr lang="ru-RU" sz="1200" dirty="0" err="1" smtClean="0">
                <a:latin typeface="+mn-lt"/>
              </a:rPr>
              <a:t>Кошкинского</a:t>
            </a:r>
            <a:r>
              <a:rPr lang="ru-RU" sz="1200" dirty="0" smtClean="0">
                <a:latin typeface="+mn-lt"/>
              </a:rPr>
              <a:t>  района проводится фестиваль «Битва Тимура и </a:t>
            </a:r>
            <a:r>
              <a:rPr lang="ru-RU" sz="1200" dirty="0" err="1" smtClean="0">
                <a:latin typeface="+mn-lt"/>
              </a:rPr>
              <a:t>Тохтамыха</a:t>
            </a:r>
            <a:r>
              <a:rPr lang="ru-RU" sz="1200" dirty="0" smtClean="0">
                <a:latin typeface="+mn-lt"/>
              </a:rPr>
              <a:t>». Во время  театрализованного спектакля  </a:t>
            </a:r>
            <a:r>
              <a:rPr lang="ru-RU" sz="1200" dirty="0">
                <a:latin typeface="+mn-lt"/>
              </a:rPr>
              <a:t>восстанавливается картина военных событий минувших </a:t>
            </a:r>
            <a:r>
              <a:rPr lang="ru-RU" sz="1200" dirty="0" smtClean="0">
                <a:latin typeface="+mn-lt"/>
              </a:rPr>
              <a:t>веков. Жителям  и гостям района представляется возможность </a:t>
            </a:r>
            <a:r>
              <a:rPr lang="ru-RU" sz="1200" dirty="0">
                <a:latin typeface="+mn-lt"/>
              </a:rPr>
              <a:t>окунуться в прошлое и стать свидетелем грандиозной </a:t>
            </a:r>
            <a:r>
              <a:rPr lang="ru-RU" sz="1200" dirty="0" smtClean="0">
                <a:latin typeface="+mn-lt"/>
              </a:rPr>
              <a:t>битвы.  А также</a:t>
            </a:r>
            <a:r>
              <a:rPr lang="ru-RU" sz="1200" dirty="0"/>
              <a:t> </a:t>
            </a:r>
            <a:r>
              <a:rPr lang="ru-RU" sz="1200" dirty="0" smtClean="0">
                <a:latin typeface="+mn-lt"/>
              </a:rPr>
              <a:t> </a:t>
            </a:r>
            <a:r>
              <a:rPr lang="ru-RU" sz="1200" dirty="0"/>
              <a:t>ознакомиться </a:t>
            </a:r>
            <a:r>
              <a:rPr lang="ru-RU" sz="1200" dirty="0" smtClean="0"/>
              <a:t>со </a:t>
            </a:r>
            <a:r>
              <a:rPr lang="ru-RU" sz="1200" dirty="0"/>
              <a:t>средневековым </a:t>
            </a:r>
            <a:r>
              <a:rPr lang="ru-RU" sz="1200" dirty="0" smtClean="0"/>
              <a:t>бытом и примерить доспехи.</a:t>
            </a:r>
            <a:r>
              <a:rPr lang="ru-RU" sz="1200" dirty="0"/>
              <a:t/>
            </a:r>
            <a:br>
              <a:rPr lang="ru-RU" sz="1200" dirty="0"/>
            </a:br>
            <a:r>
              <a:rPr lang="ru-RU" sz="1200" dirty="0" smtClean="0"/>
              <a:t>   Но каков бы ни был исход битвы, а окончательное освобождение </a:t>
            </a:r>
            <a:r>
              <a:rPr lang="ru-RU" sz="1200" dirty="0" err="1" smtClean="0"/>
              <a:t>кошкинского</a:t>
            </a:r>
            <a:r>
              <a:rPr lang="ru-RU" sz="1200" dirty="0" smtClean="0"/>
              <a:t> района  от татар только спустя  200 лет. </a:t>
            </a:r>
            <a:r>
              <a:rPr lang="ru-RU" sz="1200" dirty="0"/>
              <a:t>Что способствовало образованию первых русских поселений</a:t>
            </a:r>
            <a:endParaRPr kumimoji="0" lang="ru-RU" sz="1200" b="0" i="0" u="none" strike="noStrike" cap="none" normalizeH="0" baseline="0" dirty="0" smtClean="0">
              <a:ln>
                <a:noFill/>
              </a:ln>
              <a:solidFill>
                <a:schemeClr val="accent1">
                  <a:lumMod val="75000"/>
                </a:schemeClr>
              </a:solidFill>
              <a:effectLst/>
              <a:latin typeface="+mn-lt"/>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3888" y="3699620"/>
            <a:ext cx="2664296" cy="2343941"/>
          </a:xfrm>
          <a:prstGeom prst="rect">
            <a:avLst/>
          </a:prstGeom>
        </p:spPr>
      </p:pic>
      <p:pic>
        <p:nvPicPr>
          <p:cNvPr id="9" name="Рисунок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3717032"/>
            <a:ext cx="2808312" cy="2309118"/>
          </a:xfrm>
          <a:prstGeom prst="rect">
            <a:avLst/>
          </a:prstGeom>
        </p:spPr>
      </p:pic>
      <p:pic>
        <p:nvPicPr>
          <p:cNvPr id="11" name="Объект 10"/>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611560" y="404664"/>
            <a:ext cx="3168352" cy="2952328"/>
          </a:xfrm>
        </p:spPr>
      </p:pic>
      <p:pic>
        <p:nvPicPr>
          <p:cNvPr id="12" name="Рисунок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16216" y="3711487"/>
            <a:ext cx="2268252" cy="2343941"/>
          </a:xfrm>
          <a:prstGeom prst="rect">
            <a:avLst/>
          </a:prstGeom>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07904" y="564043"/>
            <a:ext cx="4978897" cy="3960440"/>
          </a:xfrm>
        </p:spPr>
        <p:txBody>
          <a:bodyPr>
            <a:normAutofit fontScale="90000"/>
          </a:bodyPr>
          <a:lstStyle/>
          <a:p>
            <a:pPr algn="ctr"/>
            <a:r>
              <a:rPr lang="ru-RU" sz="1300" dirty="0" smtClean="0">
                <a:latin typeface="+mn-lt"/>
              </a:rPr>
              <a:t/>
            </a:r>
            <a:br>
              <a:rPr lang="ru-RU" sz="1300" dirty="0" smtClean="0">
                <a:latin typeface="+mn-lt"/>
              </a:rPr>
            </a:br>
            <a:r>
              <a:rPr lang="ru-RU" sz="1300" dirty="0">
                <a:latin typeface="+mn-lt"/>
              </a:rPr>
              <a:t/>
            </a:r>
            <a:br>
              <a:rPr lang="ru-RU" sz="1300" dirty="0">
                <a:latin typeface="+mn-lt"/>
              </a:rPr>
            </a:br>
            <a:r>
              <a:rPr lang="ru-RU" sz="1300" dirty="0" smtClean="0">
                <a:latin typeface="+mn-lt"/>
              </a:rPr>
              <a:t/>
            </a:r>
            <a:br>
              <a:rPr lang="ru-RU" sz="1300" dirty="0" smtClean="0">
                <a:latin typeface="+mn-lt"/>
              </a:rPr>
            </a:br>
            <a:r>
              <a:rPr lang="ru-RU" sz="1300" dirty="0">
                <a:latin typeface="+mn-lt"/>
              </a:rPr>
              <a:t/>
            </a:r>
            <a:br>
              <a:rPr lang="ru-RU" sz="1300" dirty="0">
                <a:latin typeface="+mn-lt"/>
              </a:rPr>
            </a:br>
            <a:r>
              <a:rPr lang="ru-RU" sz="1300" dirty="0" smtClean="0">
                <a:latin typeface="+mn-lt"/>
              </a:rPr>
              <a:t/>
            </a:r>
            <a:br>
              <a:rPr lang="ru-RU" sz="1300" dirty="0" smtClean="0">
                <a:latin typeface="+mn-lt"/>
              </a:rPr>
            </a:br>
            <a:r>
              <a:rPr lang="ru-RU" sz="1300" dirty="0">
                <a:latin typeface="+mn-lt"/>
              </a:rPr>
              <a:t/>
            </a:r>
            <a:br>
              <a:rPr lang="ru-RU" sz="1300" dirty="0">
                <a:latin typeface="+mn-lt"/>
              </a:rPr>
            </a:br>
            <a:r>
              <a:rPr lang="ru-RU" sz="1300" dirty="0" smtClean="0">
                <a:latin typeface="+mn-lt"/>
              </a:rPr>
              <a:t>Однако</a:t>
            </a:r>
            <a:r>
              <a:rPr lang="ru-RU" sz="1300" dirty="0">
                <a:latin typeface="+mn-lt"/>
              </a:rPr>
              <a:t>, не смотря на все легенды и небылицы, </a:t>
            </a:r>
            <a:r>
              <a:rPr lang="ru-RU" sz="1300" dirty="0" smtClean="0">
                <a:latin typeface="+mn-lt"/>
              </a:rPr>
              <a:t>точно </a:t>
            </a:r>
            <a:r>
              <a:rPr lang="ru-RU" sz="1300" dirty="0">
                <a:latin typeface="+mn-lt"/>
              </a:rPr>
              <a:t>известно, что Село Кошки, основано  в 1737 г Татищевым В.Н. как военное поселение крещеных калмыков под названием Преображенская </a:t>
            </a:r>
            <a:r>
              <a:rPr lang="ru-RU" sz="1300" dirty="0" smtClean="0">
                <a:latin typeface="+mn-lt"/>
              </a:rPr>
              <a:t>Слобода. </a:t>
            </a:r>
            <a:br>
              <a:rPr lang="ru-RU" sz="1300" dirty="0" smtClean="0">
                <a:latin typeface="+mn-lt"/>
              </a:rPr>
            </a:br>
            <a:r>
              <a:rPr lang="ru-RU" sz="1300" dirty="0" smtClean="0">
                <a:latin typeface="+mn-lt"/>
              </a:rPr>
              <a:t> А  через 125 лет в </a:t>
            </a:r>
            <a:r>
              <a:rPr lang="ru-RU" sz="1300" dirty="0" err="1" smtClean="0">
                <a:latin typeface="+mn-lt"/>
              </a:rPr>
              <a:t>Кошкинский</a:t>
            </a:r>
            <a:r>
              <a:rPr lang="ru-RU" sz="1300" dirty="0" smtClean="0">
                <a:latin typeface="+mn-lt"/>
              </a:rPr>
              <a:t> район на </a:t>
            </a:r>
            <a:r>
              <a:rPr lang="ru-RU" sz="1300" dirty="0">
                <a:latin typeface="+mn-lt"/>
              </a:rPr>
              <a:t>повозках-фурах прибыла первая партия немцев-колонистов и основала поселение </a:t>
            </a:r>
            <a:r>
              <a:rPr lang="ru-RU" sz="1300" dirty="0" err="1">
                <a:latin typeface="+mn-lt"/>
              </a:rPr>
              <a:t>Александрталь</a:t>
            </a:r>
            <a:r>
              <a:rPr lang="ru-RU" sz="1300" dirty="0">
                <a:latin typeface="+mn-lt"/>
              </a:rPr>
              <a:t> (ныне село </a:t>
            </a:r>
            <a:r>
              <a:rPr lang="ru-RU" sz="1300" dirty="0" smtClean="0">
                <a:latin typeface="+mn-lt"/>
              </a:rPr>
              <a:t>Надеждино). Они </a:t>
            </a:r>
            <a:r>
              <a:rPr lang="ru-RU" sz="1300" dirty="0">
                <a:latin typeface="+mn-lt"/>
              </a:rPr>
              <a:t>были приглашены властями для «примерного ведения хозяйства</a:t>
            </a:r>
            <a:r>
              <a:rPr lang="ru-RU" sz="1300" dirty="0" smtClean="0">
                <a:latin typeface="+mn-lt"/>
              </a:rPr>
              <a:t>» и вскоре </a:t>
            </a:r>
            <a:r>
              <a:rPr lang="ru-RU" sz="1300" dirty="0">
                <a:latin typeface="+mn-lt"/>
              </a:rPr>
              <a:t>вокруг села Кошки было основано более 20 немецких поселений. По рассказам дедушки это были очень богатые и зажиточные поселения. Но осенью 1941 года, когда началась </a:t>
            </a:r>
            <a:r>
              <a:rPr lang="ru-RU" sz="1300" dirty="0" smtClean="0">
                <a:latin typeface="+mn-lt"/>
              </a:rPr>
              <a:t>ВОВ  </a:t>
            </a:r>
            <a:r>
              <a:rPr lang="ru-RU" sz="1300" dirty="0">
                <a:latin typeface="+mn-lt"/>
              </a:rPr>
              <a:t>всех </a:t>
            </a:r>
            <a:r>
              <a:rPr lang="ru-RU" sz="1300" dirty="0" err="1">
                <a:latin typeface="+mn-lt"/>
              </a:rPr>
              <a:t>кошкинских</a:t>
            </a:r>
            <a:r>
              <a:rPr lang="ru-RU" sz="1300" dirty="0">
                <a:latin typeface="+mn-lt"/>
              </a:rPr>
              <a:t> немцев посадили в вагоны и депортированы в районы Сибири и Средней Азии. </a:t>
            </a:r>
            <a:r>
              <a:rPr lang="ru-RU" sz="1300" dirty="0" smtClean="0">
                <a:latin typeface="+mn-lt"/>
              </a:rPr>
              <a:t> И 24 </a:t>
            </a:r>
            <a:r>
              <a:rPr lang="ru-RU" sz="1300" dirty="0">
                <a:latin typeface="+mn-lt"/>
              </a:rPr>
              <a:t>немецких поселения </a:t>
            </a:r>
            <a:r>
              <a:rPr lang="ru-RU" sz="1300" dirty="0" err="1">
                <a:latin typeface="+mn-lt"/>
              </a:rPr>
              <a:t>Кошкинского</a:t>
            </a:r>
            <a:r>
              <a:rPr lang="ru-RU" sz="1300" dirty="0">
                <a:latin typeface="+mn-lt"/>
              </a:rPr>
              <a:t> района перестали существовать как немецкие колонии. </a:t>
            </a:r>
            <a:r>
              <a:rPr lang="ru-RU" sz="1300" dirty="0" smtClean="0">
                <a:latin typeface="+mn-lt"/>
              </a:rPr>
              <a:t/>
            </a:r>
            <a:br>
              <a:rPr lang="ru-RU" sz="1300" dirty="0" smtClean="0">
                <a:latin typeface="+mn-lt"/>
              </a:rPr>
            </a:br>
            <a:r>
              <a:rPr lang="ru-RU" sz="1300" dirty="0">
                <a:latin typeface="+mn-lt"/>
              </a:rPr>
              <a:t>На сегодняшний день  в </a:t>
            </a:r>
            <a:r>
              <a:rPr lang="ru-RU" sz="1300" dirty="0" err="1">
                <a:latin typeface="+mn-lt"/>
              </a:rPr>
              <a:t>Кошкинском</a:t>
            </a:r>
            <a:r>
              <a:rPr lang="ru-RU" sz="1300" dirty="0">
                <a:latin typeface="+mn-lt"/>
              </a:rPr>
              <a:t> районе Самарской области проживает около 250 </a:t>
            </a:r>
            <a:r>
              <a:rPr lang="ru-RU" sz="1300" dirty="0" smtClean="0">
                <a:latin typeface="+mn-lt"/>
              </a:rPr>
              <a:t>немцев и 3 года назад </a:t>
            </a:r>
            <a:r>
              <a:rPr lang="ru-RU" sz="1300" dirty="0">
                <a:latin typeface="+mn-lt"/>
              </a:rPr>
              <a:t>состоялось празднование 150-летия первых немецких поселений</a:t>
            </a:r>
            <a:r>
              <a:rPr lang="ru-RU" sz="1300" dirty="0" smtClean="0">
                <a:latin typeface="+mn-lt"/>
              </a:rPr>
              <a:t>.</a:t>
            </a:r>
            <a:r>
              <a:rPr lang="ru-RU" sz="1300" dirty="0">
                <a:latin typeface="+mn-lt"/>
              </a:rPr>
              <a:t> На территории парка села Надеждино </a:t>
            </a:r>
            <a:r>
              <a:rPr lang="ru-RU" sz="1300" dirty="0" smtClean="0">
                <a:latin typeface="+mn-lt"/>
              </a:rPr>
              <a:t>состоялось </a:t>
            </a:r>
            <a:r>
              <a:rPr lang="ru-RU" sz="1300" dirty="0">
                <a:latin typeface="+mn-lt"/>
              </a:rPr>
              <a:t>открытие памятного </a:t>
            </a:r>
            <a:r>
              <a:rPr lang="ru-RU" sz="1300" dirty="0" smtClean="0">
                <a:latin typeface="+mn-lt"/>
              </a:rPr>
              <a:t>камня </a:t>
            </a:r>
            <a:r>
              <a:rPr lang="ru-RU" sz="1300" dirty="0">
                <a:latin typeface="+mn-lt"/>
              </a:rPr>
              <a:t>и закладка рябиновой </a:t>
            </a:r>
            <a:r>
              <a:rPr lang="ru-RU" sz="1300" dirty="0" smtClean="0">
                <a:latin typeface="+mn-lt"/>
              </a:rPr>
              <a:t>аллеи состоящей из 24 деревьев (по количеству первых поселение)</a:t>
            </a:r>
            <a:r>
              <a:rPr lang="ru-RU" sz="1200" dirty="0"/>
              <a:t/>
            </a:r>
            <a:br>
              <a:rPr lang="ru-RU" sz="1200" dirty="0"/>
            </a:br>
            <a:endParaRPr lang="ru-RU" sz="1200" i="1" dirty="0">
              <a:latin typeface="+mn-lt"/>
            </a:endParaRPr>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756" y="548680"/>
            <a:ext cx="3146512" cy="2376264"/>
          </a:xfrm>
          <a:prstGeom prst="rect">
            <a:avLst/>
          </a:prstGeo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756" y="3284984"/>
            <a:ext cx="3168352" cy="2952328"/>
          </a:xfrm>
          <a:prstGeom prst="rect">
            <a:avLst/>
          </a:prstGeom>
        </p:spPr>
      </p:pic>
      <p:pic>
        <p:nvPicPr>
          <p:cNvPr id="11" name="Объект 10"/>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3779912" y="4581128"/>
            <a:ext cx="2543175" cy="1656184"/>
          </a:xfrm>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27984" y="476672"/>
            <a:ext cx="3858792" cy="2664296"/>
          </a:xfrm>
        </p:spPr>
        <p:txBody>
          <a:bodyPr>
            <a:normAutofit/>
          </a:bodyPr>
          <a:lstStyle/>
          <a:p>
            <a:pPr algn="ctr"/>
            <a:r>
              <a:rPr lang="ru-RU" sz="1200" dirty="0"/>
              <a:t> А </a:t>
            </a:r>
            <a:r>
              <a:rPr lang="ru-RU" sz="1200" dirty="0" err="1"/>
              <a:t>Кошкинский</a:t>
            </a:r>
            <a:r>
              <a:rPr lang="ru-RU" sz="1200" dirty="0"/>
              <a:t> район продолжает расти и развиваться.  Была открыта земская школа и построена одна из первых в Самарской губернии земская </a:t>
            </a:r>
            <a:r>
              <a:rPr lang="ru-RU" sz="1200" dirty="0" smtClean="0"/>
              <a:t>больница.</a:t>
            </a:r>
            <a:r>
              <a:rPr lang="ru-RU" sz="1200" dirty="0" smtClean="0">
                <a:latin typeface="+mn-lt"/>
              </a:rPr>
              <a:t> </a:t>
            </a:r>
            <a:r>
              <a:rPr lang="ru-RU" sz="1200" dirty="0"/>
              <a:t>В 1903 году основана станция </a:t>
            </a:r>
            <a:r>
              <a:rPr lang="ru-RU" sz="1200" dirty="0" err="1" smtClean="0"/>
              <a:t>Погрузная</a:t>
            </a:r>
            <a:r>
              <a:rPr lang="ru-RU" sz="1200" dirty="0" smtClean="0"/>
              <a:t>. Первоначально по плану железная  дорога должна была проходить через Казанскую. область, но  </a:t>
            </a:r>
            <a:r>
              <a:rPr lang="ru-RU" sz="1200" dirty="0" err="1" smtClean="0"/>
              <a:t>Кошкинские</a:t>
            </a:r>
            <a:r>
              <a:rPr lang="ru-RU" sz="1200" dirty="0" smtClean="0"/>
              <a:t>  немцы настояли на том, чтобы дорога прошла через Константиновскую волость, </a:t>
            </a:r>
            <a:r>
              <a:rPr lang="ru-RU" sz="1200" dirty="0"/>
              <a:t>откуда фермерам было бы удобнее вывозить свой </a:t>
            </a:r>
            <a:r>
              <a:rPr lang="ru-RU" sz="1200" dirty="0" smtClean="0"/>
              <a:t>хлеб. </a:t>
            </a:r>
            <a:r>
              <a:rPr lang="ru-RU" sz="1200" dirty="0" smtClean="0"/>
              <a:t>Некоторое время спустя при станции был построен элеватор – для недолгого хранения зерна.</a:t>
            </a:r>
            <a:endParaRPr lang="ru-RU" sz="1200" dirty="0">
              <a:latin typeface="+mn-lt"/>
            </a:endParaRPr>
          </a:p>
        </p:txBody>
      </p:sp>
      <p:pic>
        <p:nvPicPr>
          <p:cNvPr id="3" name="Объект 2"/>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640763" y="2095627"/>
            <a:ext cx="46037" cy="29909"/>
          </a:xfrm>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992" y="3501008"/>
            <a:ext cx="3816424" cy="2880320"/>
          </a:xfrm>
          <a:prstGeom prst="rect">
            <a:avLst/>
          </a:prstGeom>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1560" y="980728"/>
            <a:ext cx="3451872" cy="2088232"/>
          </a:xfrm>
          <a:prstGeom prst="rect">
            <a:avLst/>
          </a:prstGeom>
        </p:spPr>
      </p:pic>
      <p:pic>
        <p:nvPicPr>
          <p:cNvPr id="6" name="Рисунок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1560" y="3356992"/>
            <a:ext cx="3451872" cy="2092093"/>
          </a:xfrm>
          <a:prstGeom prst="rect">
            <a:avLst/>
          </a:prstGeom>
        </p:spPr>
      </p:pic>
      <p:pic>
        <p:nvPicPr>
          <p:cNvPr id="7" name="Рисунок 6"/>
          <p:cNvPicPr>
            <a:picLocks noChangeAspect="1"/>
          </p:cNvPicPr>
          <p:nvPr/>
        </p:nvPicPr>
        <p:blipFill rotWithShape="1">
          <a:blip r:embed="rId6">
            <a:extLst>
              <a:ext uri="{28A0092B-C50C-407E-A947-70E740481C1C}">
                <a14:useLocalDpi xmlns:a14="http://schemas.microsoft.com/office/drawing/2010/main" val="0"/>
              </a:ext>
            </a:extLst>
          </a:blip>
          <a:srcRect l="24568" t="38003" r="13333" b="40103"/>
          <a:stretch/>
        </p:blipFill>
        <p:spPr>
          <a:xfrm>
            <a:off x="850703" y="5581510"/>
            <a:ext cx="2973583" cy="857874"/>
          </a:xfrm>
          <a:prstGeom prst="rect">
            <a:avLst/>
          </a:prstGeom>
        </p:spPr>
      </p:pic>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3968" y="692696"/>
            <a:ext cx="4481110" cy="2448272"/>
          </a:xfrm>
        </p:spPr>
        <p:txBody>
          <a:bodyPr>
            <a:normAutofit/>
          </a:bodyPr>
          <a:lstStyle/>
          <a:p>
            <a:r>
              <a:rPr lang="ru-RU" sz="1200" dirty="0">
                <a:latin typeface="+mn-lt"/>
              </a:rPr>
              <a:t>Затем была Революция и установление Советской власти, гражданская война и страшный голод в </a:t>
            </a:r>
            <a:r>
              <a:rPr lang="ru-RU" sz="1200" dirty="0" smtClean="0">
                <a:latin typeface="+mn-lt"/>
              </a:rPr>
              <a:t>Поволжье</a:t>
            </a:r>
            <a:br>
              <a:rPr lang="ru-RU" sz="1200" dirty="0" smtClean="0">
                <a:latin typeface="+mn-lt"/>
              </a:rPr>
            </a:br>
            <a:r>
              <a:rPr lang="ru-RU" sz="1200" dirty="0">
                <a:latin typeface="+mn-lt"/>
              </a:rPr>
              <a:t/>
            </a:r>
            <a:br>
              <a:rPr lang="ru-RU" sz="1200" dirty="0">
                <a:latin typeface="+mn-lt"/>
              </a:rPr>
            </a:br>
            <a:r>
              <a:rPr lang="ru-RU" sz="1200" dirty="0" smtClean="0">
                <a:latin typeface="+mn-lt"/>
              </a:rPr>
              <a:t>Г</a:t>
            </a:r>
            <a:r>
              <a:rPr lang="ru-RU" sz="1200" dirty="0" smtClean="0"/>
              <a:t>олодающие </a:t>
            </a:r>
            <a:r>
              <a:rPr lang="ru-RU" sz="1200" dirty="0"/>
              <a:t>крестьяне вынуждены были ехать в поисках продовольствия в Ташкент, где меняли ценные вещи на хлеб и рис. В пищу употребляли голубей, кошек и собак, растительные суррогаты - желуди, </a:t>
            </a:r>
            <a:r>
              <a:rPr lang="ru-RU" sz="1200" dirty="0" smtClean="0"/>
              <a:t>лебеду и т.п.</a:t>
            </a:r>
            <a:br>
              <a:rPr lang="ru-RU" sz="1200" dirty="0" smtClean="0"/>
            </a:br>
            <a:r>
              <a:rPr lang="ru-RU" sz="1200" dirty="0" smtClean="0"/>
              <a:t/>
            </a:r>
            <a:br>
              <a:rPr lang="ru-RU" sz="1200" dirty="0" smtClean="0"/>
            </a:br>
            <a:r>
              <a:rPr lang="ru-RU" sz="1200" dirty="0" smtClean="0"/>
              <a:t>Однако </a:t>
            </a:r>
            <a:r>
              <a:rPr lang="ru-RU" sz="1200" dirty="0"/>
              <a:t>существовавшее в деревне на тот период аграрное перенаселение позволило в кратчайшие сроки справиться с последствиями этого страшного бедствия</a:t>
            </a:r>
            <a:r>
              <a:rPr lang="ru-RU" sz="1200" dirty="0" smtClean="0">
                <a:latin typeface="+mn-lt"/>
              </a:rPr>
              <a:t/>
            </a:r>
            <a:br>
              <a:rPr lang="ru-RU" sz="1200" dirty="0" smtClean="0">
                <a:latin typeface="+mn-lt"/>
              </a:rPr>
            </a:br>
            <a:r>
              <a:rPr lang="ru-RU" sz="1200" dirty="0" smtClean="0">
                <a:latin typeface="+mn-lt"/>
              </a:rPr>
              <a:t/>
            </a:r>
            <a:br>
              <a:rPr lang="ru-RU" sz="1200" dirty="0" smtClean="0">
                <a:latin typeface="+mn-lt"/>
              </a:rPr>
            </a:br>
            <a:endParaRPr lang="ru-RU" sz="1200" dirty="0">
              <a:latin typeface="+mn-lt"/>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3492637"/>
            <a:ext cx="3668266" cy="2691953"/>
          </a:xfrm>
          <a:prstGeom prst="rect">
            <a:avLst/>
          </a:prstGeom>
        </p:spPr>
      </p:pic>
      <p:pic>
        <p:nvPicPr>
          <p:cNvPr id="5" name="Объект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83568" y="548680"/>
            <a:ext cx="2880320" cy="2717800"/>
          </a:xfr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3492637"/>
            <a:ext cx="3888432" cy="2691953"/>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44008" y="836712"/>
            <a:ext cx="4295970" cy="4032448"/>
          </a:xfrm>
        </p:spPr>
        <p:txBody>
          <a:bodyPr>
            <a:normAutofit fontScale="90000"/>
          </a:bodyPr>
          <a:lstStyle/>
          <a:p>
            <a:r>
              <a:rPr lang="ru-RU" sz="1300" b="1" dirty="0">
                <a:latin typeface="+mn-lt"/>
              </a:rPr>
              <a:t>10 января 1928 года был образован </a:t>
            </a:r>
            <a:r>
              <a:rPr lang="ru-RU" sz="1300" b="1" dirty="0" err="1">
                <a:latin typeface="+mn-lt"/>
              </a:rPr>
              <a:t>Кошкинский</a:t>
            </a:r>
            <a:r>
              <a:rPr lang="ru-RU" sz="1300" b="1" dirty="0">
                <a:latin typeface="+mn-lt"/>
              </a:rPr>
              <a:t> район</a:t>
            </a:r>
            <a:r>
              <a:rPr lang="ru-RU" sz="1300" dirty="0">
                <a:latin typeface="+mn-lt"/>
              </a:rPr>
              <a:t> на основе 10 волостей Самарского уезда Самарской губернии и нескольких селений </a:t>
            </a:r>
            <a:r>
              <a:rPr lang="ru-RU" sz="1300" dirty="0" err="1">
                <a:latin typeface="+mn-lt"/>
              </a:rPr>
              <a:t>Чистопольского</a:t>
            </a:r>
            <a:r>
              <a:rPr lang="ru-RU" sz="1300" dirty="0">
                <a:latin typeface="+mn-lt"/>
              </a:rPr>
              <a:t> уезда Казанской губернии. Районный центр является село Кошки</a:t>
            </a:r>
            <a:r>
              <a:rPr lang="ru-RU" sz="1300" dirty="0" smtClean="0">
                <a:latin typeface="+mn-lt"/>
              </a:rPr>
              <a:t>.</a:t>
            </a:r>
            <a:br>
              <a:rPr lang="ru-RU" sz="1300" dirty="0" smtClean="0">
                <a:latin typeface="+mn-lt"/>
              </a:rPr>
            </a:br>
            <a:r>
              <a:rPr lang="ru-RU" sz="1300" dirty="0" smtClean="0">
                <a:latin typeface="+mn-lt"/>
              </a:rPr>
              <a:t> Имеется </a:t>
            </a:r>
            <a:r>
              <a:rPr lang="ru-RU" sz="1300" dirty="0">
                <a:latin typeface="+mn-lt"/>
              </a:rPr>
              <a:t>месторождение кирпичного сырья. Выявлены проявления суглинков и глин для кирпичного и керамзитового сырья, а также строительных песков, песчаников и отложений бентонитов. Горно-химическое сырьё района представлено месторождениями (перспективными участками) торфа. </a:t>
            </a:r>
            <a:br>
              <a:rPr lang="ru-RU" sz="1300" dirty="0">
                <a:latin typeface="+mn-lt"/>
              </a:rPr>
            </a:br>
            <a:r>
              <a:rPr lang="ru-RU" sz="1300" dirty="0">
                <a:latin typeface="+mn-lt"/>
              </a:rPr>
              <a:t>  Рельеф района равнинный, с небольшими возвышенностями и большим количеством оврагов</a:t>
            </a:r>
            <a:r>
              <a:rPr lang="ru-RU" sz="1300" dirty="0" smtClean="0">
                <a:latin typeface="+mn-lt"/>
              </a:rPr>
              <a:t>.</a:t>
            </a:r>
            <a:br>
              <a:rPr lang="ru-RU" sz="1300" dirty="0" smtClean="0">
                <a:latin typeface="+mn-lt"/>
              </a:rPr>
            </a:br>
            <a:r>
              <a:rPr lang="ru-RU" sz="1300" dirty="0">
                <a:latin typeface="+mn-lt"/>
              </a:rPr>
              <a:t>По территории района протекают река </a:t>
            </a:r>
            <a:r>
              <a:rPr lang="ru-RU" sz="1300" dirty="0" err="1">
                <a:latin typeface="+mn-lt"/>
              </a:rPr>
              <a:t>Кондурча</a:t>
            </a:r>
            <a:r>
              <a:rPr lang="ru-RU" sz="1300" dirty="0">
                <a:latin typeface="+mn-lt"/>
              </a:rPr>
              <a:t> с притоками </a:t>
            </a:r>
            <a:r>
              <a:rPr lang="ru-RU" sz="1300" dirty="0" err="1">
                <a:latin typeface="+mn-lt"/>
              </a:rPr>
              <a:t>Липовка</a:t>
            </a:r>
            <a:r>
              <a:rPr lang="ru-RU" sz="1300" dirty="0">
                <a:latin typeface="+mn-lt"/>
              </a:rPr>
              <a:t>, Шлама, </a:t>
            </a:r>
            <a:r>
              <a:rPr lang="ru-RU" sz="1300" dirty="0" err="1">
                <a:latin typeface="+mn-lt"/>
              </a:rPr>
              <a:t>Чесноковка</a:t>
            </a:r>
            <a:r>
              <a:rPr lang="ru-RU" sz="1300" dirty="0">
                <a:latin typeface="+mn-lt"/>
              </a:rPr>
              <a:t>, </a:t>
            </a:r>
            <a:r>
              <a:rPr lang="ru-RU" sz="1300" dirty="0" err="1">
                <a:latin typeface="+mn-lt"/>
              </a:rPr>
              <a:t>Иржа</a:t>
            </a:r>
            <a:r>
              <a:rPr lang="ru-RU" sz="1300" dirty="0">
                <a:latin typeface="+mn-lt"/>
              </a:rPr>
              <a:t>, Быковка и река </a:t>
            </a:r>
            <a:r>
              <a:rPr lang="ru-RU" sz="1300" dirty="0" smtClean="0">
                <a:latin typeface="+mn-lt"/>
              </a:rPr>
              <a:t>Большой Черемшан </a:t>
            </a:r>
            <a:r>
              <a:rPr lang="ru-RU" sz="1300" dirty="0">
                <a:latin typeface="+mn-lt"/>
              </a:rPr>
              <a:t>с притоком </a:t>
            </a:r>
            <a:r>
              <a:rPr lang="ru-RU" sz="1300" dirty="0" err="1">
                <a:latin typeface="+mn-lt"/>
              </a:rPr>
              <a:t>Кармала</a:t>
            </a:r>
            <a:r>
              <a:rPr lang="ru-RU" sz="1300" dirty="0">
                <a:latin typeface="+mn-lt"/>
              </a:rPr>
              <a:t>. </a:t>
            </a:r>
            <a:br>
              <a:rPr lang="ru-RU" sz="1300" dirty="0">
                <a:latin typeface="+mn-lt"/>
              </a:rPr>
            </a:br>
            <a:r>
              <a:rPr lang="ru-RU" sz="1300" dirty="0">
                <a:latin typeface="+mn-lt"/>
              </a:rPr>
              <a:t>Район расположен в лесостепной зоне левобережья реки Волги, на границе двух геоморфологических районов, которые разделены по реке </a:t>
            </a:r>
            <a:r>
              <a:rPr lang="ru-RU" sz="1300" dirty="0" err="1">
                <a:latin typeface="+mn-lt"/>
              </a:rPr>
              <a:t>Кондурче</a:t>
            </a:r>
            <a:r>
              <a:rPr lang="ru-RU" sz="1300" dirty="0">
                <a:latin typeface="+mn-lt"/>
              </a:rPr>
              <a:t/>
            </a:r>
            <a:br>
              <a:rPr lang="ru-RU" sz="1300" dirty="0">
                <a:latin typeface="+mn-lt"/>
              </a:rPr>
            </a:br>
            <a:endParaRPr lang="ru-RU" sz="1200" dirty="0">
              <a:latin typeface="+mn-lt"/>
            </a:endParaRPr>
          </a:p>
        </p:txBody>
      </p:sp>
      <p:pic>
        <p:nvPicPr>
          <p:cNvPr id="5" name="Объект 4"/>
          <p:cNvPicPr>
            <a:picLocks noGrp="1" noChangeAspect="1"/>
          </p:cNvPicPr>
          <p:nvPr>
            <p:ph idx="1"/>
          </p:nvPr>
        </p:nvPicPr>
        <p:blipFill>
          <a:blip r:embed="rId2">
            <a:clrChange>
              <a:clrFrom>
                <a:srgbClr val="F6FFFA"/>
              </a:clrFrom>
              <a:clrTo>
                <a:srgbClr val="F6FFFA">
                  <a:alpha val="0"/>
                </a:srgbClr>
              </a:clrTo>
            </a:clrChange>
            <a:extLst>
              <a:ext uri="{28A0092B-C50C-407E-A947-70E740481C1C}">
                <a14:useLocalDpi xmlns:a14="http://schemas.microsoft.com/office/drawing/2010/main" val="0"/>
              </a:ext>
            </a:extLst>
          </a:blip>
          <a:stretch>
            <a:fillRect/>
          </a:stretch>
        </p:blipFill>
        <p:spPr>
          <a:xfrm>
            <a:off x="611560" y="692696"/>
            <a:ext cx="2664296" cy="2304256"/>
          </a:xfr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224" y="2996952"/>
            <a:ext cx="3840760" cy="3384376"/>
          </a:xfrm>
          <a:prstGeom prst="rect">
            <a:avLst/>
          </a:prstGeom>
        </p:spPr>
      </p:pic>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67944" y="476672"/>
            <a:ext cx="4536504" cy="3744416"/>
          </a:xfrm>
        </p:spPr>
        <p:txBody>
          <a:bodyPr>
            <a:normAutofit/>
          </a:bodyPr>
          <a:lstStyle/>
          <a:p>
            <a:pPr algn="ctr"/>
            <a:r>
              <a:rPr lang="ru-RU" sz="1200" dirty="0" smtClean="0">
                <a:latin typeface="+mn-lt"/>
              </a:rPr>
              <a:t>В районе  </a:t>
            </a:r>
            <a:r>
              <a:rPr lang="ru-RU" sz="1200" dirty="0">
                <a:latin typeface="+mn-lt"/>
              </a:rPr>
              <a:t>начинается массовая коллективизация. За 2 года  на территории современного района  было создано 49 колхозов. Создаются </a:t>
            </a:r>
            <a:r>
              <a:rPr lang="ru-RU" sz="1200" dirty="0" err="1">
                <a:latin typeface="+mn-lt"/>
              </a:rPr>
              <a:t>Погрузнинская</a:t>
            </a:r>
            <a:r>
              <a:rPr lang="ru-RU" sz="1200" dirty="0">
                <a:latin typeface="+mn-lt"/>
              </a:rPr>
              <a:t> </a:t>
            </a:r>
            <a:r>
              <a:rPr lang="ru-RU" sz="1200" dirty="0" smtClean="0">
                <a:latin typeface="+mn-lt"/>
              </a:rPr>
              <a:t> МТС </a:t>
            </a:r>
            <a:r>
              <a:rPr lang="ru-RU" sz="1200" dirty="0">
                <a:latin typeface="+mn-lt"/>
              </a:rPr>
              <a:t>и ремзавод.  В 1940 году </a:t>
            </a:r>
            <a:r>
              <a:rPr lang="ru-RU" sz="1200" dirty="0" err="1">
                <a:latin typeface="+mn-lt"/>
              </a:rPr>
              <a:t>Погрузнинская</a:t>
            </a:r>
            <a:r>
              <a:rPr lang="ru-RU" sz="1200" dirty="0">
                <a:latin typeface="+mn-lt"/>
              </a:rPr>
              <a:t> МТС была награждена  Орденом Трудового Красного Знамени. </a:t>
            </a:r>
            <a:r>
              <a:rPr lang="ru-RU" sz="1200" dirty="0" smtClean="0">
                <a:latin typeface="+mn-lt"/>
              </a:rPr>
              <a:t/>
            </a:r>
            <a:br>
              <a:rPr lang="ru-RU" sz="1200" dirty="0" smtClean="0">
                <a:latin typeface="+mn-lt"/>
              </a:rPr>
            </a:br>
            <a:r>
              <a:rPr lang="ru-RU" sz="1200" dirty="0"/>
              <a:t>Во время В.О.В. село Кошки как и многие тыловые районы работало и  под </a:t>
            </a:r>
            <a:r>
              <a:rPr lang="ru-RU" sz="1200" dirty="0" smtClean="0"/>
              <a:t>лозунгом</a:t>
            </a:r>
            <a:br>
              <a:rPr lang="ru-RU" sz="1200" dirty="0" smtClean="0"/>
            </a:br>
            <a:r>
              <a:rPr lang="ru-RU" sz="1200" dirty="0" smtClean="0"/>
              <a:t>«</a:t>
            </a:r>
            <a:r>
              <a:rPr lang="ru-RU" sz="1200" dirty="0"/>
              <a:t>Все для фронта- все для победы». </a:t>
            </a:r>
            <a:r>
              <a:rPr lang="ru-RU" sz="1200" dirty="0" smtClean="0"/>
              <a:t/>
            </a:r>
            <a:br>
              <a:rPr lang="ru-RU" sz="1200" dirty="0" smtClean="0"/>
            </a:br>
            <a:r>
              <a:rPr lang="ru-RU" sz="1200" dirty="0"/>
              <a:t>В селе Кошки располагался </a:t>
            </a:r>
            <a:r>
              <a:rPr lang="ru-RU" sz="1200" dirty="0" smtClean="0"/>
              <a:t>тыловой </a:t>
            </a:r>
            <a:r>
              <a:rPr lang="ru-RU" sz="1200" dirty="0"/>
              <a:t>эвакогоспиталь. А </a:t>
            </a:r>
            <a:r>
              <a:rPr lang="ru-RU" sz="1200" dirty="0" smtClean="0"/>
              <a:t> </a:t>
            </a:r>
            <a:r>
              <a:rPr lang="ru-RU" sz="1200" dirty="0"/>
              <a:t>в июне 1942 г. был создан </a:t>
            </a:r>
            <a:r>
              <a:rPr lang="ru-RU" sz="1200" dirty="0" err="1"/>
              <a:t>кошкинский</a:t>
            </a:r>
            <a:r>
              <a:rPr lang="ru-RU" sz="1200" dirty="0"/>
              <a:t> детский дом для детей,</a:t>
            </a:r>
            <a:r>
              <a:rPr lang="ru-RU" sz="1100" dirty="0"/>
              <a:t> </a:t>
            </a:r>
            <a:r>
              <a:rPr lang="ru-RU" sz="1200" dirty="0"/>
              <a:t>вывезенных по “Дороге жизни” из блокадного Ленинграда. </a:t>
            </a:r>
            <a:r>
              <a:rPr lang="ru-RU" sz="1200" dirty="0" smtClean="0"/>
              <a:t>После окончания войны </a:t>
            </a:r>
            <a:r>
              <a:rPr lang="ru-RU" sz="1200" dirty="0"/>
              <a:t>воспитанников детдома вывезли обратно в г. </a:t>
            </a:r>
            <a:r>
              <a:rPr lang="ru-RU" sz="1200" dirty="0" smtClean="0"/>
              <a:t>Ленинград. Однако дети не </a:t>
            </a:r>
            <a:r>
              <a:rPr lang="ru-RU" sz="1200" dirty="0"/>
              <a:t>забыли село Кошки, в </a:t>
            </a:r>
            <a:r>
              <a:rPr lang="ru-RU" sz="1200" dirty="0" err="1"/>
              <a:t>Кошкинском</a:t>
            </a:r>
            <a:r>
              <a:rPr lang="ru-RU" sz="1200" dirty="0"/>
              <a:t> районном музее хранится переписка со многими из них</a:t>
            </a:r>
            <a:r>
              <a:rPr lang="ru-RU" sz="1200" dirty="0" smtClean="0"/>
              <a:t>.</a:t>
            </a:r>
            <a:br>
              <a:rPr lang="ru-RU" sz="1200" dirty="0" smtClean="0"/>
            </a:br>
            <a:r>
              <a:rPr lang="ru-RU" sz="1200" dirty="0"/>
              <a:t/>
            </a:r>
            <a:br>
              <a:rPr lang="ru-RU" sz="1200" dirty="0"/>
            </a:br>
            <a:r>
              <a:rPr lang="ru-RU" sz="1200" dirty="0" smtClean="0"/>
              <a:t> </a:t>
            </a:r>
            <a:r>
              <a:rPr lang="ru-RU" sz="1200" dirty="0" smtClean="0">
                <a:latin typeface="+mn-lt"/>
              </a:rPr>
              <a:t/>
            </a:r>
            <a:br>
              <a:rPr lang="ru-RU" sz="1200" dirty="0" smtClean="0">
                <a:latin typeface="+mn-lt"/>
              </a:rPr>
            </a:br>
            <a:endParaRPr lang="ru-RU" sz="1200" b="1" dirty="0">
              <a:latin typeface="+mn-lt"/>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1573" y="404664"/>
            <a:ext cx="3302000" cy="1854200"/>
          </a:xfrm>
          <a:prstGeom prst="rect">
            <a:avLst/>
          </a:prstGeo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7944" y="4280354"/>
            <a:ext cx="3565004" cy="2358160"/>
          </a:xfrm>
          <a:prstGeom prst="rect">
            <a:avLst/>
          </a:prstGeom>
        </p:spPr>
      </p:pic>
      <p:pic>
        <p:nvPicPr>
          <p:cNvPr id="9" name="Рисунок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573" y="4437112"/>
            <a:ext cx="3565004" cy="2201401"/>
          </a:xfrm>
          <a:prstGeom prst="rect">
            <a:avLst/>
          </a:prstGeom>
        </p:spPr>
      </p:pic>
      <p:pic>
        <p:nvPicPr>
          <p:cNvPr id="10" name="Рисунок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1572" y="2348880"/>
            <a:ext cx="3302001" cy="1931474"/>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823</TotalTime>
  <Words>555</Words>
  <Application>Microsoft Office PowerPoint</Application>
  <PresentationFormat>Экран (4:3)</PresentationFormat>
  <Paragraphs>23</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Поток</vt:lpstr>
      <vt:lpstr>« Маленький уголок России.    Моя малая Родина – Кошкинский район »    </vt:lpstr>
      <vt:lpstr>     В Самарской области, на берегу реки Кондурча, стоит большое село с необычным названием Кошки и с  многовековой историей.      По одной версии, самаркандский эмир Тимур пришел на битву с ханом Тохтамышем и поставил на горе Караульной шатер - кош. Со временем, местных жителей сменили русские и они, предпочтя более родной для уха топоним, назвали селение Кошки, имея в виду мяукающих охотников за мышами. Другая же версия гласит, что купец Федор Кошкин облюбовал это место и заложил село.                      Чтобы разобраться в этом рассмотрим историю района более подробно.</vt:lpstr>
      <vt:lpstr>            Создание первых поселений на месте села Кошки     зафиксировано еще в 1 тысячелетии до н.э. Это были  кочевые народы – сарматы. Сарматы вели кочевой  образ жизни и не оставили после себя поселений.  Они были очень воинственны и предпринимали многочисленные походы на соседей и даже в дальние страны. На смену им в район начинается массовое переселение болгарских племен – предков современных татар и чуваш.             </vt:lpstr>
      <vt:lpstr>  Самым знаменательным событием того времени является битва на реке Кондурча между войсками самаркандского эмира Тамерлана и хана Золотой Орды Тохтамыша. Значение этой битвы велико: эта битва, способствовала распаду Золотой Орды и в итоге — началу  освобождения России от ордынского ига.    А с 2003 года на территории Кошкинского  района проводится фестиваль «Битва Тимура и Тохтамыха». Во время  театрализованного спектакля  восстанавливается картина военных событий минувших веков. Жителям  и гостям района представляется возможность окунуться в прошлое и стать свидетелем грандиозной битвы.  А также  ознакомиться со средневековым бытом и примерить доспехи.    Но каков бы ни был исход битвы, а окончательное освобождение кошкинского района  от татар только спустя  200 лет. Что способствовало образованию первых русских поселений</vt:lpstr>
      <vt:lpstr>      Однако, не смотря на все легенды и небылицы, точно известно, что Село Кошки, основано  в 1737 г Татищевым В.Н. как военное поселение крещеных калмыков под названием Преображенская Слобода.   А  через 125 лет в Кошкинский район на повозках-фурах прибыла первая партия немцев-колонистов и основала поселение Александрталь (ныне село Надеждино). Они были приглашены властями для «примерного ведения хозяйства» и вскоре вокруг села Кошки было основано более 20 немецких поселений. По рассказам дедушки это были очень богатые и зажиточные поселения. Но осенью 1941 года, когда началась ВОВ  всех кошкинских немцев посадили в вагоны и депортированы в районы Сибири и Средней Азии.  И 24 немецких поселения Кошкинского района перестали существовать как немецкие колонии.  На сегодняшний день  в Кошкинском районе Самарской области проживает около 250 немцев и 3 года назад состоялось празднование 150-летия первых немецких поселений. На территории парка села Надеждино состоялось открытие памятного камня и закладка рябиновой аллеи состоящей из 24 деревьев (по количеству первых поселение) </vt:lpstr>
      <vt:lpstr> А Кошкинский район продолжает расти и развиваться.  Была открыта земская школа и построена одна из первых в Самарской губернии земская больница. В 1903 году основана станция Погрузная. Первоначально по плану железная  дорога должна была проходить через Казанскую. область, но  Кошкинские  немцы настояли на том, чтобы дорога прошла через Константиновскую волость, откуда фермерам было бы удобнее вывозить свой хлеб. Некоторое время спустя при станции был построен элеватор – для недолгого хранения зерна.</vt:lpstr>
      <vt:lpstr>Затем была Революция и установление Советской власти, гражданская война и страшный голод в Поволжье  Голодающие крестьяне вынуждены были ехать в поисках продовольствия в Ташкент, где меняли ценные вещи на хлеб и рис. В пищу употребляли голубей, кошек и собак, растительные суррогаты - желуди, лебеду и т.п.  Однако существовавшее в деревне на тот период аграрное перенаселение позволило в кратчайшие сроки справиться с последствиями этого страшного бедствия  </vt:lpstr>
      <vt:lpstr>10 января 1928 года был образован Кошкинский район на основе 10 волостей Самарского уезда Самарской губернии и нескольких селений Чистопольского уезда Казанской губернии. Районный центр является село Кошки.  Имеется месторождение кирпичного сырья. Выявлены проявления суглинков и глин для кирпичного и керамзитового сырья, а также строительных песков, песчаников и отложений бентонитов. Горно-химическое сырьё района представлено месторождениями (перспективными участками) торфа.    Рельеф района равнинный, с небольшими возвышенностями и большим количеством оврагов. По территории района протекают река Кондурча с притоками Липовка, Шлама, Чесноковка, Иржа, Быковка и река Большой Черемшан с притоком Кармала.  Район расположен в лесостепной зоне левобережья реки Волги, на границе двух геоморфологических районов, которые разделены по реке Кондурче </vt:lpstr>
      <vt:lpstr>В районе  начинается массовая коллективизация. За 2 года  на территории современного района  было создано 49 колхозов. Создаются Погрузнинская  МТС и ремзавод.  В 1940 году Погрузнинская МТС была награждена  Орденом Трудового Красного Знамени.  Во время В.О.В. село Кошки как и многие тыловые районы работало и  под лозунгом «Все для фронта- все для победы».  В селе Кошки располагался тыловой эвакогоспиталь. А  в июне 1942 г. был создан кошкинский детский дом для детей, вывезенных по “Дороге жизни” из блокадного Ленинграда. После окончания войны воспитанников детдома вывезли обратно в г. Ленинград. Однако дети не забыли село Кошки, в Кошкинском районном музее хранится переписка со многими из них.    </vt:lpstr>
      <vt:lpstr>После военные годы были очень тяжелые – надо было восстанавливать экономику. Одним из показателей дружной и слаженной работы жителей района было вручение Кошкинскому племсовхозу Сталинская премия за выведение Куйбышевской породу овец. Эта порода овец отличается от остальных большими размерами. На сегодняшний день на племзаводе вес овец - 64кг, а баранов-производителей -114кг(обычный 70-80кг). В 2013г «Куйбышевской породе» исполняется 65 лет, но аналогов этой породы в России до сих пор НЕТ.  </vt:lpstr>
      <vt:lpstr> 01.04.1989г. отрывается Кошкинский районный музей (историко-краеведческий). Создавался на общественных началах при активной помощи всех организаций, предприятий и школ района в бывшем здании телефонной станции. Специально для пополнения фондов музея  арх. экспедицией были проведены раскопки Кошкинского одиночного кургана и Лузановского могильника. Их раскопки показали, что территория района была заселена еще 3-3.5 тыс. лет назад.  В настоящее время всем центром Кошкинского района является районный музей - и местные жители, и гости района постоянно приходят в музей, предлагают свои семейные материалы, обращаются за консультациями.   </vt:lpstr>
      <vt:lpstr>    В настоящее время Кошкинский район является одним из лучшим  по Самарской области. Кошкинский район имеет хорошую базу по переработке сельскохозяйственной продукции. В районе имеется 15 молочно-товарных ферм, 15 крытых токов, элеватор, комбикормовый завод, 8 мельниц, хлебозавод, 5 пекарней, 2 цеха по изготовлению макаронных и крупяных изделий, 2 маслобойки. А также  Кошкинский маслосырзавод – продукция которого - сыры, масло, молоко – пользуется большой популярностью, как в Самарской области, так и далеко за ее пределами.    Развитие  муниципальнго района Кошкинский связано с наличием запасов нефти. На сегодняшний день на территории Кошкинского района ведет нефтедобычу ЗАО «Самара-Нафта»   Большое значение имеет освоение источников минеральных вод. В муниципальном районе Кошкинский добывается природная питьевая вода «Айсберг». Источником является подземное озеро, находящееся неподалеку от села Белый Ключ. На 100 км от него  нет ни одного крупного предприятия  </vt:lpstr>
      <vt:lpstr>    Одним из знаменательных событий современной жизни района можно отметить открытие в ноябре 2012г. памятника моряку подводнику Федору Видяеву, уроженцу села Степная Шантала, Кошкинского района. За мужество и отвагу, проявленные в борьбе с немецкими захватчиками, за храбрость в боях и потопление 15 транспортов противника, капитана 2-го ранга Видяева наградили тремя орденами Красного Знамени. Ведяев погиб вместе с экипажем при выполнении боевого задания во время Великой Отечественной Войны. В честь Федорова Видяева названы корабль Северного флота ВМС “Федор Видяев” и  поселок Видяево - база Сев. Флота.  </vt:lpstr>
      <vt:lpstr>И в завершении своего рассказа хочу обратить внимание на герб Кошкинского района. Гербы был утвержден  в 2002году. Левое поле герба содержит изображение нефтяной вышки в поле синего (голубого) цвета, что символизирует развитие экономики района.  Правое поле герба содержит изображение стоящей на задних лапах кошки белого (серебряного) цвета в красном поле, что символизирует историческое прошлое района .  Изображение животного кошки, прямо связано с топонимом районного центра. А само животное издревне символизировало свободу и независимость.   Однако за долго до этого село Кошки, которое  является районным центром Кошкинского района утверждило свой герб, на котором в память об историческом образовании района изображен КОШ, в переводе с тюрского языка палатка.   Вот такая она моя МАЛАЯ РОДИНА.   Очень много можно рассказывать об этом замечательном районе. Мне было очень интересно узнать историю создания этого места . Я буду и дальше изучать Кошкинский район и обязательно знакомить с новыми интересными событиями, которые узнаю, своих  друзей и знакомых.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Многоликая Кубань. классный час к 75-летию образования Краснодарского края</dc:title>
  <dc:creator>User</dc:creator>
  <cp:lastModifiedBy>User</cp:lastModifiedBy>
  <cp:revision>73</cp:revision>
  <dcterms:created xsi:type="dcterms:W3CDTF">2011-08-22T04:16:00Z</dcterms:created>
  <dcterms:modified xsi:type="dcterms:W3CDTF">2013-03-15T11:15:18Z</dcterms:modified>
</cp:coreProperties>
</file>